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1464" r:id="rId2"/>
    <p:sldId id="1480" r:id="rId3"/>
    <p:sldId id="1481" r:id="rId4"/>
    <p:sldId id="1482" r:id="rId5"/>
    <p:sldId id="1471" r:id="rId6"/>
    <p:sldId id="1472" r:id="rId7"/>
    <p:sldId id="1475" r:id="rId8"/>
    <p:sldId id="1476" r:id="rId9"/>
    <p:sldId id="1483" r:id="rId10"/>
    <p:sldId id="1477" r:id="rId11"/>
    <p:sldId id="1479" r:id="rId12"/>
  </p:sldIdLst>
  <p:sldSz cx="12192000" cy="6858000"/>
  <p:notesSz cx="7077075" cy="9369425"/>
  <p:custDataLst>
    <p:tags r:id="rId15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6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arten" initials="M" lastIdx="1" clrIdx="0">
    <p:extLst/>
  </p:cmAuthor>
  <p:cmAuthor id="2" name="Veen van der, Maarten" initials="VvdM" lastIdx="2" clrIdx="1">
    <p:extLst/>
  </p:cmAuthor>
  <p:cmAuthor id="3" name="Marc van den Homberg" initials="MvdH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97CE"/>
    <a:srgbClr val="F7D830"/>
    <a:srgbClr val="4E8194"/>
    <a:srgbClr val="F9C4BC"/>
    <a:srgbClr val="F59C8E"/>
    <a:srgbClr val="F5F0EA"/>
    <a:srgbClr val="7299A8"/>
    <a:srgbClr val="4E8192"/>
    <a:srgbClr val="B4E3D8"/>
    <a:srgbClr val="1D54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216" autoAdjust="0"/>
    <p:restoredTop sz="70032" autoAdjust="0"/>
  </p:normalViewPr>
  <p:slideViewPr>
    <p:cSldViewPr snapToGrid="0">
      <p:cViewPr varScale="1">
        <p:scale>
          <a:sx n="40" d="100"/>
          <a:sy n="40" d="100"/>
        </p:scale>
        <p:origin x="-832" y="-112"/>
      </p:cViewPr>
      <p:guideLst>
        <p:guide orient="horz" pos="2160"/>
        <p:guide orient="horz" pos="216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5" d="100"/>
        <a:sy n="55" d="100"/>
      </p:scale>
      <p:origin x="0" y="-15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21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tags" Target="tags/tag1.xml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70098"/>
          </a:xfrm>
          <a:prstGeom prst="rect">
            <a:avLst/>
          </a:prstGeom>
        </p:spPr>
        <p:txBody>
          <a:bodyPr vert="horz" lIns="93974" tIns="46987" rIns="93974" bIns="46987" rtlCol="0"/>
          <a:lstStyle>
            <a:lvl1pPr algn="l">
              <a:defRPr sz="1300" b="0" i="0">
                <a:latin typeface="Open Sans Light" charset="0"/>
              </a:defRPr>
            </a:lvl1pPr>
          </a:lstStyle>
          <a:p>
            <a:endParaRPr lang="nl-NL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4" y="0"/>
            <a:ext cx="3066733" cy="470098"/>
          </a:xfrm>
          <a:prstGeom prst="rect">
            <a:avLst/>
          </a:prstGeom>
        </p:spPr>
        <p:txBody>
          <a:bodyPr vert="horz" lIns="93974" tIns="46987" rIns="93974" bIns="46987" rtlCol="0"/>
          <a:lstStyle>
            <a:lvl1pPr algn="r">
              <a:defRPr sz="1300" b="0" i="0">
                <a:latin typeface="Open Sans Light" charset="0"/>
              </a:defRPr>
            </a:lvl1pPr>
          </a:lstStyle>
          <a:p>
            <a:fld id="{0E8356A7-6AD3-452D-A48A-E0200E1C158F}" type="datetimeFigureOut">
              <a:rPr lang="nl-NL" smtClean="0"/>
              <a:pPr/>
              <a:t>18-05-03</a:t>
            </a:fld>
            <a:endParaRPr lang="nl-NL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71575"/>
            <a:ext cx="5616575" cy="3160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4" tIns="46987" rIns="93974" bIns="46987" rtlCol="0" anchor="ctr"/>
          <a:lstStyle/>
          <a:p>
            <a:endParaRPr lang="nl-NL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9036"/>
            <a:ext cx="5661660" cy="3689212"/>
          </a:xfrm>
          <a:prstGeom prst="rect">
            <a:avLst/>
          </a:prstGeom>
        </p:spPr>
        <p:txBody>
          <a:bodyPr vert="horz" lIns="93974" tIns="46987" rIns="93974" bIns="46987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66733" cy="470097"/>
          </a:xfrm>
          <a:prstGeom prst="rect">
            <a:avLst/>
          </a:prstGeom>
        </p:spPr>
        <p:txBody>
          <a:bodyPr vert="horz" lIns="93974" tIns="46987" rIns="93974" bIns="46987" rtlCol="0" anchor="b"/>
          <a:lstStyle>
            <a:lvl1pPr algn="l">
              <a:defRPr sz="1300" b="0" i="0">
                <a:latin typeface="Open Sans Light" charset="0"/>
              </a:defRPr>
            </a:lvl1pPr>
          </a:lstStyle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4" y="8899328"/>
            <a:ext cx="3066733" cy="470097"/>
          </a:xfrm>
          <a:prstGeom prst="rect">
            <a:avLst/>
          </a:prstGeom>
        </p:spPr>
        <p:txBody>
          <a:bodyPr vert="horz" lIns="93974" tIns="46987" rIns="93974" bIns="46987" rtlCol="0" anchor="b"/>
          <a:lstStyle>
            <a:lvl1pPr algn="r">
              <a:defRPr sz="1300" b="0" i="0">
                <a:latin typeface="Open Sans Light" charset="0"/>
              </a:defRPr>
            </a:lvl1pPr>
          </a:lstStyle>
          <a:p>
            <a:fld id="{96808D2B-C29D-4575-B417-C470A29D6F69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7820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Open Sans Light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Open Sans Light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Open Sans Light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Open Sans Light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Open Sans Light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08D2B-C29D-4575-B417-C470A29D6F69}" type="slidenum">
              <a:rPr lang="nl-NL" smtClean="0"/>
              <a:pPr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65352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08D2B-C29D-4575-B417-C470A29D6F69}" type="slidenum">
              <a:rPr lang="nl-NL" smtClean="0"/>
              <a:pPr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2687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08D2B-C29D-4575-B417-C470A29D6F69}" type="slidenum">
              <a:rPr lang="nl-NL" smtClean="0"/>
              <a:pPr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6475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08D2B-C29D-4575-B417-C470A29D6F69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7604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08D2B-C29D-4575-B417-C470A29D6F69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231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08D2B-C29D-4575-B417-C470A29D6F69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9417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08D2B-C29D-4575-B417-C470A29D6F69}" type="slidenum">
              <a:rPr lang="nl-NL" smtClean="0"/>
              <a:pPr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8979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08D2B-C29D-4575-B417-C470A29D6F69}" type="slidenum">
              <a:rPr lang="nl-NL" smtClean="0"/>
              <a:pPr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9489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08D2B-C29D-4575-B417-C470A29D6F69}" type="slidenum">
              <a:rPr lang="nl-NL" smtClean="0"/>
              <a:pPr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65300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08D2B-C29D-4575-B417-C470A29D6F69}" type="slidenum">
              <a:rPr lang="nl-NL" smtClean="0"/>
              <a:pPr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8901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08D2B-C29D-4575-B417-C470A29D6F69}" type="slidenum">
              <a:rPr lang="nl-NL" smtClean="0"/>
              <a:pPr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9216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20A6-B87D-4F14-AE6B-2FF1E3B1F7B1}" type="datetime1">
              <a:rPr lang="nl-NL" smtClean="0"/>
              <a:t>18-05-03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Joachim Ramakers, Kamal Ahmed, 3 May 2018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DE85-D60B-442C-B347-56EC7F9E93A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7710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Open Sans Light" charset="0"/>
                <a:cs typeface="Open Sans Light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0" i="0">
                <a:latin typeface="Open Sans Light" charset="0"/>
                <a:cs typeface="Open Sans Light" charset="0"/>
              </a:defRPr>
            </a:lvl1pPr>
            <a:lvl2pPr>
              <a:defRPr b="0" i="0">
                <a:latin typeface="Open Sans Light" charset="0"/>
                <a:cs typeface="Open Sans Light" charset="0"/>
              </a:defRPr>
            </a:lvl2pPr>
            <a:lvl3pPr>
              <a:defRPr b="0" i="0">
                <a:latin typeface="Open Sans Light" charset="0"/>
                <a:cs typeface="Open Sans Light" charset="0"/>
              </a:defRPr>
            </a:lvl3pPr>
            <a:lvl4pPr>
              <a:defRPr b="0" i="0">
                <a:latin typeface="Open Sans Light" charset="0"/>
                <a:cs typeface="Open Sans Light" charset="0"/>
              </a:defRPr>
            </a:lvl4pPr>
            <a:lvl5pPr>
              <a:defRPr b="0" i="0">
                <a:latin typeface="Open Sans Light" charset="0"/>
                <a:cs typeface="Open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DCCC-BAD4-4679-B066-5D3D18BABE7A}" type="datetime1">
              <a:rPr lang="nl-NL" smtClean="0"/>
              <a:t>18-05-03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Joachim Ramakers, Kamal Ahmed, 3 May 2018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DE85-D60B-442C-B347-56EC7F9E93A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436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0" i="0">
                <a:latin typeface="Open Sans Light" charset="0"/>
                <a:cs typeface="Open Sans Light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 b="0" i="0">
                <a:latin typeface="Open Sans Light" charset="0"/>
                <a:cs typeface="Open Sans Light" charset="0"/>
              </a:defRPr>
            </a:lvl1pPr>
            <a:lvl2pPr>
              <a:defRPr b="0" i="0">
                <a:latin typeface="Open Sans Light" charset="0"/>
                <a:cs typeface="Open Sans Light" charset="0"/>
              </a:defRPr>
            </a:lvl2pPr>
            <a:lvl3pPr>
              <a:defRPr b="0" i="0">
                <a:latin typeface="Open Sans Light" charset="0"/>
                <a:cs typeface="Open Sans Light" charset="0"/>
              </a:defRPr>
            </a:lvl3pPr>
            <a:lvl4pPr>
              <a:defRPr b="0" i="0">
                <a:latin typeface="Open Sans Light" charset="0"/>
                <a:cs typeface="Open Sans Light" charset="0"/>
              </a:defRPr>
            </a:lvl4pPr>
            <a:lvl5pPr>
              <a:defRPr b="0" i="0">
                <a:latin typeface="Open Sans Light" charset="0"/>
                <a:cs typeface="Open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A431-60BA-4429-85B0-16F64D86A0C0}" type="datetime1">
              <a:rPr lang="nl-NL" smtClean="0"/>
              <a:t>18-05-03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Joachim Ramakers, Kamal Ahmed, 3 May 2018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DE85-D60B-442C-B347-56EC7F9E93A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261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Open Sans Light" charset="0"/>
                <a:cs typeface="Open Sans Light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Open Sans Light" charset="0"/>
                <a:cs typeface="Open Sans Light" charset="0"/>
              </a:defRPr>
            </a:lvl1pPr>
            <a:lvl2pPr>
              <a:defRPr b="0" i="0">
                <a:latin typeface="Open Sans Light" charset="0"/>
                <a:cs typeface="Open Sans Light" charset="0"/>
              </a:defRPr>
            </a:lvl2pPr>
            <a:lvl3pPr>
              <a:defRPr b="0" i="0">
                <a:latin typeface="Open Sans Light" charset="0"/>
                <a:cs typeface="Open Sans Light" charset="0"/>
              </a:defRPr>
            </a:lvl3pPr>
            <a:lvl4pPr>
              <a:defRPr b="0" i="0">
                <a:latin typeface="Open Sans Light" charset="0"/>
                <a:cs typeface="Open Sans Light" charset="0"/>
              </a:defRPr>
            </a:lvl4pPr>
            <a:lvl5pPr>
              <a:defRPr b="0" i="0">
                <a:latin typeface="Open Sans Light" charset="0"/>
                <a:cs typeface="Open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07AE-33D8-47CD-8ED0-915B98D61E1A}" type="datetime1">
              <a:rPr lang="nl-NL" smtClean="0"/>
              <a:t>18-05-03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Joachim Ramakers, Kamal Ahmed, 3 May 2018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DE85-D60B-442C-B347-56EC7F9E93A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0079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0" i="0">
                <a:latin typeface="Open Sans Light" charset="0"/>
                <a:cs typeface="Open Sans Light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Open Sans Light" charset="0"/>
                <a:cs typeface="Open Sans Light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9986-BA54-4A1C-AC79-DCC098313E50}" type="datetime1">
              <a:rPr lang="nl-NL" smtClean="0"/>
              <a:t>18-05-03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Joachim Ramakers, Kamal Ahmed, 3 May 2018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DE85-D60B-442C-B347-56EC7F9E93A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51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Open Sans Light" charset="0"/>
                <a:cs typeface="Open Sans Light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="0" i="0">
                <a:latin typeface="Open Sans Light" charset="0"/>
                <a:cs typeface="Open Sans Light" charset="0"/>
              </a:defRPr>
            </a:lvl1pPr>
            <a:lvl2pPr>
              <a:defRPr b="0" i="0">
                <a:latin typeface="Open Sans Light" charset="0"/>
                <a:cs typeface="Open Sans Light" charset="0"/>
              </a:defRPr>
            </a:lvl2pPr>
            <a:lvl3pPr>
              <a:defRPr b="0" i="0">
                <a:latin typeface="Open Sans Light" charset="0"/>
                <a:cs typeface="Open Sans Light" charset="0"/>
              </a:defRPr>
            </a:lvl3pPr>
            <a:lvl4pPr>
              <a:defRPr b="0" i="0">
                <a:latin typeface="Open Sans Light" charset="0"/>
                <a:cs typeface="Open Sans Light" charset="0"/>
              </a:defRPr>
            </a:lvl4pPr>
            <a:lvl5pPr>
              <a:defRPr b="0" i="0">
                <a:latin typeface="Open Sans Light" charset="0"/>
                <a:cs typeface="Open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="0" i="0">
                <a:latin typeface="Open Sans Light" charset="0"/>
                <a:cs typeface="Open Sans Light" charset="0"/>
              </a:defRPr>
            </a:lvl1pPr>
            <a:lvl2pPr>
              <a:defRPr b="0" i="0">
                <a:latin typeface="Open Sans Light" charset="0"/>
                <a:cs typeface="Open Sans Light" charset="0"/>
              </a:defRPr>
            </a:lvl2pPr>
            <a:lvl3pPr>
              <a:defRPr b="0" i="0">
                <a:latin typeface="Open Sans Light" charset="0"/>
                <a:cs typeface="Open Sans Light" charset="0"/>
              </a:defRPr>
            </a:lvl3pPr>
            <a:lvl4pPr>
              <a:defRPr b="0" i="0">
                <a:latin typeface="Open Sans Light" charset="0"/>
                <a:cs typeface="Open Sans Light" charset="0"/>
              </a:defRPr>
            </a:lvl4pPr>
            <a:lvl5pPr>
              <a:defRPr b="0" i="0">
                <a:latin typeface="Open Sans Light" charset="0"/>
                <a:cs typeface="Open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307E-59EB-4A17-8FA2-92C6B7700118}" type="datetime1">
              <a:rPr lang="nl-NL" smtClean="0"/>
              <a:t>18-05-03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Joachim Ramakers, Kamal Ahmed, 3 May 2018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DE85-D60B-442C-B347-56EC7F9E93A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06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0" i="0">
                <a:latin typeface="Open Sans Light" charset="0"/>
                <a:cs typeface="Open Sans Light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 i="0">
                <a:latin typeface="Open Sans Light" charset="0"/>
                <a:cs typeface="Open Sans Light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b="0" i="0">
                <a:latin typeface="Open Sans Light" charset="0"/>
                <a:cs typeface="Open Sans Light" charset="0"/>
              </a:defRPr>
            </a:lvl1pPr>
            <a:lvl2pPr>
              <a:defRPr b="0" i="0">
                <a:latin typeface="Open Sans Light" charset="0"/>
                <a:cs typeface="Open Sans Light" charset="0"/>
              </a:defRPr>
            </a:lvl2pPr>
            <a:lvl3pPr>
              <a:defRPr b="0" i="0">
                <a:latin typeface="Open Sans Light" charset="0"/>
                <a:cs typeface="Open Sans Light" charset="0"/>
              </a:defRPr>
            </a:lvl3pPr>
            <a:lvl4pPr>
              <a:defRPr b="0" i="0">
                <a:latin typeface="Open Sans Light" charset="0"/>
                <a:cs typeface="Open Sans Light" charset="0"/>
              </a:defRPr>
            </a:lvl4pPr>
            <a:lvl5pPr>
              <a:defRPr b="0" i="0">
                <a:latin typeface="Open Sans Light" charset="0"/>
                <a:cs typeface="Open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 i="0">
                <a:latin typeface="Open Sans Light" charset="0"/>
                <a:cs typeface="Open Sans Light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b="0" i="0">
                <a:latin typeface="Open Sans Light" charset="0"/>
                <a:cs typeface="Open Sans Light" charset="0"/>
              </a:defRPr>
            </a:lvl1pPr>
            <a:lvl2pPr>
              <a:defRPr b="0" i="0">
                <a:latin typeface="Open Sans Light" charset="0"/>
                <a:cs typeface="Open Sans Light" charset="0"/>
              </a:defRPr>
            </a:lvl2pPr>
            <a:lvl3pPr>
              <a:defRPr b="0" i="0">
                <a:latin typeface="Open Sans Light" charset="0"/>
                <a:cs typeface="Open Sans Light" charset="0"/>
              </a:defRPr>
            </a:lvl3pPr>
            <a:lvl4pPr>
              <a:defRPr b="0" i="0">
                <a:latin typeface="Open Sans Light" charset="0"/>
                <a:cs typeface="Open Sans Light" charset="0"/>
              </a:defRPr>
            </a:lvl4pPr>
            <a:lvl5pPr>
              <a:defRPr b="0" i="0">
                <a:latin typeface="Open Sans Light" charset="0"/>
                <a:cs typeface="Open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514F-C78F-466F-B6C2-E750471888D7}" type="datetime1">
              <a:rPr lang="nl-NL" smtClean="0"/>
              <a:t>18-05-03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Joachim Ramakers, Kamal Ahmed, 3 May 2018</a:t>
            </a: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DE85-D60B-442C-B347-56EC7F9E93A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395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Open Sans Light" charset="0"/>
                <a:cs typeface="Open Sans Light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295C-632B-482D-9E80-8BAACF64BE35}" type="datetime1">
              <a:rPr lang="nl-NL" smtClean="0"/>
              <a:t>18-05-03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Joachim Ramakers, Kamal Ahmed, 3 May 2018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DE85-D60B-442C-B347-56EC7F9E93A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78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8908-6060-4872-864B-8DA5D35BF1E3}" type="datetime1">
              <a:rPr lang="nl-NL" smtClean="0"/>
              <a:t>18-05-03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Joachim Ramakers, Kamal Ahmed, 3 May 2018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DE85-D60B-442C-B347-56EC7F9E93A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918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0" i="0">
                <a:latin typeface="Open Sans Light" charset="0"/>
                <a:cs typeface="Open Sans Light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 b="0" i="0">
                <a:latin typeface="Open Sans Light" charset="0"/>
                <a:cs typeface="Open Sans Light" charset="0"/>
              </a:defRPr>
            </a:lvl1pPr>
            <a:lvl2pPr>
              <a:defRPr sz="2800" b="0" i="0">
                <a:latin typeface="Open Sans Light" charset="0"/>
                <a:cs typeface="Open Sans Light" charset="0"/>
              </a:defRPr>
            </a:lvl2pPr>
            <a:lvl3pPr>
              <a:defRPr sz="2400" b="0" i="0">
                <a:latin typeface="Open Sans Light" charset="0"/>
                <a:cs typeface="Open Sans Light" charset="0"/>
              </a:defRPr>
            </a:lvl3pPr>
            <a:lvl4pPr>
              <a:defRPr sz="2000" b="0" i="0">
                <a:latin typeface="Open Sans Light" charset="0"/>
                <a:cs typeface="Open Sans Light" charset="0"/>
              </a:defRPr>
            </a:lvl4pPr>
            <a:lvl5pPr>
              <a:defRPr sz="2000" b="0" i="0">
                <a:latin typeface="Open Sans Light" charset="0"/>
                <a:cs typeface="Open Sans Light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E774-FB0D-4FDB-AD2C-B8011160ED72}" type="datetime1">
              <a:rPr lang="nl-NL" smtClean="0"/>
              <a:t>18-05-03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Joachim Ramakers, Kamal Ahmed, 3 May 2018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DE85-D60B-442C-B347-56EC7F9E93A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684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0" i="0">
                <a:latin typeface="Open Sans Light" charset="0"/>
                <a:cs typeface="Open Sans Light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="0" i="0">
                <a:latin typeface="Open Sans Light" charset="0"/>
                <a:cs typeface="Open Sans Light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D1F9-8700-4A13-A3B6-6570A1B4EE62}" type="datetime1">
              <a:rPr lang="nl-NL" smtClean="0"/>
              <a:t>18-05-03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Joachim Ramakers, Kamal Ahmed, 3 May 2018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DE85-D60B-442C-B347-56EC7F9E93A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9436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Open Sans Light" charset="0"/>
              </a:defRPr>
            </a:lvl1pPr>
          </a:lstStyle>
          <a:p>
            <a:fld id="{4135A9AA-2F52-45AA-8716-45B6F53E5084}" type="datetime1">
              <a:rPr lang="nl-NL" smtClean="0"/>
              <a:t>18-05-03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Open Sans Light" charset="0"/>
              </a:defRPr>
            </a:lvl1pPr>
          </a:lstStyle>
          <a:p>
            <a:r>
              <a:rPr lang="en-US"/>
              <a:t>Joachim Ramakers, Kamal Ahmed, 3 May 2018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Open Sans Light" charset="0"/>
              </a:defRPr>
            </a:lvl1pPr>
          </a:lstStyle>
          <a:p>
            <a:fld id="{265ADE85-D60B-442C-B347-56EC7F9E93A8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517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Open Sans Light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Open Sans Light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Open Sans Light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Open Sans Light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Open Sans Light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Open Sans Light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877858"/>
            <a:ext cx="6061789" cy="5980141"/>
          </a:xfrm>
          <a:prstGeom prst="rect">
            <a:avLst/>
          </a:prstGeom>
          <a:solidFill>
            <a:srgbClr val="F4EF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bg1">
                  <a:lumMod val="50000"/>
                </a:schemeClr>
              </a:solidFill>
              <a:latin typeface="Open Sans Light" charset="0"/>
              <a:ea typeface="Open Sans Light" charset="0"/>
              <a:cs typeface="Open Sans Light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635595" y="2060141"/>
            <a:ext cx="1283747" cy="1283747"/>
          </a:xfrm>
          <a:prstGeom prst="ellipse">
            <a:avLst/>
          </a:prstGeom>
          <a:solidFill>
            <a:srgbClr val="4E8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93147" y="1188658"/>
            <a:ext cx="1283747" cy="128374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4778043" y="1188659"/>
            <a:ext cx="1283747" cy="1283747"/>
          </a:xfrm>
          <a:prstGeom prst="ellipse">
            <a:avLst/>
          </a:prstGeom>
          <a:solidFill>
            <a:srgbClr val="2B9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2654760" y="3989944"/>
            <a:ext cx="1283747" cy="1283747"/>
          </a:xfrm>
          <a:prstGeom prst="ellipse">
            <a:avLst/>
          </a:prstGeom>
          <a:solidFill>
            <a:srgbClr val="FBD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858334" y="4196075"/>
            <a:ext cx="1283746" cy="1283747"/>
          </a:xfrm>
          <a:prstGeom prst="ellipse">
            <a:avLst/>
          </a:prstGeom>
          <a:solidFill>
            <a:srgbClr val="EE3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0" y="897314"/>
            <a:ext cx="12191999" cy="5960686"/>
          </a:xfrm>
          <a:prstGeom prst="rect">
            <a:avLst/>
          </a:prstGeom>
          <a:solidFill>
            <a:srgbClr val="F4EFE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bg1">
                  <a:lumMod val="50000"/>
                </a:schemeClr>
              </a:solidFill>
              <a:latin typeface="Open Sans Light" charset="0"/>
              <a:ea typeface="Open Sans Light" charset="0"/>
              <a:cs typeface="Open Sans Light" charset="0"/>
            </a:endParaRPr>
          </a:p>
        </p:txBody>
      </p:sp>
      <p:pic>
        <p:nvPicPr>
          <p:cNvPr id="12" name="Picture 21">
            <a:extLst>
              <a:ext uri="{FF2B5EF4-FFF2-40B4-BE49-F238E27FC236}">
                <a16:creationId xmlns:a16="http://schemas.microsoft.com/office/drawing/2014/main" xmlns="" id="{29A4A4C2-07F8-4ADD-A6AC-7E1CE760A0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3" r="-1"/>
          <a:stretch/>
        </p:blipFill>
        <p:spPr>
          <a:xfrm>
            <a:off x="9963111" y="201449"/>
            <a:ext cx="2055245" cy="47304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57237" y="199696"/>
            <a:ext cx="9205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Open Sans Light" charset="0"/>
                <a:ea typeface="Open Sans Light" charset="0"/>
                <a:cs typeface="Open Sans Light" charset="0"/>
              </a:rPr>
              <a:t>DATA RESPONSIBILITY - ROADMAP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62FA3CB-0FBB-4741-B16E-263CE8A13F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2400"/>
            <a:ext cx="12192000" cy="4699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3F5168E-D0BC-4EE1-AAF5-CB5F23790187}"/>
              </a:ext>
            </a:extLst>
          </p:cNvPr>
          <p:cNvSpPr txBox="1"/>
          <p:nvPr/>
        </p:nvSpPr>
        <p:spPr>
          <a:xfrm>
            <a:off x="10016328" y="5218212"/>
            <a:ext cx="2175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/>
              <a:t>Aug 2017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F417375-87A0-4635-9FD4-9FED3F8023FA}"/>
              </a:ext>
            </a:extLst>
          </p:cNvPr>
          <p:cNvSpPr txBox="1"/>
          <p:nvPr/>
        </p:nvSpPr>
        <p:spPr>
          <a:xfrm>
            <a:off x="5911600" y="1041088"/>
            <a:ext cx="5886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/>
              <a:t>25th May 2018: enforcement GDPR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CD30459-602E-476C-84C8-D19D01621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Joachim Ramakers, Kamal Ahmed, 3 May 2018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644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877858"/>
            <a:ext cx="6061789" cy="5980141"/>
          </a:xfrm>
          <a:prstGeom prst="rect">
            <a:avLst/>
          </a:prstGeom>
          <a:solidFill>
            <a:srgbClr val="F4EF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bg1">
                  <a:lumMod val="50000"/>
                </a:schemeClr>
              </a:solidFill>
              <a:latin typeface="Open Sans Light" charset="0"/>
              <a:ea typeface="Open Sans Light" charset="0"/>
              <a:cs typeface="Open Sans Light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635595" y="2060141"/>
            <a:ext cx="1283747" cy="1283747"/>
          </a:xfrm>
          <a:prstGeom prst="ellipse">
            <a:avLst/>
          </a:prstGeom>
          <a:solidFill>
            <a:srgbClr val="4E8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93147" y="1188658"/>
            <a:ext cx="1283747" cy="128374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4778043" y="1188659"/>
            <a:ext cx="1283747" cy="1283747"/>
          </a:xfrm>
          <a:prstGeom prst="ellipse">
            <a:avLst/>
          </a:prstGeom>
          <a:solidFill>
            <a:srgbClr val="2B9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2654760" y="3989944"/>
            <a:ext cx="1283747" cy="1283747"/>
          </a:xfrm>
          <a:prstGeom prst="ellipse">
            <a:avLst/>
          </a:prstGeom>
          <a:solidFill>
            <a:srgbClr val="FBD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858334" y="4196075"/>
            <a:ext cx="1283746" cy="1283747"/>
          </a:xfrm>
          <a:prstGeom prst="ellipse">
            <a:avLst/>
          </a:prstGeom>
          <a:solidFill>
            <a:srgbClr val="EE3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0" y="897314"/>
            <a:ext cx="12191999" cy="5960686"/>
          </a:xfrm>
          <a:prstGeom prst="rect">
            <a:avLst/>
          </a:prstGeom>
          <a:solidFill>
            <a:srgbClr val="F4EFE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bg1">
                  <a:lumMod val="50000"/>
                </a:schemeClr>
              </a:solidFill>
              <a:latin typeface="Open Sans Light" charset="0"/>
              <a:ea typeface="Open Sans Light" charset="0"/>
              <a:cs typeface="Open Sans Light" charset="0"/>
            </a:endParaRPr>
          </a:p>
        </p:txBody>
      </p:sp>
      <p:pic>
        <p:nvPicPr>
          <p:cNvPr id="12" name="Picture 21">
            <a:extLst>
              <a:ext uri="{FF2B5EF4-FFF2-40B4-BE49-F238E27FC236}">
                <a16:creationId xmlns:a16="http://schemas.microsoft.com/office/drawing/2014/main" xmlns="" id="{29A4A4C2-07F8-4ADD-A6AC-7E1CE760A0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3" r="-1"/>
          <a:stretch/>
        </p:blipFill>
        <p:spPr>
          <a:xfrm>
            <a:off x="9963111" y="201449"/>
            <a:ext cx="2055245" cy="47304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57237" y="199696"/>
            <a:ext cx="9205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Open Sans Light" charset="0"/>
                <a:ea typeface="Open Sans Light" charset="0"/>
                <a:cs typeface="Open Sans Light" charset="0"/>
              </a:rPr>
              <a:t>DATA RESPONSIBILITY – ACTIVITIES MAY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62FA3CB-0FBB-4741-B16E-263CE8A13F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2400"/>
            <a:ext cx="12192000" cy="4699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3F5168E-D0BC-4EE1-AAF5-CB5F23790187}"/>
              </a:ext>
            </a:extLst>
          </p:cNvPr>
          <p:cNvSpPr txBox="1"/>
          <p:nvPr/>
        </p:nvSpPr>
        <p:spPr>
          <a:xfrm>
            <a:off x="3184419" y="1116939"/>
            <a:ext cx="2785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/>
              <a:t>May 2018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xmlns="" id="{E4899F6A-DA1A-469C-A311-B94551CC2849}"/>
              </a:ext>
            </a:extLst>
          </p:cNvPr>
          <p:cNvSpPr/>
          <p:nvPr/>
        </p:nvSpPr>
        <p:spPr>
          <a:xfrm>
            <a:off x="2819401" y="2963225"/>
            <a:ext cx="9198955" cy="1809405"/>
          </a:xfrm>
          <a:prstGeom prst="wedgeRectCallout">
            <a:avLst>
              <a:gd name="adj1" fmla="val -33504"/>
              <a:gd name="adj2" fmla="val -1252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Symbol" panose="05050102010706020507" pitchFamily="18" charset="2"/>
              <a:buChar char="·"/>
            </a:pPr>
            <a:r>
              <a:rPr lang="nl-NL" sz="2800" dirty="0">
                <a:sym typeface="Symbol" panose="05050102010706020507" pitchFamily="18" charset="2"/>
              </a:rPr>
              <a:t>Planned delivery: updated version of DR policy document.</a:t>
            </a:r>
          </a:p>
          <a:p>
            <a:pPr marL="457200" indent="-457200">
              <a:buFont typeface="Symbol" panose="05050102010706020507" pitchFamily="18" charset="2"/>
              <a:buChar char="·"/>
            </a:pPr>
            <a:r>
              <a:rPr lang="nl-NL" sz="2800" dirty="0">
                <a:sym typeface="Symbol" panose="05050102010706020507" pitchFamily="18" charset="2"/>
              </a:rPr>
              <a:t>Planned delivery of updated checklist.</a:t>
            </a:r>
          </a:p>
          <a:p>
            <a:pPr marL="457200" indent="-457200">
              <a:buFont typeface="Symbol" panose="05050102010706020507" pitchFamily="18" charset="2"/>
              <a:buChar char="·"/>
            </a:pPr>
            <a:r>
              <a:rPr lang="nl-NL" sz="2800" dirty="0">
                <a:sym typeface="Symbol" panose="05050102010706020507" pitchFamily="18" charset="2"/>
              </a:rPr>
              <a:t>Continuation internal and external communications.</a:t>
            </a:r>
            <a:endParaRPr lang="nl-NL" sz="2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82B4D32B-5B3C-4F03-808D-AEAEE3F98352}"/>
              </a:ext>
            </a:extLst>
          </p:cNvPr>
          <p:cNvSpPr txBox="1"/>
          <p:nvPr/>
        </p:nvSpPr>
        <p:spPr>
          <a:xfrm>
            <a:off x="5911600" y="1041088"/>
            <a:ext cx="5886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/>
              <a:t>25th May 2018: enforcement GDPR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262374-A3DF-4053-9D50-F5957FFE1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Joachim Ramakers, Kamal Ahmed, 3 May 2018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22176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877858"/>
            <a:ext cx="6061789" cy="5980141"/>
          </a:xfrm>
          <a:prstGeom prst="rect">
            <a:avLst/>
          </a:prstGeom>
          <a:solidFill>
            <a:srgbClr val="F4EF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bg1">
                  <a:lumMod val="50000"/>
                </a:schemeClr>
              </a:solidFill>
              <a:latin typeface="Open Sans Light" charset="0"/>
              <a:ea typeface="Open Sans Light" charset="0"/>
              <a:cs typeface="Open Sans Light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635595" y="2060141"/>
            <a:ext cx="1283747" cy="1283747"/>
          </a:xfrm>
          <a:prstGeom prst="ellipse">
            <a:avLst/>
          </a:prstGeom>
          <a:solidFill>
            <a:srgbClr val="4E8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93147" y="1188658"/>
            <a:ext cx="1283747" cy="128374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4778043" y="1188659"/>
            <a:ext cx="1283747" cy="1283747"/>
          </a:xfrm>
          <a:prstGeom prst="ellipse">
            <a:avLst/>
          </a:prstGeom>
          <a:solidFill>
            <a:srgbClr val="2B9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2654760" y="3989944"/>
            <a:ext cx="1283747" cy="1283747"/>
          </a:xfrm>
          <a:prstGeom prst="ellipse">
            <a:avLst/>
          </a:prstGeom>
          <a:solidFill>
            <a:srgbClr val="FBD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858334" y="4196075"/>
            <a:ext cx="1283746" cy="1283747"/>
          </a:xfrm>
          <a:prstGeom prst="ellipse">
            <a:avLst/>
          </a:prstGeom>
          <a:solidFill>
            <a:srgbClr val="EE3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0" y="897314"/>
            <a:ext cx="12191999" cy="5960686"/>
          </a:xfrm>
          <a:prstGeom prst="rect">
            <a:avLst/>
          </a:prstGeom>
          <a:solidFill>
            <a:srgbClr val="F4EFE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bg1">
                  <a:lumMod val="50000"/>
                </a:schemeClr>
              </a:solidFill>
              <a:latin typeface="Open Sans Light" charset="0"/>
              <a:ea typeface="Open Sans Light" charset="0"/>
              <a:cs typeface="Open Sans Light" charset="0"/>
            </a:endParaRPr>
          </a:p>
        </p:txBody>
      </p:sp>
      <p:pic>
        <p:nvPicPr>
          <p:cNvPr id="12" name="Picture 21">
            <a:extLst>
              <a:ext uri="{FF2B5EF4-FFF2-40B4-BE49-F238E27FC236}">
                <a16:creationId xmlns:a16="http://schemas.microsoft.com/office/drawing/2014/main" xmlns="" id="{29A4A4C2-07F8-4ADD-A6AC-7E1CE760A0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3" r="-1"/>
          <a:stretch/>
        </p:blipFill>
        <p:spPr>
          <a:xfrm>
            <a:off x="9963111" y="201449"/>
            <a:ext cx="2055245" cy="47304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52EC7DF-E9FC-4D08-9883-8EF79C6D5E46}"/>
              </a:ext>
            </a:extLst>
          </p:cNvPr>
          <p:cNvSpPr txBox="1"/>
          <p:nvPr/>
        </p:nvSpPr>
        <p:spPr>
          <a:xfrm>
            <a:off x="1917700" y="2364941"/>
            <a:ext cx="833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dirty="0"/>
              <a:t>Thank you!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FF6D48-ACEB-4579-AE45-69CC5CFD8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Joachim Ramakers, Kamal Ahmed, 3 May 2018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912275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877858"/>
            <a:ext cx="6061789" cy="5980141"/>
          </a:xfrm>
          <a:prstGeom prst="rect">
            <a:avLst/>
          </a:prstGeom>
          <a:solidFill>
            <a:srgbClr val="F4EF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bg1">
                  <a:lumMod val="50000"/>
                </a:schemeClr>
              </a:solidFill>
              <a:latin typeface="Open Sans Light" charset="0"/>
              <a:ea typeface="Open Sans Light" charset="0"/>
              <a:cs typeface="Open Sans Light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635595" y="2060141"/>
            <a:ext cx="1283747" cy="1283747"/>
          </a:xfrm>
          <a:prstGeom prst="ellipse">
            <a:avLst/>
          </a:prstGeom>
          <a:solidFill>
            <a:srgbClr val="4E8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93147" y="1188658"/>
            <a:ext cx="1283747" cy="128374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4778043" y="1188659"/>
            <a:ext cx="1283747" cy="1283747"/>
          </a:xfrm>
          <a:prstGeom prst="ellipse">
            <a:avLst/>
          </a:prstGeom>
          <a:solidFill>
            <a:srgbClr val="2B9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2654760" y="3989944"/>
            <a:ext cx="1283747" cy="1283747"/>
          </a:xfrm>
          <a:prstGeom prst="ellipse">
            <a:avLst/>
          </a:prstGeom>
          <a:solidFill>
            <a:srgbClr val="FBD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858334" y="4196075"/>
            <a:ext cx="1283746" cy="1283747"/>
          </a:xfrm>
          <a:prstGeom prst="ellipse">
            <a:avLst/>
          </a:prstGeom>
          <a:solidFill>
            <a:srgbClr val="EE3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0" y="897314"/>
            <a:ext cx="12191999" cy="5960686"/>
          </a:xfrm>
          <a:prstGeom prst="rect">
            <a:avLst/>
          </a:prstGeom>
          <a:solidFill>
            <a:srgbClr val="F4EFE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bg1">
                  <a:lumMod val="50000"/>
                </a:schemeClr>
              </a:solidFill>
              <a:latin typeface="Open Sans Light" charset="0"/>
              <a:ea typeface="Open Sans Light" charset="0"/>
              <a:cs typeface="Open Sans Light" charset="0"/>
            </a:endParaRPr>
          </a:p>
        </p:txBody>
      </p:sp>
      <p:pic>
        <p:nvPicPr>
          <p:cNvPr id="12" name="Picture 21">
            <a:extLst>
              <a:ext uri="{FF2B5EF4-FFF2-40B4-BE49-F238E27FC236}">
                <a16:creationId xmlns:a16="http://schemas.microsoft.com/office/drawing/2014/main" xmlns="" id="{29A4A4C2-07F8-4ADD-A6AC-7E1CE760A0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3" r="-1"/>
          <a:stretch/>
        </p:blipFill>
        <p:spPr>
          <a:xfrm>
            <a:off x="9963111" y="201449"/>
            <a:ext cx="2055245" cy="47304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57237" y="199696"/>
            <a:ext cx="9205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Open Sans Light" charset="0"/>
                <a:ea typeface="Open Sans Light" charset="0"/>
                <a:cs typeface="Open Sans Light" charset="0"/>
              </a:rPr>
              <a:t>DATA RESPONSIBILITY – RELEASE OF POLICY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62FA3CB-0FBB-4741-B16E-263CE8A13F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2400"/>
            <a:ext cx="12192000" cy="4699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3F5168E-D0BC-4EE1-AAF5-CB5F23790187}"/>
              </a:ext>
            </a:extLst>
          </p:cNvPr>
          <p:cNvSpPr txBox="1"/>
          <p:nvPr/>
        </p:nvSpPr>
        <p:spPr>
          <a:xfrm>
            <a:off x="10016328" y="5218212"/>
            <a:ext cx="2175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/>
              <a:t>Aug 2017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xmlns="" id="{E4899F6A-DA1A-469C-A311-B94551CC2849}"/>
              </a:ext>
            </a:extLst>
          </p:cNvPr>
          <p:cNvSpPr/>
          <p:nvPr/>
        </p:nvSpPr>
        <p:spPr>
          <a:xfrm>
            <a:off x="3632200" y="1583764"/>
            <a:ext cx="8242300" cy="3026336"/>
          </a:xfrm>
          <a:prstGeom prst="wedgeRectCallout">
            <a:avLst>
              <a:gd name="adj1" fmla="val 33281"/>
              <a:gd name="adj2" fmla="val 723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2800" b="1" dirty="0"/>
              <a:t>Release of:</a:t>
            </a:r>
          </a:p>
          <a:p>
            <a:endParaRPr lang="nl-NL" sz="2800" dirty="0"/>
          </a:p>
          <a:p>
            <a:pPr marL="457200" indent="-457200">
              <a:buFont typeface="Symbol" panose="05050102010706020507" pitchFamily="18" charset="2"/>
              <a:buChar char="·"/>
            </a:pPr>
            <a:r>
              <a:rPr lang="nl-NL" sz="2800" dirty="0"/>
              <a:t>Data Responsibility Policy (public)</a:t>
            </a:r>
          </a:p>
          <a:p>
            <a:pPr marL="457200" indent="-457200">
              <a:buFont typeface="Symbol" panose="05050102010706020507" pitchFamily="18" charset="2"/>
              <a:buChar char="·"/>
            </a:pPr>
            <a:r>
              <a:rPr lang="nl-NL" sz="2800" dirty="0"/>
              <a:t>Checklist (internal)</a:t>
            </a:r>
          </a:p>
          <a:p>
            <a:pPr marL="457200" indent="-457200">
              <a:buFont typeface="Symbol" panose="05050102010706020507" pitchFamily="18" charset="2"/>
              <a:buChar char="·"/>
            </a:pPr>
            <a:r>
              <a:rPr lang="nl-NL" sz="2800" dirty="0"/>
              <a:t>Threat &amp; Risk analysis (internal)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161C5C5-B3D1-48DA-A356-8DF96EF9CF63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905" y="1596464"/>
            <a:ext cx="2733281" cy="299651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CEB7B1-0A7F-4C97-AAE1-E266C952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Joachim Ramakers, Kamal Ahmed, 3 May 2018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299505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877858"/>
            <a:ext cx="6061789" cy="5980141"/>
          </a:xfrm>
          <a:prstGeom prst="rect">
            <a:avLst/>
          </a:prstGeom>
          <a:solidFill>
            <a:srgbClr val="F4EF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bg1">
                  <a:lumMod val="50000"/>
                </a:schemeClr>
              </a:solidFill>
              <a:latin typeface="Open Sans Light" charset="0"/>
              <a:ea typeface="Open Sans Light" charset="0"/>
              <a:cs typeface="Open Sans Light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635595" y="2060141"/>
            <a:ext cx="1283747" cy="1283747"/>
          </a:xfrm>
          <a:prstGeom prst="ellipse">
            <a:avLst/>
          </a:prstGeom>
          <a:solidFill>
            <a:srgbClr val="4E8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93147" y="1188658"/>
            <a:ext cx="1283747" cy="128374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4778043" y="1188659"/>
            <a:ext cx="1283747" cy="1283747"/>
          </a:xfrm>
          <a:prstGeom prst="ellipse">
            <a:avLst/>
          </a:prstGeom>
          <a:solidFill>
            <a:srgbClr val="2B9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2654760" y="3989944"/>
            <a:ext cx="1283747" cy="1283747"/>
          </a:xfrm>
          <a:prstGeom prst="ellipse">
            <a:avLst/>
          </a:prstGeom>
          <a:solidFill>
            <a:srgbClr val="FBD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858334" y="4196075"/>
            <a:ext cx="1283746" cy="1283747"/>
          </a:xfrm>
          <a:prstGeom prst="ellipse">
            <a:avLst/>
          </a:prstGeom>
          <a:solidFill>
            <a:srgbClr val="EE3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0" y="897314"/>
            <a:ext cx="12191999" cy="5960686"/>
          </a:xfrm>
          <a:prstGeom prst="rect">
            <a:avLst/>
          </a:prstGeom>
          <a:solidFill>
            <a:srgbClr val="F4EFE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bg1">
                  <a:lumMod val="50000"/>
                </a:schemeClr>
              </a:solidFill>
              <a:latin typeface="Open Sans Light" charset="0"/>
              <a:ea typeface="Open Sans Light" charset="0"/>
              <a:cs typeface="Open Sans Light" charset="0"/>
            </a:endParaRPr>
          </a:p>
        </p:txBody>
      </p:sp>
      <p:pic>
        <p:nvPicPr>
          <p:cNvPr id="12" name="Picture 21">
            <a:extLst>
              <a:ext uri="{FF2B5EF4-FFF2-40B4-BE49-F238E27FC236}">
                <a16:creationId xmlns:a16="http://schemas.microsoft.com/office/drawing/2014/main" xmlns="" id="{29A4A4C2-07F8-4ADD-A6AC-7E1CE760A0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3" r="-1"/>
          <a:stretch/>
        </p:blipFill>
        <p:spPr>
          <a:xfrm>
            <a:off x="9963111" y="201449"/>
            <a:ext cx="2055245" cy="47304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57237" y="199696"/>
            <a:ext cx="9205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Open Sans Light" charset="0"/>
                <a:ea typeface="Open Sans Light" charset="0"/>
                <a:cs typeface="Open Sans Light" charset="0"/>
              </a:rPr>
              <a:t>DATA RESPONSIBILITY – MORE THAN GDPR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62FA3CB-0FBB-4741-B16E-263CE8A13F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2400"/>
            <a:ext cx="12192000" cy="4699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3F5168E-D0BC-4EE1-AAF5-CB5F23790187}"/>
              </a:ext>
            </a:extLst>
          </p:cNvPr>
          <p:cNvSpPr txBox="1"/>
          <p:nvPr/>
        </p:nvSpPr>
        <p:spPr>
          <a:xfrm>
            <a:off x="10016328" y="5218212"/>
            <a:ext cx="2175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/>
              <a:t>Aug 2017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xmlns="" id="{E4899F6A-DA1A-469C-A311-B94551CC2849}"/>
              </a:ext>
            </a:extLst>
          </p:cNvPr>
          <p:cNvSpPr/>
          <p:nvPr/>
        </p:nvSpPr>
        <p:spPr>
          <a:xfrm>
            <a:off x="3517900" y="1583763"/>
            <a:ext cx="7924800" cy="3634447"/>
          </a:xfrm>
          <a:prstGeom prst="wedgeRectCallout">
            <a:avLst>
              <a:gd name="adj1" fmla="val 35761"/>
              <a:gd name="adj2" fmla="val 562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2800" dirty="0"/>
              <a:t>Data Responsibility includes:</a:t>
            </a:r>
          </a:p>
          <a:p>
            <a:pPr marL="457200" indent="-457200">
              <a:buFont typeface="Symbol" panose="05050102010706020507" pitchFamily="18" charset="2"/>
              <a:buChar char="·"/>
            </a:pPr>
            <a:r>
              <a:rPr lang="nl-NL" sz="2800" dirty="0"/>
              <a:t>Data protection</a:t>
            </a:r>
          </a:p>
          <a:p>
            <a:pPr marL="457200" indent="-457200">
              <a:buFont typeface="Symbol" panose="05050102010706020507" pitchFamily="18" charset="2"/>
              <a:buChar char="·"/>
            </a:pPr>
            <a:r>
              <a:rPr lang="nl-NL" sz="2800" dirty="0"/>
              <a:t>Ethical standards</a:t>
            </a:r>
          </a:p>
          <a:p>
            <a:pPr marL="457200" indent="-457200">
              <a:buFont typeface="Symbol" panose="05050102010706020507" pitchFamily="18" charset="2"/>
              <a:buChar char="·"/>
            </a:pPr>
            <a:r>
              <a:rPr lang="nl-NL" sz="2800" dirty="0"/>
              <a:t>Humanitarian context</a:t>
            </a:r>
          </a:p>
          <a:p>
            <a:pPr marL="457200" indent="-457200">
              <a:buFont typeface="Symbol" panose="05050102010706020507" pitchFamily="18" charset="2"/>
              <a:buChar char="·"/>
            </a:pPr>
            <a:endParaRPr lang="nl-NL" sz="2800" dirty="0"/>
          </a:p>
          <a:p>
            <a:r>
              <a:rPr lang="nl-NL" sz="2800" dirty="0"/>
              <a:t>Based on </a:t>
            </a:r>
            <a:r>
              <a:rPr lang="nl-NL" sz="2800" b="1" dirty="0"/>
              <a:t>7 principles</a:t>
            </a:r>
            <a:r>
              <a:rPr lang="nl-NL" sz="2800" dirty="0"/>
              <a:t>:</a:t>
            </a:r>
          </a:p>
          <a:p>
            <a:pPr marL="457200" indent="-457200">
              <a:buFont typeface="Symbol" panose="05050102010706020507" pitchFamily="18" charset="2"/>
              <a:buChar char="·"/>
            </a:pPr>
            <a:endParaRPr lang="nl-NL" sz="2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365241E3-3C21-4B55-B817-A88498D84BA7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145" y="3853175"/>
            <a:ext cx="2905731" cy="11194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2945E11-4BFC-4D81-BA0A-FF0CFE583D20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476" y="1739462"/>
            <a:ext cx="1789892" cy="1620435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044600BD-525A-4002-9236-C5B8FB660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Joachim Ramakers, Kamal Ahmed, 3 May 2018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191050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877858"/>
            <a:ext cx="6061789" cy="5980141"/>
          </a:xfrm>
          <a:prstGeom prst="rect">
            <a:avLst/>
          </a:prstGeom>
          <a:solidFill>
            <a:srgbClr val="F4EF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bg1">
                  <a:lumMod val="50000"/>
                </a:schemeClr>
              </a:solidFill>
              <a:latin typeface="Open Sans Light" charset="0"/>
              <a:ea typeface="Open Sans Light" charset="0"/>
              <a:cs typeface="Open Sans Light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635595" y="2060141"/>
            <a:ext cx="1283747" cy="1283747"/>
          </a:xfrm>
          <a:prstGeom prst="ellipse">
            <a:avLst/>
          </a:prstGeom>
          <a:solidFill>
            <a:srgbClr val="4E8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93147" y="1188658"/>
            <a:ext cx="1283747" cy="128374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4778043" y="1188659"/>
            <a:ext cx="1283747" cy="1283747"/>
          </a:xfrm>
          <a:prstGeom prst="ellipse">
            <a:avLst/>
          </a:prstGeom>
          <a:solidFill>
            <a:srgbClr val="2B9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2654760" y="3989944"/>
            <a:ext cx="1283747" cy="1283747"/>
          </a:xfrm>
          <a:prstGeom prst="ellipse">
            <a:avLst/>
          </a:prstGeom>
          <a:solidFill>
            <a:srgbClr val="FBD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858334" y="4196075"/>
            <a:ext cx="1283746" cy="1283747"/>
          </a:xfrm>
          <a:prstGeom prst="ellipse">
            <a:avLst/>
          </a:prstGeom>
          <a:solidFill>
            <a:srgbClr val="EE3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0" y="897314"/>
            <a:ext cx="12191999" cy="5960686"/>
          </a:xfrm>
          <a:prstGeom prst="rect">
            <a:avLst/>
          </a:prstGeom>
          <a:solidFill>
            <a:srgbClr val="F4EFE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bg1">
                  <a:lumMod val="50000"/>
                </a:schemeClr>
              </a:solidFill>
              <a:latin typeface="Open Sans Light" charset="0"/>
              <a:ea typeface="Open Sans Light" charset="0"/>
              <a:cs typeface="Open Sans Light" charset="0"/>
            </a:endParaRPr>
          </a:p>
        </p:txBody>
      </p:sp>
      <p:pic>
        <p:nvPicPr>
          <p:cNvPr id="12" name="Picture 21">
            <a:extLst>
              <a:ext uri="{FF2B5EF4-FFF2-40B4-BE49-F238E27FC236}">
                <a16:creationId xmlns:a16="http://schemas.microsoft.com/office/drawing/2014/main" xmlns="" id="{29A4A4C2-07F8-4ADD-A6AC-7E1CE760A0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3" r="-1"/>
          <a:stretch/>
        </p:blipFill>
        <p:spPr>
          <a:xfrm>
            <a:off x="9963111" y="201449"/>
            <a:ext cx="2055245" cy="47304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57237" y="199696"/>
            <a:ext cx="9205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Open Sans Light" charset="0"/>
                <a:ea typeface="Open Sans Light" charset="0"/>
                <a:cs typeface="Open Sans Light" charset="0"/>
              </a:rPr>
              <a:t>DATA RESPONSIBILITY – MORE THAN GDPR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62FA3CB-0FBB-4741-B16E-263CE8A13F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2400"/>
            <a:ext cx="12192000" cy="4699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3F5168E-D0BC-4EE1-AAF5-CB5F23790187}"/>
              </a:ext>
            </a:extLst>
          </p:cNvPr>
          <p:cNvSpPr txBox="1"/>
          <p:nvPr/>
        </p:nvSpPr>
        <p:spPr>
          <a:xfrm>
            <a:off x="10016328" y="5218212"/>
            <a:ext cx="2175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/>
              <a:t>Aug 2017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BBE5D63-C6A8-484F-B06F-178DC528B2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894" y="1449330"/>
            <a:ext cx="9855200" cy="379675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D62D959-F7D8-49A0-9D84-77DB129BD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Joachim Ramakers, Kamal Ahmed, 3 May 2018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45335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877858"/>
            <a:ext cx="6061789" cy="5980141"/>
          </a:xfrm>
          <a:prstGeom prst="rect">
            <a:avLst/>
          </a:prstGeom>
          <a:solidFill>
            <a:srgbClr val="F4EF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bg1">
                  <a:lumMod val="50000"/>
                </a:schemeClr>
              </a:solidFill>
              <a:latin typeface="Open Sans Light" charset="0"/>
              <a:ea typeface="Open Sans Light" charset="0"/>
              <a:cs typeface="Open Sans Light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635595" y="2060141"/>
            <a:ext cx="1283747" cy="1283747"/>
          </a:xfrm>
          <a:prstGeom prst="ellipse">
            <a:avLst/>
          </a:prstGeom>
          <a:solidFill>
            <a:srgbClr val="4E8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93147" y="1188658"/>
            <a:ext cx="1283747" cy="128374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4778043" y="1188659"/>
            <a:ext cx="1283747" cy="1283747"/>
          </a:xfrm>
          <a:prstGeom prst="ellipse">
            <a:avLst/>
          </a:prstGeom>
          <a:solidFill>
            <a:srgbClr val="2B9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2654760" y="3989944"/>
            <a:ext cx="1283747" cy="1283747"/>
          </a:xfrm>
          <a:prstGeom prst="ellipse">
            <a:avLst/>
          </a:prstGeom>
          <a:solidFill>
            <a:srgbClr val="FBD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858334" y="4196075"/>
            <a:ext cx="1283746" cy="1283747"/>
          </a:xfrm>
          <a:prstGeom prst="ellipse">
            <a:avLst/>
          </a:prstGeom>
          <a:solidFill>
            <a:srgbClr val="EE3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0" y="897314"/>
            <a:ext cx="12191999" cy="5960686"/>
          </a:xfrm>
          <a:prstGeom prst="rect">
            <a:avLst/>
          </a:prstGeom>
          <a:solidFill>
            <a:srgbClr val="F4EFE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bg1">
                  <a:lumMod val="50000"/>
                </a:schemeClr>
              </a:solidFill>
              <a:latin typeface="Open Sans Light" charset="0"/>
              <a:ea typeface="Open Sans Light" charset="0"/>
              <a:cs typeface="Open Sans Light" charset="0"/>
            </a:endParaRPr>
          </a:p>
        </p:txBody>
      </p:sp>
      <p:pic>
        <p:nvPicPr>
          <p:cNvPr id="12" name="Picture 21">
            <a:extLst>
              <a:ext uri="{FF2B5EF4-FFF2-40B4-BE49-F238E27FC236}">
                <a16:creationId xmlns:a16="http://schemas.microsoft.com/office/drawing/2014/main" xmlns="" id="{29A4A4C2-07F8-4ADD-A6AC-7E1CE760A0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3" r="-1"/>
          <a:stretch/>
        </p:blipFill>
        <p:spPr>
          <a:xfrm>
            <a:off x="9963111" y="201449"/>
            <a:ext cx="2055245" cy="47304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57237" y="199696"/>
            <a:ext cx="9205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Open Sans Light" charset="0"/>
                <a:ea typeface="Open Sans Light" charset="0"/>
                <a:cs typeface="Open Sans Light" charset="0"/>
              </a:rPr>
              <a:t>DATA RESPONSIBILITY – ACTIVITIES SEP – DEC ‘17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62FA3CB-0FBB-4741-B16E-263CE8A13F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2400"/>
            <a:ext cx="12192000" cy="4699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3F5168E-D0BC-4EE1-AAF5-CB5F23790187}"/>
              </a:ext>
            </a:extLst>
          </p:cNvPr>
          <p:cNvSpPr txBox="1"/>
          <p:nvPr/>
        </p:nvSpPr>
        <p:spPr>
          <a:xfrm>
            <a:off x="7984328" y="4821580"/>
            <a:ext cx="2607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/>
              <a:t>Sep - Dec 2017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xmlns="" id="{E4899F6A-DA1A-469C-A311-B94551CC2849}"/>
              </a:ext>
            </a:extLst>
          </p:cNvPr>
          <p:cNvSpPr/>
          <p:nvPr/>
        </p:nvSpPr>
        <p:spPr>
          <a:xfrm>
            <a:off x="6692900" y="2717800"/>
            <a:ext cx="5325456" cy="1892300"/>
          </a:xfrm>
          <a:prstGeom prst="wedgeRectCallout">
            <a:avLst>
              <a:gd name="adj1" fmla="val -7984"/>
              <a:gd name="adj2" fmla="val 655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2800" b="1" dirty="0">
                <a:sym typeface="Symbol" panose="05050102010706020507" pitchFamily="18" charset="2"/>
              </a:rPr>
              <a:t>Activities:</a:t>
            </a:r>
          </a:p>
          <a:p>
            <a:pPr marL="457200" indent="-457200">
              <a:buFont typeface="Symbol" panose="05050102010706020507" pitchFamily="18" charset="2"/>
              <a:buChar char="·"/>
            </a:pPr>
            <a:r>
              <a:rPr lang="nl-NL" sz="2800" dirty="0">
                <a:sym typeface="Symbol" panose="05050102010706020507" pitchFamily="18" charset="2"/>
              </a:rPr>
              <a:t>Awareness Training of Team</a:t>
            </a:r>
          </a:p>
          <a:p>
            <a:pPr marL="457200" indent="-457200">
              <a:buFont typeface="Symbol" panose="05050102010706020507" pitchFamily="18" charset="2"/>
              <a:buChar char="·"/>
            </a:pPr>
            <a:r>
              <a:rPr lang="nl-NL" sz="2800" dirty="0">
                <a:sym typeface="Symbol" panose="05050102010706020507" pitchFamily="18" charset="2"/>
              </a:rPr>
              <a:t>External data literacy workshops</a:t>
            </a:r>
          </a:p>
          <a:p>
            <a:pPr marL="457200" indent="-457200">
              <a:buFont typeface="Symbol" panose="05050102010706020507" pitchFamily="18" charset="2"/>
              <a:buChar char="·"/>
            </a:pPr>
            <a:r>
              <a:rPr lang="nl-NL" sz="2800" dirty="0">
                <a:sym typeface="Symbol" panose="05050102010706020507" pitchFamily="18" charset="2"/>
              </a:rPr>
              <a:t>Collection of Feedback</a:t>
            </a:r>
          </a:p>
          <a:p>
            <a:pPr marL="457200" indent="-457200">
              <a:buFont typeface="Symbol" panose="05050102010706020507" pitchFamily="18" charset="2"/>
              <a:buChar char="·"/>
            </a:pPr>
            <a:endParaRPr lang="nl-NL" sz="2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1C41018-1CFF-42DA-A48B-894A60FB183D}"/>
              </a:ext>
            </a:extLst>
          </p:cNvPr>
          <p:cNvSpPr txBox="1"/>
          <p:nvPr/>
        </p:nvSpPr>
        <p:spPr>
          <a:xfrm>
            <a:off x="5911600" y="1041088"/>
            <a:ext cx="5886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/>
              <a:t>25th May 2018: enforcement GDPR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DE5013-88F9-4F4F-A4F9-94425D0EE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Joachim Ramakers, Kamal Ahmed, 3 May 2018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474307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877858"/>
            <a:ext cx="6061789" cy="5980141"/>
          </a:xfrm>
          <a:prstGeom prst="rect">
            <a:avLst/>
          </a:prstGeom>
          <a:solidFill>
            <a:srgbClr val="F4EF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bg1">
                  <a:lumMod val="50000"/>
                </a:schemeClr>
              </a:solidFill>
              <a:latin typeface="Open Sans Light" charset="0"/>
              <a:ea typeface="Open Sans Light" charset="0"/>
              <a:cs typeface="Open Sans Light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635595" y="2060141"/>
            <a:ext cx="1283747" cy="1283747"/>
          </a:xfrm>
          <a:prstGeom prst="ellipse">
            <a:avLst/>
          </a:prstGeom>
          <a:solidFill>
            <a:srgbClr val="4E8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93147" y="1188658"/>
            <a:ext cx="1283747" cy="128374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4778043" y="1188659"/>
            <a:ext cx="1283747" cy="1283747"/>
          </a:xfrm>
          <a:prstGeom prst="ellipse">
            <a:avLst/>
          </a:prstGeom>
          <a:solidFill>
            <a:srgbClr val="2B9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2654760" y="3989944"/>
            <a:ext cx="1283747" cy="1283747"/>
          </a:xfrm>
          <a:prstGeom prst="ellipse">
            <a:avLst/>
          </a:prstGeom>
          <a:solidFill>
            <a:srgbClr val="FBD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858334" y="4196075"/>
            <a:ext cx="1283746" cy="1283747"/>
          </a:xfrm>
          <a:prstGeom prst="ellipse">
            <a:avLst/>
          </a:prstGeom>
          <a:solidFill>
            <a:srgbClr val="EE3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0" y="897314"/>
            <a:ext cx="12191999" cy="5960686"/>
          </a:xfrm>
          <a:prstGeom prst="rect">
            <a:avLst/>
          </a:prstGeom>
          <a:solidFill>
            <a:srgbClr val="F4EFE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bg1">
                  <a:lumMod val="50000"/>
                </a:schemeClr>
              </a:solidFill>
              <a:latin typeface="Open Sans Light" charset="0"/>
              <a:ea typeface="Open Sans Light" charset="0"/>
              <a:cs typeface="Open Sans Light" charset="0"/>
            </a:endParaRPr>
          </a:p>
        </p:txBody>
      </p:sp>
      <p:pic>
        <p:nvPicPr>
          <p:cNvPr id="12" name="Picture 21">
            <a:extLst>
              <a:ext uri="{FF2B5EF4-FFF2-40B4-BE49-F238E27FC236}">
                <a16:creationId xmlns:a16="http://schemas.microsoft.com/office/drawing/2014/main" xmlns="" id="{29A4A4C2-07F8-4ADD-A6AC-7E1CE760A0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3" r="-1"/>
          <a:stretch/>
        </p:blipFill>
        <p:spPr>
          <a:xfrm>
            <a:off x="9963111" y="201449"/>
            <a:ext cx="2055245" cy="47304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57237" y="199696"/>
            <a:ext cx="9205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Open Sans Light" charset="0"/>
                <a:ea typeface="Open Sans Light" charset="0"/>
                <a:cs typeface="Open Sans Light" charset="0"/>
              </a:rPr>
              <a:t>DATA RESPONSIBILITY – INITIAL FEEDBACK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62FA3CB-0FBB-4741-B16E-263CE8A13F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2400"/>
            <a:ext cx="12192000" cy="4699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3F5168E-D0BC-4EE1-AAF5-CB5F23790187}"/>
              </a:ext>
            </a:extLst>
          </p:cNvPr>
          <p:cNvSpPr txBox="1"/>
          <p:nvPr/>
        </p:nvSpPr>
        <p:spPr>
          <a:xfrm>
            <a:off x="4963765" y="4265211"/>
            <a:ext cx="2607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/>
              <a:t>Jan 2018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EC665BE-DA44-4E88-9D33-FDB59CBFF43B}"/>
              </a:ext>
            </a:extLst>
          </p:cNvPr>
          <p:cNvSpPr txBox="1"/>
          <p:nvPr/>
        </p:nvSpPr>
        <p:spPr>
          <a:xfrm>
            <a:off x="5911600" y="1041088"/>
            <a:ext cx="5886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/>
              <a:t>25th May 2018: enforcement GDPR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xmlns="" id="{E4899F6A-DA1A-469C-A311-B94551CC2849}"/>
              </a:ext>
            </a:extLst>
          </p:cNvPr>
          <p:cNvSpPr/>
          <p:nvPr/>
        </p:nvSpPr>
        <p:spPr>
          <a:xfrm>
            <a:off x="1549400" y="1018212"/>
            <a:ext cx="10553700" cy="2124023"/>
          </a:xfrm>
          <a:prstGeom prst="wedgeRectCallout">
            <a:avLst>
              <a:gd name="adj1" fmla="val -8324"/>
              <a:gd name="adj2" fmla="val 103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2800" b="1" dirty="0">
                <a:sym typeface="Symbol" panose="05050102010706020507" pitchFamily="18" charset="2"/>
              </a:rPr>
              <a:t>Main feedback &amp; insights:</a:t>
            </a:r>
          </a:p>
          <a:p>
            <a:pPr marL="457200" indent="-457200">
              <a:buFont typeface="Symbol" panose="05050102010706020507" pitchFamily="18" charset="2"/>
              <a:buChar char="·"/>
            </a:pPr>
            <a:r>
              <a:rPr lang="nl-NL" sz="2800" dirty="0">
                <a:sym typeface="Symbol" panose="05050102010706020507" pitchFamily="18" charset="2"/>
              </a:rPr>
              <a:t>“We’re lacking practical tools to deal with PII and DII data”</a:t>
            </a:r>
          </a:p>
          <a:p>
            <a:pPr marL="457200" indent="-457200">
              <a:buFont typeface="Symbol" panose="05050102010706020507" pitchFamily="18" charset="2"/>
              <a:buChar char="·"/>
            </a:pPr>
            <a:r>
              <a:rPr lang="nl-NL" sz="2800" dirty="0">
                <a:sym typeface="Symbol" panose="05050102010706020507" pitchFamily="18" charset="2"/>
              </a:rPr>
              <a:t>“Which role(s) do team members have for handling data?”</a:t>
            </a:r>
          </a:p>
          <a:p>
            <a:pPr marL="457200" indent="-457200">
              <a:buFont typeface="Symbol" panose="05050102010706020507" pitchFamily="18" charset="2"/>
              <a:buChar char="·"/>
            </a:pPr>
            <a:r>
              <a:rPr lang="nl-NL" sz="2800" dirty="0">
                <a:sym typeface="Symbol" panose="05050102010706020507" pitchFamily="18" charset="2"/>
              </a:rPr>
              <a:t>“Continue to learn from each other and from each other’s projects”</a:t>
            </a:r>
            <a:endParaRPr lang="nl-NL" sz="2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BC84CF-5F3E-4BA3-BFC9-F600D50A6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Joachim Ramakers, Kamal Ahmed, 3 May 2018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76569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877858"/>
            <a:ext cx="6061789" cy="5980141"/>
          </a:xfrm>
          <a:prstGeom prst="rect">
            <a:avLst/>
          </a:prstGeom>
          <a:solidFill>
            <a:srgbClr val="F4EF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bg1">
                  <a:lumMod val="50000"/>
                </a:schemeClr>
              </a:solidFill>
              <a:latin typeface="Open Sans Light" charset="0"/>
              <a:ea typeface="Open Sans Light" charset="0"/>
              <a:cs typeface="Open Sans Light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635595" y="2060141"/>
            <a:ext cx="1283747" cy="1283747"/>
          </a:xfrm>
          <a:prstGeom prst="ellipse">
            <a:avLst/>
          </a:prstGeom>
          <a:solidFill>
            <a:srgbClr val="4E8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93147" y="1188658"/>
            <a:ext cx="1283747" cy="128374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4778043" y="1188659"/>
            <a:ext cx="1283747" cy="1283747"/>
          </a:xfrm>
          <a:prstGeom prst="ellipse">
            <a:avLst/>
          </a:prstGeom>
          <a:solidFill>
            <a:srgbClr val="2B9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2654760" y="3989944"/>
            <a:ext cx="1283747" cy="1283747"/>
          </a:xfrm>
          <a:prstGeom prst="ellipse">
            <a:avLst/>
          </a:prstGeom>
          <a:solidFill>
            <a:srgbClr val="FBD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858334" y="4196075"/>
            <a:ext cx="1283746" cy="1283747"/>
          </a:xfrm>
          <a:prstGeom prst="ellipse">
            <a:avLst/>
          </a:prstGeom>
          <a:solidFill>
            <a:srgbClr val="EE3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0" y="897314"/>
            <a:ext cx="12191999" cy="5960686"/>
          </a:xfrm>
          <a:prstGeom prst="rect">
            <a:avLst/>
          </a:prstGeom>
          <a:solidFill>
            <a:srgbClr val="F4EFE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bg1">
                  <a:lumMod val="50000"/>
                </a:schemeClr>
              </a:solidFill>
              <a:latin typeface="Open Sans Light" charset="0"/>
              <a:ea typeface="Open Sans Light" charset="0"/>
              <a:cs typeface="Open Sans Light" charset="0"/>
            </a:endParaRPr>
          </a:p>
        </p:txBody>
      </p:sp>
      <p:pic>
        <p:nvPicPr>
          <p:cNvPr id="12" name="Picture 21">
            <a:extLst>
              <a:ext uri="{FF2B5EF4-FFF2-40B4-BE49-F238E27FC236}">
                <a16:creationId xmlns:a16="http://schemas.microsoft.com/office/drawing/2014/main" xmlns="" id="{29A4A4C2-07F8-4ADD-A6AC-7E1CE760A0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3" r="-1"/>
          <a:stretch/>
        </p:blipFill>
        <p:spPr>
          <a:xfrm>
            <a:off x="9963111" y="201449"/>
            <a:ext cx="2055245" cy="47304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57237" y="199696"/>
            <a:ext cx="9205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Open Sans Light" charset="0"/>
                <a:ea typeface="Open Sans Light" charset="0"/>
                <a:cs typeface="Open Sans Light" charset="0"/>
              </a:rPr>
              <a:t>DATA RESPONSIBILITY - LEARNINGS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62FA3CB-0FBB-4741-B16E-263CE8A13F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2400"/>
            <a:ext cx="12192000" cy="4699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3F5168E-D0BC-4EE1-AAF5-CB5F23790187}"/>
              </a:ext>
            </a:extLst>
          </p:cNvPr>
          <p:cNvSpPr txBox="1"/>
          <p:nvPr/>
        </p:nvSpPr>
        <p:spPr>
          <a:xfrm>
            <a:off x="1485899" y="1830531"/>
            <a:ext cx="2607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/>
              <a:t>Jan 2018 – March 2018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BA753F5-D467-4DED-BFAC-14DE58C5257E}"/>
              </a:ext>
            </a:extLst>
          </p:cNvPr>
          <p:cNvSpPr txBox="1"/>
          <p:nvPr/>
        </p:nvSpPr>
        <p:spPr>
          <a:xfrm>
            <a:off x="5911600" y="1041088"/>
            <a:ext cx="5886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/>
              <a:t>25th May 2018: enforcement GDPR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xmlns="" id="{E4899F6A-DA1A-469C-A311-B94551CC2849}"/>
              </a:ext>
            </a:extLst>
          </p:cNvPr>
          <p:cNvSpPr/>
          <p:nvPr/>
        </p:nvSpPr>
        <p:spPr>
          <a:xfrm>
            <a:off x="5400674" y="908232"/>
            <a:ext cx="6593419" cy="3287843"/>
          </a:xfrm>
          <a:prstGeom prst="wedgeRectCallout">
            <a:avLst>
              <a:gd name="adj1" fmla="val -74924"/>
              <a:gd name="adj2" fmla="val 12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/>
              <a:t>Learnings from Cash Transfer projects:</a:t>
            </a:r>
          </a:p>
          <a:p>
            <a:pPr marL="457200" indent="-457200">
              <a:buFont typeface="Symbol" panose="05050102010706020507" pitchFamily="18" charset="2"/>
              <a:buChar char="·"/>
            </a:pPr>
            <a:r>
              <a:rPr lang="en-US" sz="2800" dirty="0"/>
              <a:t>Data is often not destroyed after serving its purpose.</a:t>
            </a:r>
          </a:p>
          <a:p>
            <a:pPr marL="457200" indent="-457200">
              <a:buFont typeface="Symbol" panose="05050102010706020507" pitchFamily="18" charset="2"/>
              <a:buChar char="·"/>
            </a:pPr>
            <a:r>
              <a:rPr lang="en-US" sz="2800" dirty="0"/>
              <a:t>It is often shared without checking purpose and consent given.</a:t>
            </a:r>
          </a:p>
          <a:p>
            <a:pPr marL="457200" indent="-457200">
              <a:buFont typeface="Symbol" panose="05050102010706020507" pitchFamily="18" charset="2"/>
              <a:buChar char="·"/>
            </a:pPr>
            <a:r>
              <a:rPr lang="en-US" sz="2800" dirty="0"/>
              <a:t>Cleaning of data is often not done.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0DAF11-CDC5-4BCB-AEFD-78828C404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Joachim Ramakers, Kamal Ahmed, 3 May 2018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610899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877858"/>
            <a:ext cx="6061789" cy="5980141"/>
          </a:xfrm>
          <a:prstGeom prst="rect">
            <a:avLst/>
          </a:prstGeom>
          <a:solidFill>
            <a:srgbClr val="F4EF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bg1">
                  <a:lumMod val="50000"/>
                </a:schemeClr>
              </a:solidFill>
              <a:latin typeface="Open Sans Light" charset="0"/>
              <a:ea typeface="Open Sans Light" charset="0"/>
              <a:cs typeface="Open Sans Light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635595" y="2060141"/>
            <a:ext cx="1283747" cy="1283747"/>
          </a:xfrm>
          <a:prstGeom prst="ellipse">
            <a:avLst/>
          </a:prstGeom>
          <a:solidFill>
            <a:srgbClr val="4E8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93147" y="1188658"/>
            <a:ext cx="1283747" cy="128374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4778043" y="1188659"/>
            <a:ext cx="1283747" cy="1283747"/>
          </a:xfrm>
          <a:prstGeom prst="ellipse">
            <a:avLst/>
          </a:prstGeom>
          <a:solidFill>
            <a:srgbClr val="2B9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2654760" y="3989944"/>
            <a:ext cx="1283747" cy="1283747"/>
          </a:xfrm>
          <a:prstGeom prst="ellipse">
            <a:avLst/>
          </a:prstGeom>
          <a:solidFill>
            <a:srgbClr val="FBD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858334" y="4196075"/>
            <a:ext cx="1283746" cy="1283747"/>
          </a:xfrm>
          <a:prstGeom prst="ellipse">
            <a:avLst/>
          </a:prstGeom>
          <a:solidFill>
            <a:srgbClr val="EE3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0" y="897314"/>
            <a:ext cx="12191999" cy="5960686"/>
          </a:xfrm>
          <a:prstGeom prst="rect">
            <a:avLst/>
          </a:prstGeom>
          <a:solidFill>
            <a:srgbClr val="F4EFE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bg1">
                  <a:lumMod val="50000"/>
                </a:schemeClr>
              </a:solidFill>
              <a:latin typeface="Open Sans Light" charset="0"/>
              <a:ea typeface="Open Sans Light" charset="0"/>
              <a:cs typeface="Open Sans Light" charset="0"/>
            </a:endParaRPr>
          </a:p>
        </p:txBody>
      </p:sp>
      <p:pic>
        <p:nvPicPr>
          <p:cNvPr id="12" name="Picture 21">
            <a:extLst>
              <a:ext uri="{FF2B5EF4-FFF2-40B4-BE49-F238E27FC236}">
                <a16:creationId xmlns:a16="http://schemas.microsoft.com/office/drawing/2014/main" xmlns="" id="{29A4A4C2-07F8-4ADD-A6AC-7E1CE760A0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3" r="-1"/>
          <a:stretch/>
        </p:blipFill>
        <p:spPr>
          <a:xfrm>
            <a:off x="9963111" y="201449"/>
            <a:ext cx="2055245" cy="47304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57237" y="199696"/>
            <a:ext cx="9205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Open Sans Light" charset="0"/>
                <a:ea typeface="Open Sans Light" charset="0"/>
                <a:cs typeface="Open Sans Light" charset="0"/>
              </a:rPr>
              <a:t>DATA RESPONSIBILITY - LEARNINGS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62FA3CB-0FBB-4741-B16E-263CE8A13F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2400"/>
            <a:ext cx="12192000" cy="46990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F417375-87A0-4635-9FD4-9FED3F8023FA}"/>
              </a:ext>
            </a:extLst>
          </p:cNvPr>
          <p:cNvSpPr txBox="1"/>
          <p:nvPr/>
        </p:nvSpPr>
        <p:spPr>
          <a:xfrm>
            <a:off x="5911600" y="1041088"/>
            <a:ext cx="2175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/>
              <a:t>May 2018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xmlns="" id="{E4899F6A-DA1A-469C-A311-B94551CC2849}"/>
              </a:ext>
            </a:extLst>
          </p:cNvPr>
          <p:cNvSpPr/>
          <p:nvPr/>
        </p:nvSpPr>
        <p:spPr>
          <a:xfrm>
            <a:off x="5424937" y="908232"/>
            <a:ext cx="6593419" cy="2825568"/>
          </a:xfrm>
          <a:prstGeom prst="wedgeRectCallout">
            <a:avLst>
              <a:gd name="adj1" fmla="val -75501"/>
              <a:gd name="adj2" fmla="val 79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800" b="1" dirty="0">
                <a:sym typeface="Symbol" panose="05050102010706020507" pitchFamily="18" charset="2"/>
              </a:rPr>
              <a:t>Learnings from Irma response St Maarten:</a:t>
            </a:r>
          </a:p>
          <a:p>
            <a:pPr marL="457200" indent="-457200">
              <a:buFont typeface="Symbol" panose="05050102010706020507" pitchFamily="18" charset="2"/>
              <a:buChar char="·"/>
            </a:pPr>
            <a:r>
              <a:rPr lang="en-US" sz="2800" dirty="0"/>
              <a:t>Do not use Google drive for storing personal data.</a:t>
            </a:r>
          </a:p>
          <a:p>
            <a:pPr marL="457200" indent="-457200">
              <a:buFont typeface="Symbol" panose="05050102010706020507" pitchFamily="18" charset="2"/>
              <a:buChar char="·"/>
            </a:pPr>
            <a:r>
              <a:rPr lang="en-US" sz="2800" dirty="0"/>
              <a:t>If Google drive is used then apply good password management.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8F89DB80-C752-449B-A5A4-1BFCA5421C8B}"/>
              </a:ext>
            </a:extLst>
          </p:cNvPr>
          <p:cNvSpPr txBox="1"/>
          <p:nvPr/>
        </p:nvSpPr>
        <p:spPr>
          <a:xfrm>
            <a:off x="1485899" y="1830531"/>
            <a:ext cx="2607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/>
              <a:t>Jan 2018 – March 2018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DEE8E90A-4965-43BC-A9B4-6ECB4DF7E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Joachim Ramakers, Kamal Ahmed, 3 May 2018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60240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877858"/>
            <a:ext cx="6061789" cy="5980141"/>
          </a:xfrm>
          <a:prstGeom prst="rect">
            <a:avLst/>
          </a:prstGeom>
          <a:solidFill>
            <a:srgbClr val="F4EF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bg1">
                  <a:lumMod val="50000"/>
                </a:schemeClr>
              </a:solidFill>
              <a:latin typeface="Open Sans Light" charset="0"/>
              <a:ea typeface="Open Sans Light" charset="0"/>
              <a:cs typeface="Open Sans Light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635595" y="2060141"/>
            <a:ext cx="1283747" cy="1283747"/>
          </a:xfrm>
          <a:prstGeom prst="ellipse">
            <a:avLst/>
          </a:prstGeom>
          <a:solidFill>
            <a:srgbClr val="4E8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93147" y="1188658"/>
            <a:ext cx="1283747" cy="128374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4778043" y="1188659"/>
            <a:ext cx="1283747" cy="1283747"/>
          </a:xfrm>
          <a:prstGeom prst="ellipse">
            <a:avLst/>
          </a:prstGeom>
          <a:solidFill>
            <a:srgbClr val="2B9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2654760" y="3989944"/>
            <a:ext cx="1283747" cy="1283747"/>
          </a:xfrm>
          <a:prstGeom prst="ellipse">
            <a:avLst/>
          </a:prstGeom>
          <a:solidFill>
            <a:srgbClr val="FBD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858334" y="4196075"/>
            <a:ext cx="1283746" cy="1283747"/>
          </a:xfrm>
          <a:prstGeom prst="ellipse">
            <a:avLst/>
          </a:prstGeom>
          <a:solidFill>
            <a:srgbClr val="EE3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0" y="897314"/>
            <a:ext cx="12191999" cy="5960686"/>
          </a:xfrm>
          <a:prstGeom prst="rect">
            <a:avLst/>
          </a:prstGeom>
          <a:solidFill>
            <a:srgbClr val="F4EFE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bg1">
                  <a:lumMod val="50000"/>
                </a:schemeClr>
              </a:solidFill>
              <a:latin typeface="Open Sans Light" charset="0"/>
              <a:ea typeface="Open Sans Light" charset="0"/>
              <a:cs typeface="Open Sans Light" charset="0"/>
            </a:endParaRPr>
          </a:p>
        </p:txBody>
      </p:sp>
      <p:pic>
        <p:nvPicPr>
          <p:cNvPr id="12" name="Picture 21">
            <a:extLst>
              <a:ext uri="{FF2B5EF4-FFF2-40B4-BE49-F238E27FC236}">
                <a16:creationId xmlns:a16="http://schemas.microsoft.com/office/drawing/2014/main" xmlns="" id="{29A4A4C2-07F8-4ADD-A6AC-7E1CE760A0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3" r="-1"/>
          <a:stretch/>
        </p:blipFill>
        <p:spPr>
          <a:xfrm>
            <a:off x="9963111" y="201449"/>
            <a:ext cx="2055245" cy="47304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57237" y="199696"/>
            <a:ext cx="9205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Open Sans Light" charset="0"/>
                <a:ea typeface="Open Sans Light" charset="0"/>
                <a:cs typeface="Open Sans Light" charset="0"/>
              </a:rPr>
              <a:t>DATA RESPONSIBILITY – </a:t>
            </a:r>
            <a:r>
              <a:rPr lang="en-US" sz="2800" b="1" dirty="0">
                <a:latin typeface="Open Sans Light" charset="0"/>
                <a:ea typeface="Open Sans Light" charset="0"/>
                <a:cs typeface="Open Sans Light" charset="0"/>
              </a:rPr>
              <a:t>SIMPLIFY &amp; STANDARDIZE</a:t>
            </a:r>
            <a:endParaRPr lang="en-US" sz="3200" b="1" dirty="0">
              <a:latin typeface="Open Sans Light" charset="0"/>
              <a:ea typeface="Open Sans Light" charset="0"/>
              <a:cs typeface="Open Sans Light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62FA3CB-0FBB-4741-B16E-263CE8A13F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2400"/>
            <a:ext cx="12192000" cy="4699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3F5168E-D0BC-4EE1-AAF5-CB5F23790187}"/>
              </a:ext>
            </a:extLst>
          </p:cNvPr>
          <p:cNvSpPr txBox="1"/>
          <p:nvPr/>
        </p:nvSpPr>
        <p:spPr>
          <a:xfrm>
            <a:off x="1665625" y="1316159"/>
            <a:ext cx="2785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/>
              <a:t>Jan - April 2018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xmlns="" id="{E4899F6A-DA1A-469C-A311-B94551CC2849}"/>
              </a:ext>
            </a:extLst>
          </p:cNvPr>
          <p:cNvSpPr/>
          <p:nvPr/>
        </p:nvSpPr>
        <p:spPr>
          <a:xfrm>
            <a:off x="637841" y="2484102"/>
            <a:ext cx="9283700" cy="1859298"/>
          </a:xfrm>
          <a:prstGeom prst="wedgeRectCallout">
            <a:avLst>
              <a:gd name="adj1" fmla="val -33490"/>
              <a:gd name="adj2" fmla="val -902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buFont typeface="Symbol" panose="05050102010706020507" pitchFamily="18" charset="2"/>
              <a:buChar char="·"/>
            </a:pPr>
            <a:r>
              <a:rPr lang="nl-NL" sz="2800" dirty="0">
                <a:sym typeface="Symbol" panose="05050102010706020507" pitchFamily="18" charset="2"/>
              </a:rPr>
              <a:t>Centralized data repository implemented: MicroSoft Azure.</a:t>
            </a:r>
          </a:p>
          <a:p>
            <a:pPr marL="457200" indent="-457200">
              <a:buFont typeface="Symbol" panose="05050102010706020507" pitchFamily="18" charset="2"/>
              <a:buChar char="·"/>
            </a:pPr>
            <a:r>
              <a:rPr lang="nl-NL" sz="2800" dirty="0">
                <a:sym typeface="Symbol" panose="05050102010706020507" pitchFamily="18" charset="2"/>
              </a:rPr>
              <a:t>Internal comms solution implemented: MicroSoft Teams.</a:t>
            </a:r>
          </a:p>
          <a:p>
            <a:pPr marL="457200" indent="-457200">
              <a:buFont typeface="Symbol" panose="05050102010706020507" pitchFamily="18" charset="2"/>
              <a:buChar char="·"/>
            </a:pPr>
            <a:r>
              <a:rPr lang="nl-NL" sz="2800" dirty="0">
                <a:sym typeface="Symbol" panose="05050102010706020507" pitchFamily="18" charset="2"/>
              </a:rPr>
              <a:t>(Re)-use of templates.</a:t>
            </a:r>
          </a:p>
          <a:p>
            <a:pPr marL="457200" indent="-457200">
              <a:buFont typeface="Symbol" panose="05050102010706020507" pitchFamily="18" charset="2"/>
              <a:buChar char="·"/>
            </a:pPr>
            <a:r>
              <a:rPr lang="nl-NL" sz="2800" dirty="0">
                <a:sym typeface="Symbol" panose="05050102010706020507" pitchFamily="18" charset="2"/>
              </a:rPr>
              <a:t>Updated version of DR policy document in progress.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82B4D32B-5B3C-4F03-808D-AEAEE3F98352}"/>
              </a:ext>
            </a:extLst>
          </p:cNvPr>
          <p:cNvSpPr txBox="1"/>
          <p:nvPr/>
        </p:nvSpPr>
        <p:spPr>
          <a:xfrm>
            <a:off x="5911600" y="1041088"/>
            <a:ext cx="5886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/>
              <a:t>25th May 2018: enforcement GDPR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6F84F7-0A72-4B81-9798-2B1CA2851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Joachim Ramakers, Kamal Ahmed, 3 May 2018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689326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xmlns:p14="http://schemas.microsoft.com/office/powerpoint/2010/main"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81&quot;&gt;&lt;object type=&quot;3&quot; unique_id=&quot;10082&quot;&gt;&lt;property id=&quot;20148&quot; value=&quot;5&quot;/&gt;&lt;property id=&quot;20300&quot; value=&quot;Slide 1&quot;/&gt;&lt;property id=&quot;20307&quot; value=&quot;256&quot;/&gt;&lt;/object&gt;&lt;object type=&quot;3&quot; unique_id=&quot;10083&quot;&gt;&lt;property id=&quot;20148&quot; value=&quot;5&quot;/&gt;&lt;property id=&quot;20300&quot; value=&quot;Slide 2&quot;/&gt;&lt;property id=&quot;20307&quot; value=&quot;257&quot;/&gt;&lt;/object&gt;&lt;object type=&quot;3&quot; unique_id=&quot;10084&quot;&gt;&lt;property id=&quot;20148&quot; value=&quot;5&quot;/&gt;&lt;property id=&quot;20300&quot; value=&quot;Slide 3&quot;/&gt;&lt;property id=&quot;20307&quot; value=&quot;262&quot;/&gt;&lt;/object&gt;&lt;object type=&quot;3&quot; unique_id=&quot;10085&quot;&gt;&lt;property id=&quot;20148&quot; value=&quot;5&quot;/&gt;&lt;property id=&quot;20300&quot; value=&quot;Slide 4&quot;/&gt;&lt;property id=&quot;20307&quot; value=&quot;258&quot;/&gt;&lt;/object&gt;&lt;object type=&quot;3&quot; unique_id=&quot;10086&quot;&gt;&lt;property id=&quot;20148&quot; value=&quot;5&quot;/&gt;&lt;property id=&quot;20300&quot; value=&quot;Slide 5&quot;/&gt;&lt;property id=&quot;20307&quot; value=&quot;276&quot;/&gt;&lt;/object&gt;&lt;object type=&quot;3&quot; unique_id=&quot;10087&quot;&gt;&lt;property id=&quot;20148&quot; value=&quot;5&quot;/&gt;&lt;property id=&quot;20300&quot; value=&quot;Slide 6&quot;/&gt;&lt;property id=&quot;20307&quot; value=&quot;263&quot;/&gt;&lt;/object&gt;&lt;object type=&quot;3&quot; unique_id=&quot;10088&quot;&gt;&lt;property id=&quot;20148&quot; value=&quot;5&quot;/&gt;&lt;property id=&quot;20300&quot; value=&quot;Slide 7&quot;/&gt;&lt;property id=&quot;20307&quot; value=&quot;277&quot;/&gt;&lt;/object&gt;&lt;object type=&quot;3&quot; unique_id=&quot;10089&quot;&gt;&lt;property id=&quot;20148&quot; value=&quot;5&quot;/&gt;&lt;property id=&quot;20300&quot; value=&quot;Slide 8&quot;/&gt;&lt;property id=&quot;20307&quot; value=&quot;275&quot;/&gt;&lt;/object&gt;&lt;object type=&quot;3&quot; unique_id=&quot;10090&quot;&gt;&lt;property id=&quot;20148&quot; value=&quot;5&quot;/&gt;&lt;property id=&quot;20300&quot; value=&quot;Slide 9&quot;/&gt;&lt;property id=&quot;20307&quot; value=&quot;268&quot;/&gt;&lt;/object&gt;&lt;object type=&quot;3&quot; unique_id=&quot;10091&quot;&gt;&lt;property id=&quot;20148&quot; value=&quot;5&quot;/&gt;&lt;property id=&quot;20300&quot; value=&quot;Slide 10&quot;/&gt;&lt;property id=&quot;20307&quot; value=&quot;273&quot;/&gt;&lt;/object&gt;&lt;object type=&quot;3&quot; unique_id=&quot;10092&quot;&gt;&lt;property id=&quot;20148&quot; value=&quot;5&quot;/&gt;&lt;property id=&quot;20300&quot; value=&quot;Slide 11&quot;/&gt;&lt;property id=&quot;20307&quot; value=&quot;265&quot;/&gt;&lt;/object&gt;&lt;object type=&quot;3&quot; unique_id=&quot;10093&quot;&gt;&lt;property id=&quot;20148&quot; value=&quot;5&quot;/&gt;&lt;property id=&quot;20300&quot; value=&quot;Slide 12&quot;/&gt;&lt;property id=&quot;20307&quot; value=&quot;267&quot;/&gt;&lt;/object&gt;&lt;object type=&quot;3&quot; unique_id=&quot;10094&quot;&gt;&lt;property id=&quot;20148&quot; value=&quot;5&quot;/&gt;&lt;property id=&quot;20300&quot; value=&quot;Slide 13&quot;/&gt;&lt;property id=&quot;20307&quot; value=&quot;259&quot;/&gt;&lt;/object&gt;&lt;object type=&quot;3&quot; unique_id=&quot;10095&quot;&gt;&lt;property id=&quot;20148&quot; value=&quot;5&quot;/&gt;&lt;property id=&quot;20300&quot; value=&quot;Slide 14&quot;/&gt;&lt;property id=&quot;20307&quot; value=&quot;269&quot;/&gt;&lt;/object&gt;&lt;object type=&quot;3&quot; unique_id=&quot;10096&quot;&gt;&lt;property id=&quot;20148&quot; value=&quot;5&quot;/&gt;&lt;property id=&quot;20300&quot; value=&quot;Slide 15&quot;/&gt;&lt;property id=&quot;20307&quot; value=&quot;270&quot;/&gt;&lt;/object&gt;&lt;object type=&quot;3&quot; unique_id=&quot;10097&quot;&gt;&lt;property id=&quot;20148&quot; value=&quot;5&quot;/&gt;&lt;property id=&quot;20300&quot; value=&quot;Slide 16&quot;/&gt;&lt;property id=&quot;20307&quot; value=&quot;271&quot;/&gt;&lt;/object&gt;&lt;object type=&quot;3&quot; unique_id=&quot;10098&quot;&gt;&lt;property id=&quot;20148&quot; value=&quot;5&quot;/&gt;&lt;property id=&quot;20300&quot; value=&quot;Slide 17&quot;/&gt;&lt;property id=&quot;20307&quot; value=&quot;274&quot;/&gt;&lt;/object&gt;&lt;object type=&quot;3&quot; unique_id=&quot;10099&quot;&gt;&lt;property id=&quot;20148&quot; value=&quot;5&quot;/&gt;&lt;property id=&quot;20300&quot; value=&quot;Slide 18 - &amp;quot;Gevraagd besluit&amp;quot;&quot;/&gt;&lt;property id=&quot;20307&quot; value=&quot;278&quot;/&gt;&lt;/object&gt;&lt;/object&gt;&lt;object type=&quot;8&quot; unique_id=&quot;1011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11968</TotalTime>
  <Words>448</Words>
  <Application>Microsoft Macintosh PowerPoint</Application>
  <PresentationFormat>Custom</PresentationFormat>
  <Paragraphs>83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Maarten</dc:creator>
  <cp:lastModifiedBy>Heather Leson</cp:lastModifiedBy>
  <cp:revision>975</cp:revision>
  <cp:lastPrinted>2017-08-25T08:59:17Z</cp:lastPrinted>
  <dcterms:created xsi:type="dcterms:W3CDTF">2015-10-14T14:49:23Z</dcterms:created>
  <dcterms:modified xsi:type="dcterms:W3CDTF">2018-05-03T07:22:41Z</dcterms:modified>
</cp:coreProperties>
</file>