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7" r:id="rId1"/>
  </p:sldMasterIdLst>
  <p:notesMasterIdLst>
    <p:notesMasterId r:id="rId53"/>
  </p:notesMasterIdLst>
  <p:handoutMasterIdLst>
    <p:handoutMasterId r:id="rId54"/>
  </p:handoutMasterIdLst>
  <p:sldIdLst>
    <p:sldId id="271" r:id="rId2"/>
    <p:sldId id="329" r:id="rId3"/>
    <p:sldId id="426" r:id="rId4"/>
    <p:sldId id="326" r:id="rId5"/>
    <p:sldId id="450" r:id="rId6"/>
    <p:sldId id="507" r:id="rId7"/>
    <p:sldId id="332" r:id="rId8"/>
    <p:sldId id="336" r:id="rId9"/>
    <p:sldId id="351" r:id="rId10"/>
    <p:sldId id="343" r:id="rId11"/>
    <p:sldId id="425" r:id="rId12"/>
    <p:sldId id="342" r:id="rId13"/>
    <p:sldId id="487" r:id="rId14"/>
    <p:sldId id="489" r:id="rId15"/>
    <p:sldId id="508" r:id="rId16"/>
    <p:sldId id="344" r:id="rId17"/>
    <p:sldId id="520" r:id="rId18"/>
    <p:sldId id="418" r:id="rId19"/>
    <p:sldId id="517" r:id="rId20"/>
    <p:sldId id="397" r:id="rId21"/>
    <p:sldId id="511" r:id="rId22"/>
    <p:sldId id="335" r:id="rId23"/>
    <p:sldId id="334" r:id="rId24"/>
    <p:sldId id="346" r:id="rId25"/>
    <p:sldId id="521" r:id="rId26"/>
    <p:sldId id="348" r:id="rId27"/>
    <p:sldId id="513" r:id="rId28"/>
    <p:sldId id="514" r:id="rId29"/>
    <p:sldId id="349" r:id="rId30"/>
    <p:sldId id="522" r:id="rId31"/>
    <p:sldId id="350" r:id="rId32"/>
    <p:sldId id="512" r:id="rId33"/>
    <p:sldId id="359" r:id="rId34"/>
    <p:sldId id="356" r:id="rId35"/>
    <p:sldId id="357" r:id="rId36"/>
    <p:sldId id="413" r:id="rId37"/>
    <p:sldId id="358" r:id="rId38"/>
    <p:sldId id="360" r:id="rId39"/>
    <p:sldId id="515" r:id="rId40"/>
    <p:sldId id="458" r:id="rId41"/>
    <p:sldId id="481" r:id="rId42"/>
    <p:sldId id="482" r:id="rId43"/>
    <p:sldId id="460" r:id="rId44"/>
    <p:sldId id="516" r:id="rId45"/>
    <p:sldId id="485" r:id="rId46"/>
    <p:sldId id="447" r:id="rId47"/>
    <p:sldId id="518" r:id="rId48"/>
    <p:sldId id="387" r:id="rId49"/>
    <p:sldId id="449" r:id="rId50"/>
    <p:sldId id="519" r:id="rId51"/>
    <p:sldId id="396"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521415D9-36F7-43E2-AB2F-B90AF26B5E84}">
      <p14:sectionLst xmlns:p14="http://schemas.microsoft.com/office/powerpoint/2010/main">
        <p14:section name="Default Section" id="{B099A522-3E6A-C94D-A652-3EE7DC7B9CEA}">
          <p14:sldIdLst>
            <p14:sldId id="271"/>
            <p14:sldId id="329"/>
            <p14:sldId id="426"/>
            <p14:sldId id="326"/>
            <p14:sldId id="450"/>
            <p14:sldId id="507"/>
            <p14:sldId id="332"/>
            <p14:sldId id="336"/>
            <p14:sldId id="351"/>
            <p14:sldId id="343"/>
            <p14:sldId id="425"/>
            <p14:sldId id="342"/>
            <p14:sldId id="487"/>
            <p14:sldId id="489"/>
            <p14:sldId id="508"/>
            <p14:sldId id="344"/>
            <p14:sldId id="520"/>
            <p14:sldId id="418"/>
            <p14:sldId id="517"/>
            <p14:sldId id="397"/>
            <p14:sldId id="511"/>
            <p14:sldId id="335"/>
            <p14:sldId id="334"/>
            <p14:sldId id="346"/>
            <p14:sldId id="521"/>
            <p14:sldId id="348"/>
            <p14:sldId id="513"/>
            <p14:sldId id="514"/>
            <p14:sldId id="349"/>
            <p14:sldId id="522"/>
            <p14:sldId id="350"/>
            <p14:sldId id="512"/>
            <p14:sldId id="359"/>
            <p14:sldId id="356"/>
            <p14:sldId id="357"/>
            <p14:sldId id="413"/>
            <p14:sldId id="358"/>
            <p14:sldId id="360"/>
            <p14:sldId id="515"/>
            <p14:sldId id="458"/>
            <p14:sldId id="481"/>
            <p14:sldId id="482"/>
            <p14:sldId id="460"/>
            <p14:sldId id="516"/>
            <p14:sldId id="485"/>
            <p14:sldId id="447"/>
            <p14:sldId id="518"/>
            <p14:sldId id="387"/>
            <p14:sldId id="449"/>
            <p14:sldId id="519"/>
            <p14:sldId id="396"/>
          </p14:sldIdLst>
        </p14:section>
      </p14:sectionLst>
    </p:ext>
    <p:ext uri="{EFAFB233-063F-42B5-8137-9DF3F51BA10A}">
      <p15:sldGuideLst xmlns:p15="http://schemas.microsoft.com/office/powerpoint/2012/main">
        <p15:guide id="1" orient="horz" pos="4032">
          <p15:clr>
            <a:srgbClr val="A4A3A4"/>
          </p15:clr>
        </p15:guide>
        <p15:guide id="2" orient="horz" pos="288">
          <p15:clr>
            <a:srgbClr val="A4A3A4"/>
          </p15:clr>
        </p15:guide>
        <p15:guide id="3" orient="horz" pos="2544">
          <p15:clr>
            <a:srgbClr val="A4A3A4"/>
          </p15:clr>
        </p15:guide>
        <p15:guide id="4" orient="horz" pos="1296">
          <p15:clr>
            <a:srgbClr val="A4A3A4"/>
          </p15:clr>
        </p15:guide>
        <p15:guide id="5" pos="2741">
          <p15:clr>
            <a:srgbClr val="A4A3A4"/>
          </p15:clr>
        </p15:guide>
        <p15:guide id="6" pos="2885">
          <p15:clr>
            <a:srgbClr val="A4A3A4"/>
          </p15:clr>
        </p15:guide>
        <p15:guide id="7" pos="3029">
          <p15:clr>
            <a:srgbClr val="A4A3A4"/>
          </p15:clr>
        </p15:guide>
        <p15:guide id="8" pos="293">
          <p15:clr>
            <a:srgbClr val="A4A3A4"/>
          </p15:clr>
        </p15:guide>
        <p15:guide id="9" pos="547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Fox" initials="MF" lastIdx="0" clrIdx="0"/>
  <p:cmAuthor id="1" name="Syarifah Marlina" initials="SM" lastIdx="1" clrIdx="1">
    <p:extLst/>
  </p:cmAuthor>
  <p:cmAuthor id="2" name="Ian O'Donnell" initials="IO"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46C7"/>
    <a:srgbClr val="0D2C56"/>
    <a:srgbClr val="6625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431"/>
    <p:restoredTop sz="63766" autoAdjust="0"/>
  </p:normalViewPr>
  <p:slideViewPr>
    <p:cSldViewPr>
      <p:cViewPr varScale="1">
        <p:scale>
          <a:sx n="58" d="100"/>
          <a:sy n="58" d="100"/>
        </p:scale>
        <p:origin x="1080" y="33"/>
      </p:cViewPr>
      <p:guideLst>
        <p:guide orient="horz" pos="4032"/>
        <p:guide orient="horz" pos="288"/>
        <p:guide orient="horz" pos="2544"/>
        <p:guide orient="horz" pos="1296"/>
        <p:guide pos="2741"/>
        <p:guide pos="2885"/>
        <p:guide pos="3029"/>
        <p:guide pos="293"/>
        <p:guide pos="5477"/>
      </p:guideLst>
    </p:cSldViewPr>
  </p:slideViewPr>
  <p:notesTextViewPr>
    <p:cViewPr>
      <p:scale>
        <a:sx n="100" d="100"/>
        <a:sy n="100" d="100"/>
      </p:scale>
      <p:origin x="0" y="0"/>
    </p:cViewPr>
  </p:notesTextViewPr>
  <p:sorterViewPr>
    <p:cViewPr>
      <p:scale>
        <a:sx n="80" d="100"/>
        <a:sy n="80" d="100"/>
      </p:scale>
      <p:origin x="0" y="8504"/>
    </p:cViewPr>
  </p:sorterViewPr>
  <p:notesViewPr>
    <p:cSldViewPr snapToGrid="0" snapToObjects="1">
      <p:cViewPr varScale="1">
        <p:scale>
          <a:sx n="62" d="100"/>
          <a:sy n="62" d="100"/>
        </p:scale>
        <p:origin x="-258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72010-9411-9248-A612-E20E63B77FDA}" type="doc">
      <dgm:prSet loTypeId="urn:microsoft.com/office/officeart/2005/8/layout/pyramid3" loCatId="" qsTypeId="urn:microsoft.com/office/officeart/2005/8/quickstyle/simple1" qsCatId="simple" csTypeId="urn:microsoft.com/office/officeart/2005/8/colors/colorful1" csCatId="colorful" phldr="1"/>
      <dgm:spPr/>
    </dgm:pt>
    <dgm:pt modelId="{AEF27E8E-4F6E-6347-8D69-EE094E5814F6}">
      <dgm:prSet phldrT="[Text]" custT="1"/>
      <dgm:spPr/>
      <dgm:t>
        <a:bodyPr/>
        <a:lstStyle/>
        <a:p>
          <a:r>
            <a:rPr lang="en-US" sz="2200" dirty="0"/>
            <a:t>National</a:t>
          </a:r>
        </a:p>
      </dgm:t>
    </dgm:pt>
    <dgm:pt modelId="{B6129693-BE87-E841-A189-2D7A0A0CF496}" type="parTrans" cxnId="{1CF9FBE4-E490-2843-B13D-E915A8BA6A66}">
      <dgm:prSet/>
      <dgm:spPr/>
      <dgm:t>
        <a:bodyPr/>
        <a:lstStyle/>
        <a:p>
          <a:endParaRPr lang="en-US"/>
        </a:p>
      </dgm:t>
    </dgm:pt>
    <dgm:pt modelId="{966516C6-8D5C-7042-AC59-040D9094A79D}" type="sibTrans" cxnId="{1CF9FBE4-E490-2843-B13D-E915A8BA6A66}">
      <dgm:prSet/>
      <dgm:spPr/>
      <dgm:t>
        <a:bodyPr/>
        <a:lstStyle/>
        <a:p>
          <a:endParaRPr lang="en-US"/>
        </a:p>
      </dgm:t>
    </dgm:pt>
    <dgm:pt modelId="{2739DAD9-0EE8-774B-9133-915A70464A92}">
      <dgm:prSet phldrT="[Text]" custT="1"/>
      <dgm:spPr/>
      <dgm:t>
        <a:bodyPr/>
        <a:lstStyle/>
        <a:p>
          <a:r>
            <a:rPr lang="en-US" sz="2200" dirty="0"/>
            <a:t>Provincial</a:t>
          </a:r>
        </a:p>
      </dgm:t>
    </dgm:pt>
    <dgm:pt modelId="{E2E50572-0562-5140-AADB-D7840CCC79BE}" type="parTrans" cxnId="{0A9FEE44-5859-7F4A-9449-457F4EB92CEA}">
      <dgm:prSet/>
      <dgm:spPr/>
      <dgm:t>
        <a:bodyPr/>
        <a:lstStyle/>
        <a:p>
          <a:endParaRPr lang="en-US"/>
        </a:p>
      </dgm:t>
    </dgm:pt>
    <dgm:pt modelId="{7340A756-5180-8F4A-AF9D-4430CAED446E}" type="sibTrans" cxnId="{0A9FEE44-5859-7F4A-9449-457F4EB92CEA}">
      <dgm:prSet/>
      <dgm:spPr/>
      <dgm:t>
        <a:bodyPr/>
        <a:lstStyle/>
        <a:p>
          <a:endParaRPr lang="en-US"/>
        </a:p>
      </dgm:t>
    </dgm:pt>
    <dgm:pt modelId="{D5344175-5B87-004D-A21D-9DA83EAB187E}">
      <dgm:prSet phldrT="[Text]" custT="1"/>
      <dgm:spPr/>
      <dgm:t>
        <a:bodyPr/>
        <a:lstStyle/>
        <a:p>
          <a:r>
            <a:rPr lang="en-US" sz="2200" dirty="0"/>
            <a:t>City-wide</a:t>
          </a:r>
        </a:p>
      </dgm:t>
    </dgm:pt>
    <dgm:pt modelId="{C63239F9-9959-4A42-97BF-5DC7D4076CEF}" type="parTrans" cxnId="{2F148E3E-618F-5C43-B74B-2C6A703274FF}">
      <dgm:prSet/>
      <dgm:spPr/>
      <dgm:t>
        <a:bodyPr/>
        <a:lstStyle/>
        <a:p>
          <a:endParaRPr lang="en-US"/>
        </a:p>
      </dgm:t>
    </dgm:pt>
    <dgm:pt modelId="{A90B3C2F-C066-2345-A36D-EFC3FA2EB097}" type="sibTrans" cxnId="{2F148E3E-618F-5C43-B74B-2C6A703274FF}">
      <dgm:prSet/>
      <dgm:spPr/>
      <dgm:t>
        <a:bodyPr/>
        <a:lstStyle/>
        <a:p>
          <a:endParaRPr lang="en-US"/>
        </a:p>
      </dgm:t>
    </dgm:pt>
    <dgm:pt modelId="{68906F18-3050-4D4C-BBF5-9EEE372D21D0}">
      <dgm:prSet phldrT="[Text]" custT="1"/>
      <dgm:spPr/>
      <dgm:t>
        <a:bodyPr/>
        <a:lstStyle/>
        <a:p>
          <a:r>
            <a:rPr lang="en-US" sz="2200" dirty="0"/>
            <a:t>Community</a:t>
          </a:r>
        </a:p>
      </dgm:t>
    </dgm:pt>
    <dgm:pt modelId="{09A9B4A1-B363-2443-8266-070874E1C8BC}" type="parTrans" cxnId="{873BA6A6-4677-AF48-B6C3-C78D0F4F50A7}">
      <dgm:prSet/>
      <dgm:spPr/>
      <dgm:t>
        <a:bodyPr/>
        <a:lstStyle/>
        <a:p>
          <a:endParaRPr lang="en-US"/>
        </a:p>
      </dgm:t>
    </dgm:pt>
    <dgm:pt modelId="{CE05884A-83B8-2049-A3DA-E7AF6AACA06F}" type="sibTrans" cxnId="{873BA6A6-4677-AF48-B6C3-C78D0F4F50A7}">
      <dgm:prSet/>
      <dgm:spPr/>
      <dgm:t>
        <a:bodyPr/>
        <a:lstStyle/>
        <a:p>
          <a:endParaRPr lang="en-US"/>
        </a:p>
      </dgm:t>
    </dgm:pt>
    <dgm:pt modelId="{08CF351A-0920-EF48-B03D-3B6E717C39E0}">
      <dgm:prSet phldrT="[Text]" custT="1"/>
      <dgm:spPr/>
      <dgm:t>
        <a:bodyPr/>
        <a:lstStyle/>
        <a:p>
          <a:r>
            <a:rPr lang="en-US" sz="2200" dirty="0"/>
            <a:t>Local</a:t>
          </a:r>
        </a:p>
      </dgm:t>
    </dgm:pt>
    <dgm:pt modelId="{D9A42F07-8A67-3A4D-A04B-7E3EBF136776}" type="parTrans" cxnId="{DA5C3BA1-0963-2842-8E2F-D6A0673E385C}">
      <dgm:prSet/>
      <dgm:spPr/>
      <dgm:t>
        <a:bodyPr/>
        <a:lstStyle/>
        <a:p>
          <a:endParaRPr lang="en-US"/>
        </a:p>
      </dgm:t>
    </dgm:pt>
    <dgm:pt modelId="{7B2F83C7-D0DB-B34B-ACA6-76430834FBE0}" type="sibTrans" cxnId="{DA5C3BA1-0963-2842-8E2F-D6A0673E385C}">
      <dgm:prSet/>
      <dgm:spPr/>
      <dgm:t>
        <a:bodyPr/>
        <a:lstStyle/>
        <a:p>
          <a:endParaRPr lang="en-US"/>
        </a:p>
      </dgm:t>
    </dgm:pt>
    <dgm:pt modelId="{091CF8A5-D510-034C-B638-3104DDB0B94F}" type="pres">
      <dgm:prSet presAssocID="{9EA72010-9411-9248-A612-E20E63B77FDA}" presName="Name0" presStyleCnt="0">
        <dgm:presLayoutVars>
          <dgm:dir/>
          <dgm:animLvl val="lvl"/>
          <dgm:resizeHandles val="exact"/>
        </dgm:presLayoutVars>
      </dgm:prSet>
      <dgm:spPr/>
    </dgm:pt>
    <dgm:pt modelId="{72C60476-12BB-3045-B4DB-D97B5F40C274}" type="pres">
      <dgm:prSet presAssocID="{AEF27E8E-4F6E-6347-8D69-EE094E5814F6}" presName="Name8" presStyleCnt="0"/>
      <dgm:spPr/>
    </dgm:pt>
    <dgm:pt modelId="{FF0C5A32-1CD3-C84F-864B-4AF7BC3F94E6}" type="pres">
      <dgm:prSet presAssocID="{AEF27E8E-4F6E-6347-8D69-EE094E5814F6}" presName="level" presStyleLbl="node1" presStyleIdx="0" presStyleCnt="5" custLinFactNeighborX="1515">
        <dgm:presLayoutVars>
          <dgm:chMax val="1"/>
          <dgm:bulletEnabled val="1"/>
        </dgm:presLayoutVars>
      </dgm:prSet>
      <dgm:spPr/>
    </dgm:pt>
    <dgm:pt modelId="{429AECB6-C3D6-BE49-B0C1-A271A2461E3A}" type="pres">
      <dgm:prSet presAssocID="{AEF27E8E-4F6E-6347-8D69-EE094E5814F6}" presName="levelTx" presStyleLbl="revTx" presStyleIdx="0" presStyleCnt="0">
        <dgm:presLayoutVars>
          <dgm:chMax val="1"/>
          <dgm:bulletEnabled val="1"/>
        </dgm:presLayoutVars>
      </dgm:prSet>
      <dgm:spPr/>
    </dgm:pt>
    <dgm:pt modelId="{372FC9AC-CDD0-3F49-A393-14DE4FFDC5E3}" type="pres">
      <dgm:prSet presAssocID="{2739DAD9-0EE8-774B-9133-915A70464A92}" presName="Name8" presStyleCnt="0"/>
      <dgm:spPr/>
    </dgm:pt>
    <dgm:pt modelId="{434DAEAA-DC9D-FE45-8411-437DE5A6EEF0}" type="pres">
      <dgm:prSet presAssocID="{2739DAD9-0EE8-774B-9133-915A70464A92}" presName="level" presStyleLbl="node1" presStyleIdx="1" presStyleCnt="5">
        <dgm:presLayoutVars>
          <dgm:chMax val="1"/>
          <dgm:bulletEnabled val="1"/>
        </dgm:presLayoutVars>
      </dgm:prSet>
      <dgm:spPr/>
    </dgm:pt>
    <dgm:pt modelId="{DFB3D41C-FD90-B842-9127-A3C594322F61}" type="pres">
      <dgm:prSet presAssocID="{2739DAD9-0EE8-774B-9133-915A70464A92}" presName="levelTx" presStyleLbl="revTx" presStyleIdx="0" presStyleCnt="0">
        <dgm:presLayoutVars>
          <dgm:chMax val="1"/>
          <dgm:bulletEnabled val="1"/>
        </dgm:presLayoutVars>
      </dgm:prSet>
      <dgm:spPr/>
    </dgm:pt>
    <dgm:pt modelId="{8D462603-3883-A649-A0CA-81374E649731}" type="pres">
      <dgm:prSet presAssocID="{D5344175-5B87-004D-A21D-9DA83EAB187E}" presName="Name8" presStyleCnt="0"/>
      <dgm:spPr/>
    </dgm:pt>
    <dgm:pt modelId="{115702C8-3841-9A4F-A72A-F10B5A4EEC13}" type="pres">
      <dgm:prSet presAssocID="{D5344175-5B87-004D-A21D-9DA83EAB187E}" presName="level" presStyleLbl="node1" presStyleIdx="2" presStyleCnt="5">
        <dgm:presLayoutVars>
          <dgm:chMax val="1"/>
          <dgm:bulletEnabled val="1"/>
        </dgm:presLayoutVars>
      </dgm:prSet>
      <dgm:spPr/>
    </dgm:pt>
    <dgm:pt modelId="{87784577-D7E4-D84C-B75A-085DE428964E}" type="pres">
      <dgm:prSet presAssocID="{D5344175-5B87-004D-A21D-9DA83EAB187E}" presName="levelTx" presStyleLbl="revTx" presStyleIdx="0" presStyleCnt="0">
        <dgm:presLayoutVars>
          <dgm:chMax val="1"/>
          <dgm:bulletEnabled val="1"/>
        </dgm:presLayoutVars>
      </dgm:prSet>
      <dgm:spPr/>
    </dgm:pt>
    <dgm:pt modelId="{1EBAC820-24E1-EC49-9B43-31ED986D3EAD}" type="pres">
      <dgm:prSet presAssocID="{68906F18-3050-4D4C-BBF5-9EEE372D21D0}" presName="Name8" presStyleCnt="0"/>
      <dgm:spPr/>
    </dgm:pt>
    <dgm:pt modelId="{88001A47-C628-B046-9CD4-BFEC2CB846F0}" type="pres">
      <dgm:prSet presAssocID="{68906F18-3050-4D4C-BBF5-9EEE372D21D0}" presName="level" presStyleLbl="node1" presStyleIdx="3" presStyleCnt="5">
        <dgm:presLayoutVars>
          <dgm:chMax val="1"/>
          <dgm:bulletEnabled val="1"/>
        </dgm:presLayoutVars>
      </dgm:prSet>
      <dgm:spPr/>
    </dgm:pt>
    <dgm:pt modelId="{09C787FC-9C12-2740-804E-98F315FCC970}" type="pres">
      <dgm:prSet presAssocID="{68906F18-3050-4D4C-BBF5-9EEE372D21D0}" presName="levelTx" presStyleLbl="revTx" presStyleIdx="0" presStyleCnt="0">
        <dgm:presLayoutVars>
          <dgm:chMax val="1"/>
          <dgm:bulletEnabled val="1"/>
        </dgm:presLayoutVars>
      </dgm:prSet>
      <dgm:spPr/>
    </dgm:pt>
    <dgm:pt modelId="{63453420-AA8D-544E-9356-14950BCAEF1D}" type="pres">
      <dgm:prSet presAssocID="{08CF351A-0920-EF48-B03D-3B6E717C39E0}" presName="Name8" presStyleCnt="0"/>
      <dgm:spPr/>
    </dgm:pt>
    <dgm:pt modelId="{7D93DA6E-A26E-5949-9C66-71E32F4CD151}" type="pres">
      <dgm:prSet presAssocID="{08CF351A-0920-EF48-B03D-3B6E717C39E0}" presName="level" presStyleLbl="node1" presStyleIdx="4" presStyleCnt="5" custLinFactNeighborY="-1942">
        <dgm:presLayoutVars>
          <dgm:chMax val="1"/>
          <dgm:bulletEnabled val="1"/>
        </dgm:presLayoutVars>
      </dgm:prSet>
      <dgm:spPr/>
    </dgm:pt>
    <dgm:pt modelId="{F5CF4DF5-3B21-B049-8D42-17639403E0C3}" type="pres">
      <dgm:prSet presAssocID="{08CF351A-0920-EF48-B03D-3B6E717C39E0}" presName="levelTx" presStyleLbl="revTx" presStyleIdx="0" presStyleCnt="0">
        <dgm:presLayoutVars>
          <dgm:chMax val="1"/>
          <dgm:bulletEnabled val="1"/>
        </dgm:presLayoutVars>
      </dgm:prSet>
      <dgm:spPr/>
    </dgm:pt>
  </dgm:ptLst>
  <dgm:cxnLst>
    <dgm:cxn modelId="{EBD8F618-F960-4317-B1ED-117D44DFD142}" type="presOf" srcId="{08CF351A-0920-EF48-B03D-3B6E717C39E0}" destId="{F5CF4DF5-3B21-B049-8D42-17639403E0C3}" srcOrd="1" destOrd="0" presId="urn:microsoft.com/office/officeart/2005/8/layout/pyramid3"/>
    <dgm:cxn modelId="{2F148E3E-618F-5C43-B74B-2C6A703274FF}" srcId="{9EA72010-9411-9248-A612-E20E63B77FDA}" destId="{D5344175-5B87-004D-A21D-9DA83EAB187E}" srcOrd="2" destOrd="0" parTransId="{C63239F9-9959-4A42-97BF-5DC7D4076CEF}" sibTransId="{A90B3C2F-C066-2345-A36D-EFC3FA2EB097}"/>
    <dgm:cxn modelId="{FE92CC40-C518-4DD0-BA83-468E10BDBA75}" type="presOf" srcId="{AEF27E8E-4F6E-6347-8D69-EE094E5814F6}" destId="{429AECB6-C3D6-BE49-B0C1-A271A2461E3A}" srcOrd="1" destOrd="0" presId="urn:microsoft.com/office/officeart/2005/8/layout/pyramid3"/>
    <dgm:cxn modelId="{0A9FEE44-5859-7F4A-9449-457F4EB92CEA}" srcId="{9EA72010-9411-9248-A612-E20E63B77FDA}" destId="{2739DAD9-0EE8-774B-9133-915A70464A92}" srcOrd="1" destOrd="0" parTransId="{E2E50572-0562-5140-AADB-D7840CCC79BE}" sibTransId="{7340A756-5180-8F4A-AF9D-4430CAED446E}"/>
    <dgm:cxn modelId="{C8647676-A0C3-4587-A281-D8418A31DBC5}" type="presOf" srcId="{D5344175-5B87-004D-A21D-9DA83EAB187E}" destId="{87784577-D7E4-D84C-B75A-085DE428964E}" srcOrd="1" destOrd="0" presId="urn:microsoft.com/office/officeart/2005/8/layout/pyramid3"/>
    <dgm:cxn modelId="{DA5C3BA1-0963-2842-8E2F-D6A0673E385C}" srcId="{9EA72010-9411-9248-A612-E20E63B77FDA}" destId="{08CF351A-0920-EF48-B03D-3B6E717C39E0}" srcOrd="4" destOrd="0" parTransId="{D9A42F07-8A67-3A4D-A04B-7E3EBF136776}" sibTransId="{7B2F83C7-D0DB-B34B-ACA6-76430834FBE0}"/>
    <dgm:cxn modelId="{873BA6A6-4677-AF48-B6C3-C78D0F4F50A7}" srcId="{9EA72010-9411-9248-A612-E20E63B77FDA}" destId="{68906F18-3050-4D4C-BBF5-9EEE372D21D0}" srcOrd="3" destOrd="0" parTransId="{09A9B4A1-B363-2443-8266-070874E1C8BC}" sibTransId="{CE05884A-83B8-2049-A3DA-E7AF6AACA06F}"/>
    <dgm:cxn modelId="{2CAEE0B6-A326-481D-B8B5-473238D06EB7}" type="presOf" srcId="{08CF351A-0920-EF48-B03D-3B6E717C39E0}" destId="{7D93DA6E-A26E-5949-9C66-71E32F4CD151}" srcOrd="0" destOrd="0" presId="urn:microsoft.com/office/officeart/2005/8/layout/pyramid3"/>
    <dgm:cxn modelId="{D3C120BA-67B7-4B92-BA77-18EDF5AB949F}" type="presOf" srcId="{68906F18-3050-4D4C-BBF5-9EEE372D21D0}" destId="{88001A47-C628-B046-9CD4-BFEC2CB846F0}" srcOrd="0" destOrd="0" presId="urn:microsoft.com/office/officeart/2005/8/layout/pyramid3"/>
    <dgm:cxn modelId="{C4D7B8BA-0656-4FE9-BE55-4BCA058C0153}" type="presOf" srcId="{AEF27E8E-4F6E-6347-8D69-EE094E5814F6}" destId="{FF0C5A32-1CD3-C84F-864B-4AF7BC3F94E6}" srcOrd="0" destOrd="0" presId="urn:microsoft.com/office/officeart/2005/8/layout/pyramid3"/>
    <dgm:cxn modelId="{0EF894CC-CF17-4538-9DAC-59A9E2ECC8DF}" type="presOf" srcId="{2739DAD9-0EE8-774B-9133-915A70464A92}" destId="{DFB3D41C-FD90-B842-9127-A3C594322F61}" srcOrd="1" destOrd="0" presId="urn:microsoft.com/office/officeart/2005/8/layout/pyramid3"/>
    <dgm:cxn modelId="{C8A0C2D4-2FDC-49AB-B002-A4E8F502E8E5}" type="presOf" srcId="{D5344175-5B87-004D-A21D-9DA83EAB187E}" destId="{115702C8-3841-9A4F-A72A-F10B5A4EEC13}" srcOrd="0" destOrd="0" presId="urn:microsoft.com/office/officeart/2005/8/layout/pyramid3"/>
    <dgm:cxn modelId="{819706DE-0D81-4036-A035-71CB3341A471}" type="presOf" srcId="{9EA72010-9411-9248-A612-E20E63B77FDA}" destId="{091CF8A5-D510-034C-B638-3104DDB0B94F}" srcOrd="0" destOrd="0" presId="urn:microsoft.com/office/officeart/2005/8/layout/pyramid3"/>
    <dgm:cxn modelId="{1CF9FBE4-E490-2843-B13D-E915A8BA6A66}" srcId="{9EA72010-9411-9248-A612-E20E63B77FDA}" destId="{AEF27E8E-4F6E-6347-8D69-EE094E5814F6}" srcOrd="0" destOrd="0" parTransId="{B6129693-BE87-E841-A189-2D7A0A0CF496}" sibTransId="{966516C6-8D5C-7042-AC59-040D9094A79D}"/>
    <dgm:cxn modelId="{7EB6D7EF-4A7F-45F7-B749-31188B0AA046}" type="presOf" srcId="{68906F18-3050-4D4C-BBF5-9EEE372D21D0}" destId="{09C787FC-9C12-2740-804E-98F315FCC970}" srcOrd="1" destOrd="0" presId="urn:microsoft.com/office/officeart/2005/8/layout/pyramid3"/>
    <dgm:cxn modelId="{BE17DEF8-6F30-41F0-BDC3-7F87A631445B}" type="presOf" srcId="{2739DAD9-0EE8-774B-9133-915A70464A92}" destId="{434DAEAA-DC9D-FE45-8411-437DE5A6EEF0}" srcOrd="0" destOrd="0" presId="urn:microsoft.com/office/officeart/2005/8/layout/pyramid3"/>
    <dgm:cxn modelId="{17F6BF82-5D64-45A1-A6FF-7675A45C9E7C}" type="presParOf" srcId="{091CF8A5-D510-034C-B638-3104DDB0B94F}" destId="{72C60476-12BB-3045-B4DB-D97B5F40C274}" srcOrd="0" destOrd="0" presId="urn:microsoft.com/office/officeart/2005/8/layout/pyramid3"/>
    <dgm:cxn modelId="{2BC23952-B99C-4392-898E-2E112E3261AF}" type="presParOf" srcId="{72C60476-12BB-3045-B4DB-D97B5F40C274}" destId="{FF0C5A32-1CD3-C84F-864B-4AF7BC3F94E6}" srcOrd="0" destOrd="0" presId="urn:microsoft.com/office/officeart/2005/8/layout/pyramid3"/>
    <dgm:cxn modelId="{0A9A0F9E-5B0E-49F1-AD78-94D01A4A1D7B}" type="presParOf" srcId="{72C60476-12BB-3045-B4DB-D97B5F40C274}" destId="{429AECB6-C3D6-BE49-B0C1-A271A2461E3A}" srcOrd="1" destOrd="0" presId="urn:microsoft.com/office/officeart/2005/8/layout/pyramid3"/>
    <dgm:cxn modelId="{634E68A3-6D73-42BF-B7BE-E6F737347064}" type="presParOf" srcId="{091CF8A5-D510-034C-B638-3104DDB0B94F}" destId="{372FC9AC-CDD0-3F49-A393-14DE4FFDC5E3}" srcOrd="1" destOrd="0" presId="urn:microsoft.com/office/officeart/2005/8/layout/pyramid3"/>
    <dgm:cxn modelId="{0863C85F-1792-4D39-A117-C2D5F0B8AEAE}" type="presParOf" srcId="{372FC9AC-CDD0-3F49-A393-14DE4FFDC5E3}" destId="{434DAEAA-DC9D-FE45-8411-437DE5A6EEF0}" srcOrd="0" destOrd="0" presId="urn:microsoft.com/office/officeart/2005/8/layout/pyramid3"/>
    <dgm:cxn modelId="{9AFD5C6A-71DF-4F40-9D1F-220A5F10F188}" type="presParOf" srcId="{372FC9AC-CDD0-3F49-A393-14DE4FFDC5E3}" destId="{DFB3D41C-FD90-B842-9127-A3C594322F61}" srcOrd="1" destOrd="0" presId="urn:microsoft.com/office/officeart/2005/8/layout/pyramid3"/>
    <dgm:cxn modelId="{ED2B25F6-27B4-4B3A-B968-DE02EBA41E53}" type="presParOf" srcId="{091CF8A5-D510-034C-B638-3104DDB0B94F}" destId="{8D462603-3883-A649-A0CA-81374E649731}" srcOrd="2" destOrd="0" presId="urn:microsoft.com/office/officeart/2005/8/layout/pyramid3"/>
    <dgm:cxn modelId="{949F2D53-3443-471E-ABD6-A63163728B3D}" type="presParOf" srcId="{8D462603-3883-A649-A0CA-81374E649731}" destId="{115702C8-3841-9A4F-A72A-F10B5A4EEC13}" srcOrd="0" destOrd="0" presId="urn:microsoft.com/office/officeart/2005/8/layout/pyramid3"/>
    <dgm:cxn modelId="{888AF635-B814-4D6C-A952-3661A169C459}" type="presParOf" srcId="{8D462603-3883-A649-A0CA-81374E649731}" destId="{87784577-D7E4-D84C-B75A-085DE428964E}" srcOrd="1" destOrd="0" presId="urn:microsoft.com/office/officeart/2005/8/layout/pyramid3"/>
    <dgm:cxn modelId="{C194F4CC-339F-403D-952D-66BAC673F893}" type="presParOf" srcId="{091CF8A5-D510-034C-B638-3104DDB0B94F}" destId="{1EBAC820-24E1-EC49-9B43-31ED986D3EAD}" srcOrd="3" destOrd="0" presId="urn:microsoft.com/office/officeart/2005/8/layout/pyramid3"/>
    <dgm:cxn modelId="{5F66ECB1-91C8-41B0-A24D-8E8604F6F007}" type="presParOf" srcId="{1EBAC820-24E1-EC49-9B43-31ED986D3EAD}" destId="{88001A47-C628-B046-9CD4-BFEC2CB846F0}" srcOrd="0" destOrd="0" presId="urn:microsoft.com/office/officeart/2005/8/layout/pyramid3"/>
    <dgm:cxn modelId="{8B57B4E3-47B5-49CF-967F-4A52D627AEF7}" type="presParOf" srcId="{1EBAC820-24E1-EC49-9B43-31ED986D3EAD}" destId="{09C787FC-9C12-2740-804E-98F315FCC970}" srcOrd="1" destOrd="0" presId="urn:microsoft.com/office/officeart/2005/8/layout/pyramid3"/>
    <dgm:cxn modelId="{ADA86C51-54D9-41AB-9063-04AD8112C840}" type="presParOf" srcId="{091CF8A5-D510-034C-B638-3104DDB0B94F}" destId="{63453420-AA8D-544E-9356-14950BCAEF1D}" srcOrd="4" destOrd="0" presId="urn:microsoft.com/office/officeart/2005/8/layout/pyramid3"/>
    <dgm:cxn modelId="{CB632AEC-126F-4D8D-82CA-94EAB7C6306D}" type="presParOf" srcId="{63453420-AA8D-544E-9356-14950BCAEF1D}" destId="{7D93DA6E-A26E-5949-9C66-71E32F4CD151}" srcOrd="0" destOrd="0" presId="urn:microsoft.com/office/officeart/2005/8/layout/pyramid3"/>
    <dgm:cxn modelId="{10F0A914-4CFB-4ED7-94F1-79C6986D4727}" type="presParOf" srcId="{63453420-AA8D-544E-9356-14950BCAEF1D}" destId="{F5CF4DF5-3B21-B049-8D42-17639403E0C3}" srcOrd="1" destOrd="0" presId="urn:microsoft.com/office/officeart/2005/8/layout/pyramid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C5A32-1CD3-C84F-864B-4AF7BC3F94E6}">
      <dsp:nvSpPr>
        <dsp:cNvPr id="0" name=""/>
        <dsp:cNvSpPr/>
      </dsp:nvSpPr>
      <dsp:spPr>
        <a:xfrm rot="10800000">
          <a:off x="0" y="0"/>
          <a:ext cx="5867399" cy="944880"/>
        </a:xfrm>
        <a:prstGeom prst="trapezoid">
          <a:avLst>
            <a:gd name="adj" fmla="val 62097"/>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National</a:t>
          </a:r>
        </a:p>
      </dsp:txBody>
      <dsp:txXfrm rot="-10800000">
        <a:off x="1026794" y="0"/>
        <a:ext cx="3813810" cy="944880"/>
      </dsp:txXfrm>
    </dsp:sp>
    <dsp:sp modelId="{434DAEAA-DC9D-FE45-8411-437DE5A6EEF0}">
      <dsp:nvSpPr>
        <dsp:cNvPr id="0" name=""/>
        <dsp:cNvSpPr/>
      </dsp:nvSpPr>
      <dsp:spPr>
        <a:xfrm rot="10800000">
          <a:off x="586739" y="944879"/>
          <a:ext cx="4693919" cy="944880"/>
        </a:xfrm>
        <a:prstGeom prst="trapezoid">
          <a:avLst>
            <a:gd name="adj" fmla="val 62097"/>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Provincial</a:t>
          </a:r>
        </a:p>
      </dsp:txBody>
      <dsp:txXfrm rot="-10800000">
        <a:off x="1408175" y="944879"/>
        <a:ext cx="3051048" cy="944880"/>
      </dsp:txXfrm>
    </dsp:sp>
    <dsp:sp modelId="{115702C8-3841-9A4F-A72A-F10B5A4EEC13}">
      <dsp:nvSpPr>
        <dsp:cNvPr id="0" name=""/>
        <dsp:cNvSpPr/>
      </dsp:nvSpPr>
      <dsp:spPr>
        <a:xfrm rot="10800000">
          <a:off x="1173479" y="1889759"/>
          <a:ext cx="3520440" cy="944880"/>
        </a:xfrm>
        <a:prstGeom prst="trapezoid">
          <a:avLst>
            <a:gd name="adj" fmla="val 62097"/>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City-wide</a:t>
          </a:r>
        </a:p>
      </dsp:txBody>
      <dsp:txXfrm rot="-10800000">
        <a:off x="1789556" y="1889759"/>
        <a:ext cx="2288286" cy="944880"/>
      </dsp:txXfrm>
    </dsp:sp>
    <dsp:sp modelId="{88001A47-C628-B046-9CD4-BFEC2CB846F0}">
      <dsp:nvSpPr>
        <dsp:cNvPr id="0" name=""/>
        <dsp:cNvSpPr/>
      </dsp:nvSpPr>
      <dsp:spPr>
        <a:xfrm rot="10800000">
          <a:off x="1760220" y="2834639"/>
          <a:ext cx="2346959" cy="944880"/>
        </a:xfrm>
        <a:prstGeom prst="trapezoid">
          <a:avLst>
            <a:gd name="adj" fmla="val 62097"/>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Community</a:t>
          </a:r>
        </a:p>
      </dsp:txBody>
      <dsp:txXfrm rot="-10800000">
        <a:off x="2170937" y="2834639"/>
        <a:ext cx="1525524" cy="944880"/>
      </dsp:txXfrm>
    </dsp:sp>
    <dsp:sp modelId="{7D93DA6E-A26E-5949-9C66-71E32F4CD151}">
      <dsp:nvSpPr>
        <dsp:cNvPr id="0" name=""/>
        <dsp:cNvSpPr/>
      </dsp:nvSpPr>
      <dsp:spPr>
        <a:xfrm rot="10800000">
          <a:off x="2346959" y="3761170"/>
          <a:ext cx="1173479" cy="944880"/>
        </a:xfrm>
        <a:prstGeom prst="trapezoid">
          <a:avLst>
            <a:gd name="adj" fmla="val 62097"/>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Local</a:t>
          </a:r>
        </a:p>
      </dsp:txBody>
      <dsp:txXfrm rot="-10800000">
        <a:off x="2346959" y="3761170"/>
        <a:ext cx="1173479" cy="9448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D1D9CB-F8E5-7C41-BB73-A5BEB26F63BF}" type="datetimeFigureOut">
              <a:rPr lang="en-US" smtClean="0"/>
              <a:t>8/3/2017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A6DD13-1263-C947-A0E2-8E4EB96CB8AC}" type="slidenum">
              <a:rPr lang="en-US" smtClean="0"/>
              <a:t>‹#›</a:t>
            </a:fld>
            <a:endParaRPr lang="en-US"/>
          </a:p>
        </p:txBody>
      </p:sp>
    </p:spTree>
    <p:extLst>
      <p:ext uri="{BB962C8B-B14F-4D97-AF65-F5344CB8AC3E}">
        <p14:creationId xmlns:p14="http://schemas.microsoft.com/office/powerpoint/2010/main" val="570109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5E75390F-C50D-904D-8C6F-FB5CA7FD27AC}" type="datetime1">
              <a:rPr lang="en-US"/>
              <a:pPr>
                <a:defRPr/>
              </a:pPr>
              <a:t>8/3/2017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1C00B057-BCAB-0B45-A931-46D31BD84294}" type="slidenum">
              <a:rPr lang="en-US"/>
              <a:pPr>
                <a:defRPr/>
              </a:pPr>
              <a:t>‹#›</a:t>
            </a:fld>
            <a:endParaRPr lang="en-US" dirty="0"/>
          </a:p>
        </p:txBody>
      </p:sp>
    </p:spTree>
    <p:extLst>
      <p:ext uri="{BB962C8B-B14F-4D97-AF65-F5344CB8AC3E}">
        <p14:creationId xmlns:p14="http://schemas.microsoft.com/office/powerpoint/2010/main" val="3716596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mn-cs"/>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mn-cs"/>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mn-cs"/>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1</a:t>
            </a:fld>
            <a:endParaRPr lang="en-US" dirty="0"/>
          </a:p>
        </p:txBody>
      </p:sp>
    </p:spTree>
    <p:extLst>
      <p:ext uri="{BB962C8B-B14F-4D97-AF65-F5344CB8AC3E}">
        <p14:creationId xmlns:p14="http://schemas.microsoft.com/office/powerpoint/2010/main" val="1803125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ヒラギノ角ゴ Pro W3" charset="-128"/>
                <a:cs typeface="ヒラギノ角ゴ Pro W3" charset="-128"/>
              </a:rPr>
              <a:t>To maintain a resilient, thriving urban environment, we need to understand the core systems, the pieces that make up those systems, and how systems are interrelated and depend on other systems to work.</a:t>
            </a:r>
          </a:p>
          <a:p>
            <a:r>
              <a:rPr lang="en-US" sz="1200" kern="1200" dirty="0">
                <a:solidFill>
                  <a:schemeClr val="tx1"/>
                </a:solidFill>
                <a:effectLst/>
                <a:latin typeface="+mn-lt"/>
                <a:ea typeface="ヒラギノ角ゴ Pro W3" charset="-128"/>
                <a:cs typeface="ヒラギノ角ゴ Pro W3" charset="-128"/>
              </a:rPr>
              <a:t>The Five Capitals + Governance Framework helps participants look at all the different parts of a system. Complicated, interconnected systems are easier to understand when you divide them up and look at the pieces one at a time. </a:t>
            </a:r>
          </a:p>
          <a:p>
            <a:endParaRPr lang="en-US" dirty="0"/>
          </a:p>
          <a:p>
            <a:r>
              <a:rPr lang="en-US" sz="1200" kern="1200" dirty="0">
                <a:solidFill>
                  <a:schemeClr val="tx1"/>
                </a:solidFill>
                <a:effectLst/>
                <a:latin typeface="+mn-lt"/>
                <a:ea typeface="ヒラギノ角ゴ Pro W3" charset="-128"/>
                <a:cs typeface="ヒラギノ角ゴ Pro W3" charset="-128"/>
              </a:rPr>
              <a:t>The definitions of the capitals in this framework are:</a:t>
            </a:r>
          </a:p>
          <a:p>
            <a:pPr lvl="0"/>
            <a:r>
              <a:rPr lang="en-US" sz="1200" b="1" kern="1200" dirty="0">
                <a:solidFill>
                  <a:schemeClr val="tx1"/>
                </a:solidFill>
                <a:effectLst/>
                <a:latin typeface="+mn-lt"/>
                <a:ea typeface="ヒラギノ角ゴ Pro W3" charset="-128"/>
                <a:cs typeface="ヒラギノ角ゴ Pro W3" charset="-128"/>
              </a:rPr>
              <a:t>Natural capital</a:t>
            </a:r>
            <a:r>
              <a:rPr lang="en-US" sz="1200" kern="1200" dirty="0">
                <a:solidFill>
                  <a:schemeClr val="tx1"/>
                </a:solidFill>
                <a:effectLst/>
                <a:latin typeface="+mn-lt"/>
                <a:ea typeface="ヒラギノ角ゴ Pro W3" charset="-128"/>
                <a:cs typeface="ヒラギノ角ゴ Pro W3" charset="-128"/>
              </a:rPr>
              <a:t> — the natural resource base that sustains livelihoods and wellbeing (e.g. water, forests);</a:t>
            </a:r>
          </a:p>
          <a:p>
            <a:pPr lvl="0"/>
            <a:r>
              <a:rPr lang="en-US" sz="1200" b="1" kern="1200" dirty="0">
                <a:solidFill>
                  <a:schemeClr val="tx1"/>
                </a:solidFill>
                <a:effectLst/>
                <a:latin typeface="+mn-lt"/>
                <a:ea typeface="ヒラギノ角ゴ Pro W3" charset="-128"/>
                <a:cs typeface="ヒラギノ角ゴ Pro W3" charset="-128"/>
              </a:rPr>
              <a:t>Human capital</a:t>
            </a:r>
            <a:r>
              <a:rPr lang="en-US" sz="1200" kern="1200" dirty="0">
                <a:solidFill>
                  <a:schemeClr val="tx1"/>
                </a:solidFill>
                <a:effectLst/>
                <a:latin typeface="+mn-lt"/>
                <a:ea typeface="ヒラギノ角ゴ Pro W3" charset="-128"/>
                <a:cs typeface="ヒラギノ角ゴ Pro W3" charset="-128"/>
              </a:rPr>
              <a:t> — education, knowledge, skills and health of people;</a:t>
            </a:r>
          </a:p>
          <a:p>
            <a:pPr lvl="0"/>
            <a:r>
              <a:rPr lang="en-US" sz="1200" b="1" kern="1200" dirty="0">
                <a:solidFill>
                  <a:schemeClr val="tx1"/>
                </a:solidFill>
                <a:effectLst/>
                <a:latin typeface="+mn-lt"/>
                <a:ea typeface="ヒラギノ角ゴ Pro W3" charset="-128"/>
                <a:cs typeface="ヒラギノ角ゴ Pro W3" charset="-128"/>
              </a:rPr>
              <a:t>Physical capital</a:t>
            </a:r>
            <a:r>
              <a:rPr lang="en-US" sz="1200" kern="1200" dirty="0">
                <a:solidFill>
                  <a:schemeClr val="tx1"/>
                </a:solidFill>
                <a:effectLst/>
                <a:latin typeface="+mn-lt"/>
                <a:ea typeface="ヒラギノ角ゴ Pro W3" charset="-128"/>
                <a:cs typeface="ヒラギノ角ゴ Pro W3" charset="-128"/>
              </a:rPr>
              <a:t> — the things produced by economic activity from other capitals such as infrastructure, equipment, livestock, etc.;</a:t>
            </a:r>
          </a:p>
          <a:p>
            <a:pPr lvl="0"/>
            <a:r>
              <a:rPr lang="en-US" sz="1200" b="1" kern="1200" dirty="0">
                <a:solidFill>
                  <a:schemeClr val="tx1"/>
                </a:solidFill>
                <a:effectLst/>
                <a:latin typeface="+mn-lt"/>
                <a:ea typeface="ヒラギノ角ゴ Pro W3" charset="-128"/>
                <a:cs typeface="ヒラギノ角ゴ Pro W3" charset="-128"/>
              </a:rPr>
              <a:t>Financial capital</a:t>
            </a:r>
            <a:r>
              <a:rPr lang="en-US" sz="1200" kern="1200" dirty="0">
                <a:solidFill>
                  <a:schemeClr val="tx1"/>
                </a:solidFill>
                <a:effectLst/>
                <a:latin typeface="+mn-lt"/>
                <a:ea typeface="ヒラギノ角ゴ Pro W3" charset="-128"/>
                <a:cs typeface="ヒラギノ角ゴ Pro W3" charset="-128"/>
              </a:rPr>
              <a:t> — income sources and other financial resources that contribute to wealth;</a:t>
            </a:r>
          </a:p>
          <a:p>
            <a:pPr lvl="0"/>
            <a:r>
              <a:rPr lang="en-US" sz="1200" b="1" kern="1200" dirty="0">
                <a:solidFill>
                  <a:schemeClr val="tx1"/>
                </a:solidFill>
                <a:effectLst/>
                <a:latin typeface="+mn-lt"/>
                <a:ea typeface="ヒラギノ角ゴ Pro W3" charset="-128"/>
                <a:cs typeface="ヒラギノ角ゴ Pro W3" charset="-128"/>
              </a:rPr>
              <a:t>Social capital</a:t>
            </a:r>
            <a:r>
              <a:rPr lang="en-US" sz="1200" kern="1200" dirty="0">
                <a:solidFill>
                  <a:schemeClr val="tx1"/>
                </a:solidFill>
                <a:effectLst/>
                <a:latin typeface="+mn-lt"/>
                <a:ea typeface="ヒラギノ角ゴ Pro W3" charset="-128"/>
                <a:cs typeface="ヒラギノ角ゴ Pro W3" charset="-128"/>
              </a:rPr>
              <a:t> — social relationships and networks, bonds that aid cooperative action, connections that support the exchange of and access to ideas and resources, social norms and values;</a:t>
            </a:r>
          </a:p>
          <a:p>
            <a:pPr lvl="0"/>
            <a:r>
              <a:rPr lang="en-US" sz="1200" b="1" kern="1200" dirty="0">
                <a:solidFill>
                  <a:schemeClr val="tx1"/>
                </a:solidFill>
                <a:effectLst/>
                <a:latin typeface="+mn-lt"/>
                <a:ea typeface="ヒラギノ角ゴ Pro W3" charset="-128"/>
                <a:cs typeface="ヒラギノ角ゴ Pro W3" charset="-128"/>
              </a:rPr>
              <a:t>Governance </a:t>
            </a:r>
            <a:r>
              <a:rPr lang="en-US" sz="1200" kern="1200" dirty="0">
                <a:solidFill>
                  <a:schemeClr val="tx1"/>
                </a:solidFill>
                <a:effectLst/>
                <a:latin typeface="+mn-lt"/>
                <a:ea typeface="ヒラギノ角ゴ Pro W3" charset="-128"/>
                <a:cs typeface="ヒラギノ角ゴ Pro W3" charset="-128"/>
              </a:rPr>
              <a:t>— laws and policies, formal and informal rules and social norms, political and power structures.</a:t>
            </a:r>
          </a:p>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10</a:t>
            </a:fld>
            <a:endParaRPr lang="en-US" dirty="0"/>
          </a:p>
        </p:txBody>
      </p:sp>
    </p:spTree>
    <p:extLst>
      <p:ext uri="{BB962C8B-B14F-4D97-AF65-F5344CB8AC3E}">
        <p14:creationId xmlns:p14="http://schemas.microsoft.com/office/powerpoint/2010/main" val="89593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ヒラギノ角ゴ Pro W3" charset="-128"/>
                <a:cs typeface="ヒラギノ角ゴ Pro W3" charset="-128"/>
              </a:rPr>
              <a:t>In building resilience, once you have identified which systems you are focused on in your resilience building, the next step is to decide “</a:t>
            </a:r>
            <a:r>
              <a:rPr lang="en-US" sz="1200" b="1" kern="1200" dirty="0">
                <a:solidFill>
                  <a:schemeClr val="tx1"/>
                </a:solidFill>
                <a:effectLst/>
                <a:latin typeface="+mn-lt"/>
                <a:ea typeface="ヒラギノ角ゴ Pro W3" charset="-128"/>
                <a:cs typeface="ヒラギノ角ゴ Pro W3" charset="-128"/>
              </a:rPr>
              <a:t>to what</a:t>
            </a:r>
            <a:r>
              <a:rPr lang="en-US" sz="1200" kern="1200" dirty="0">
                <a:solidFill>
                  <a:schemeClr val="tx1"/>
                </a:solidFill>
                <a:effectLst/>
                <a:latin typeface="+mn-lt"/>
                <a:ea typeface="ヒラギノ角ゴ Pro W3" charset="-128"/>
                <a:cs typeface="ヒラギノ角ゴ Pro W3" charset="-128"/>
              </a:rPr>
              <a:t>” you are building resilience — e.g. floods, tsunamis, dengue</a:t>
            </a:r>
            <a:r>
              <a:rPr lang="en-US" dirty="0">
                <a:effectLst/>
              </a:rPr>
              <a:t> </a:t>
            </a:r>
          </a:p>
          <a:p>
            <a:endParaRPr lang="en-US" sz="1200" kern="1200" dirty="0">
              <a:solidFill>
                <a:schemeClr val="tx1"/>
              </a:solidFill>
              <a:effectLst/>
              <a:latin typeface="+mn-lt"/>
              <a:ea typeface="ヒラギノ角ゴ Pro W3" charset="-128"/>
              <a:cs typeface="ヒラギノ角ゴ Pro W3" charset="-128"/>
            </a:endParaRPr>
          </a:p>
          <a:p>
            <a:r>
              <a:rPr lang="en-US" sz="1200" kern="1200" dirty="0">
                <a:solidFill>
                  <a:schemeClr val="tx1"/>
                </a:solidFill>
                <a:effectLst/>
                <a:latin typeface="+mn-lt"/>
                <a:ea typeface="ヒラギノ角ゴ Pro W3" charset="-128"/>
                <a:cs typeface="ヒラギノ角ゴ Pro W3" charset="-128"/>
              </a:rPr>
              <a:t>As soon as you start looking at “to what” you will quickly see that building resilience, even to a particular type of event, is challenging due to physical, social, economic and political processes and constraints. Change processes like migration, population growth, climate change, urbanization and development all mean that the future will be different from the present, and what exactly the future will be is very uncertain.</a:t>
            </a:r>
            <a:r>
              <a:rPr lang="en-US" dirty="0">
                <a:effectLst/>
              </a:rPr>
              <a:t> </a:t>
            </a:r>
          </a:p>
          <a:p>
            <a:endParaRPr lang="en-US" b="0"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11</a:t>
            </a:fld>
            <a:endParaRPr lang="en-US" dirty="0"/>
          </a:p>
        </p:txBody>
      </p:sp>
    </p:spTree>
    <p:extLst>
      <p:ext uri="{BB962C8B-B14F-4D97-AF65-F5344CB8AC3E}">
        <p14:creationId xmlns:p14="http://schemas.microsoft.com/office/powerpoint/2010/main" val="892803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r>
              <a:rPr lang="en-US" dirty="0">
                <a:effectLst/>
              </a:rPr>
              <a:t>Climate change</a:t>
            </a:r>
            <a:r>
              <a:rPr lang="en-US" baseline="0" dirty="0">
                <a:effectLst/>
              </a:rPr>
              <a:t> is one of the important change processes, and often an issue people don’t know much about or don’t feel they know how to address.</a:t>
            </a:r>
          </a:p>
          <a:p>
            <a:endParaRPr lang="en-US" sz="1200" kern="1200" dirty="0">
              <a:solidFill>
                <a:schemeClr val="tx1"/>
              </a:solidFill>
              <a:effectLst/>
              <a:latin typeface="+mn-lt"/>
              <a:ea typeface="ヒラギノ角ゴ Pro W3" charset="-128"/>
              <a:cs typeface="ヒラギノ角ゴ Pro W3" charset="-128"/>
            </a:endParaRPr>
          </a:p>
          <a:p>
            <a:r>
              <a:rPr lang="en-US" sz="1200" kern="1200" dirty="0">
                <a:solidFill>
                  <a:schemeClr val="tx1"/>
                </a:solidFill>
                <a:effectLst/>
                <a:latin typeface="+mn-lt"/>
                <a:ea typeface="ヒラギノ角ゴ Pro W3" charset="-128"/>
                <a:cs typeface="ヒラギノ角ゴ Pro W3" charset="-128"/>
              </a:rPr>
              <a:t>Climate change will not replace current weather with a new normal; instead, weather will keep changing, there will no longer be a “normal”. This means we cannot deal with climate change by just adapting to a set of expected changes. Instead, we must build resilience to new conditions that have high variability and uncertainty.</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12</a:t>
            </a:fld>
            <a:endParaRPr lang="en-US" dirty="0"/>
          </a:p>
        </p:txBody>
      </p:sp>
    </p:spTree>
    <p:extLst>
      <p:ext uri="{BB962C8B-B14F-4D97-AF65-F5344CB8AC3E}">
        <p14:creationId xmlns:p14="http://schemas.microsoft.com/office/powerpoint/2010/main" val="339810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dirty="0"/>
              <a:t>When climate changes will happen</a:t>
            </a:r>
            <a:r>
              <a:rPr lang="en-US" b="0" baseline="0" dirty="0"/>
              <a:t> and exactly what they will look like for any given location is uncertain. </a:t>
            </a:r>
          </a:p>
          <a:p>
            <a:r>
              <a:rPr lang="en-US" dirty="0"/>
              <a:t>However,</a:t>
            </a:r>
            <a:r>
              <a:rPr lang="en-US" baseline="0" dirty="0"/>
              <a:t> in general, we know c</a:t>
            </a:r>
            <a:r>
              <a:rPr lang="en-US" dirty="0"/>
              <a:t>limate change is raising</a:t>
            </a:r>
            <a:r>
              <a:rPr lang="en-US" baseline="0" dirty="0"/>
              <a:t> global temperatures.</a:t>
            </a:r>
          </a:p>
          <a:p>
            <a:endParaRPr lang="en-US" baseline="0" dirty="0"/>
          </a:p>
          <a:p>
            <a:r>
              <a:rPr lang="en-US" baseline="0" dirty="0"/>
              <a:t>As temperatures rise, what was previously “normal” weather changes.</a:t>
            </a:r>
          </a:p>
          <a:p>
            <a:pPr marL="171450" lvl="0" indent="-171450">
              <a:buFont typeface="Arial" charset="0"/>
              <a:buChar char="•"/>
            </a:pPr>
            <a:r>
              <a:rPr lang="en-US" sz="1200" kern="1200" dirty="0">
                <a:solidFill>
                  <a:schemeClr val="tx1"/>
                </a:solidFill>
                <a:effectLst/>
                <a:latin typeface="+mn-lt"/>
                <a:ea typeface="ヒラギノ角ゴ Pro W3" charset="-128"/>
                <a:cs typeface="ヒラギノ角ゴ Pro W3" charset="-128"/>
              </a:rPr>
              <a:t>Temperatures will increase. This will put stress on crops and on city infrastructure. It may increase power demand. Water temperature increases caused by air temperature increases, in streams, lakes and the ocean, will impact fisheries and will damage coral, weakening reefs.</a:t>
            </a:r>
          </a:p>
          <a:p>
            <a:pPr marL="171450" lvl="0" indent="-171450">
              <a:buFont typeface="Arial" charset="0"/>
              <a:buChar char="•"/>
            </a:pPr>
            <a:r>
              <a:rPr lang="en-US" sz="1200" kern="1200" dirty="0">
                <a:solidFill>
                  <a:schemeClr val="tx1"/>
                </a:solidFill>
                <a:effectLst/>
                <a:latin typeface="+mn-lt"/>
                <a:ea typeface="ヒラギノ角ゴ Pro W3" charset="-128"/>
                <a:cs typeface="ヒラギノ角ゴ Pro W3" charset="-128"/>
              </a:rPr>
              <a:t>Temperature variability will increase and temperature extremes will become larger. This will further stress people and crops, and could cause power demand spikes and result in power disruption.</a:t>
            </a:r>
          </a:p>
          <a:p>
            <a:pPr marL="171450" lvl="0" indent="-171450">
              <a:buFont typeface="Arial" charset="0"/>
              <a:buChar char="•"/>
            </a:pPr>
            <a:r>
              <a:rPr lang="en-US" sz="1200" kern="1200" dirty="0">
                <a:solidFill>
                  <a:schemeClr val="tx1"/>
                </a:solidFill>
                <a:effectLst/>
                <a:latin typeface="+mn-lt"/>
                <a:ea typeface="ヒラギノ角ゴ Pro W3" charset="-128"/>
                <a:cs typeface="ヒラギノ角ゴ Pro W3" charset="-128"/>
              </a:rPr>
              <a:t>Overall precipitation may increase or decrease, and timing of rainfall will become more variable. For example, the onset of the monsoon may become less predictable.</a:t>
            </a:r>
          </a:p>
          <a:p>
            <a:pPr marL="171450" lvl="0" indent="-171450">
              <a:buFont typeface="Arial" charset="0"/>
              <a:buChar char="•"/>
            </a:pPr>
            <a:r>
              <a:rPr lang="en-US" sz="1200" kern="1200" dirty="0">
                <a:solidFill>
                  <a:schemeClr val="tx1"/>
                </a:solidFill>
                <a:effectLst/>
                <a:latin typeface="+mn-lt"/>
                <a:ea typeface="ヒラギノ角ゴ Pro W3" charset="-128"/>
                <a:cs typeface="ヒラギノ角ゴ Pro W3" charset="-128"/>
              </a:rPr>
              <a:t>Precipitation intensity will increase. Heavy rains and flash flooding will occur more frequently.</a:t>
            </a:r>
          </a:p>
          <a:p>
            <a:pPr marL="171450" lvl="0" indent="-171450">
              <a:buFont typeface="Arial" charset="0"/>
              <a:buChar char="•"/>
            </a:pPr>
            <a:r>
              <a:rPr lang="en-US" sz="1200" kern="1200" dirty="0">
                <a:solidFill>
                  <a:schemeClr val="tx1"/>
                </a:solidFill>
                <a:effectLst/>
                <a:latin typeface="+mn-lt"/>
                <a:ea typeface="ヒラギノ角ゴ Pro W3" charset="-128"/>
                <a:cs typeface="ヒラギノ角ゴ Pro W3" charset="-128"/>
              </a:rPr>
              <a:t>Precipitation variability will increase. Dry seasons are likely to become drier and wet seasons wetter. The difference in rainfall from year to year may increase. “Monsoon failure”, droughts, and similar events may become more common.</a:t>
            </a:r>
          </a:p>
          <a:p>
            <a:pPr marL="171450" lvl="0" indent="-171450">
              <a:buFont typeface="Arial" charset="0"/>
              <a:buChar char="•"/>
            </a:pPr>
            <a:r>
              <a:rPr lang="en-US" sz="1200" kern="1200" dirty="0">
                <a:solidFill>
                  <a:schemeClr val="tx1"/>
                </a:solidFill>
                <a:effectLst/>
                <a:latin typeface="+mn-lt"/>
                <a:ea typeface="ヒラギノ角ゴ Pro W3" charset="-128"/>
                <a:cs typeface="ヒラギノ角ゴ Pro W3" charset="-128"/>
              </a:rPr>
              <a:t>Changes in precipitation and temperature may cause changes in disease outbreaks and in pest outbreaks.</a:t>
            </a:r>
          </a:p>
          <a:p>
            <a:pPr marL="171450" lvl="0" indent="-171450">
              <a:buFont typeface="Arial" charset="0"/>
              <a:buChar char="•"/>
            </a:pPr>
            <a:r>
              <a:rPr lang="en-US" sz="1200" kern="1200" dirty="0">
                <a:solidFill>
                  <a:schemeClr val="tx1"/>
                </a:solidFill>
                <a:effectLst/>
                <a:latin typeface="+mn-lt"/>
                <a:ea typeface="ヒラギノ角ゴ Pro W3" charset="-128"/>
                <a:cs typeface="ヒラギノ角ゴ Pro W3" charset="-128"/>
              </a:rPr>
              <a:t>Tropical storm paths may become more variable. Tropical storms may become more intense.</a:t>
            </a:r>
          </a:p>
          <a:p>
            <a:pPr marL="171450" lvl="0" indent="-171450">
              <a:buFont typeface="Arial" charset="0"/>
              <a:buChar char="•"/>
            </a:pPr>
            <a:r>
              <a:rPr lang="en-US" sz="1200" kern="1200" dirty="0">
                <a:solidFill>
                  <a:schemeClr val="tx1"/>
                </a:solidFill>
                <a:effectLst/>
                <a:latin typeface="+mn-lt"/>
                <a:ea typeface="ヒラギノ角ゴ Pro W3" charset="-128"/>
                <a:cs typeface="ヒラギノ角ゴ Pro W3" charset="-128"/>
              </a:rPr>
              <a:t>Sea levels, which are already rising, will continue to rise. The speed at which they rise will increase. Increases of as much as 1 meter by 2100 are possible.</a:t>
            </a:r>
          </a:p>
          <a:p>
            <a:pPr marL="171450" lvl="0" indent="-171450">
              <a:buFont typeface="Arial" charset="0"/>
              <a:buChar char="•"/>
            </a:pPr>
            <a:endParaRPr lang="en-US" sz="1200" kern="1200" dirty="0">
              <a:solidFill>
                <a:schemeClr val="tx1"/>
              </a:solidFill>
              <a:effectLst/>
              <a:latin typeface="+mn-lt"/>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13</a:t>
            </a:fld>
            <a:endParaRPr lang="en-US" dirty="0"/>
          </a:p>
        </p:txBody>
      </p:sp>
    </p:spTree>
    <p:extLst>
      <p:ext uri="{BB962C8B-B14F-4D97-AF65-F5344CB8AC3E}">
        <p14:creationId xmlns:p14="http://schemas.microsoft.com/office/powerpoint/2010/main" val="365610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Urbanization – is</a:t>
            </a:r>
            <a:r>
              <a:rPr lang="en-US" baseline="0" dirty="0"/>
              <a:t> also contributing to </a:t>
            </a:r>
            <a:r>
              <a:rPr lang="en-US" dirty="0"/>
              <a:t>uncertainty by </a:t>
            </a:r>
            <a:r>
              <a:rPr lang="en-US" sz="1200" kern="1200" dirty="0">
                <a:solidFill>
                  <a:schemeClr val="tx1"/>
                </a:solidFill>
                <a:effectLst/>
                <a:latin typeface="+mn-lt"/>
                <a:ea typeface="ヒラギノ角ゴ Pro W3" charset="-128"/>
                <a:cs typeface="ヒラギノ角ゴ Pro W3" charset="-128"/>
              </a:rPr>
              <a:t>creating enormous social, economic and environmental changes</a:t>
            </a:r>
            <a:r>
              <a:rPr lang="en-US" dirty="0">
                <a:effectLst/>
              </a:rPr>
              <a:t> </a:t>
            </a:r>
          </a:p>
          <a:p>
            <a:endParaRPr lang="en-US" dirty="0">
              <a:effectLst/>
            </a:endParaRPr>
          </a:p>
          <a:p>
            <a:r>
              <a:rPr lang="en-US" sz="1200" kern="1200" dirty="0">
                <a:solidFill>
                  <a:schemeClr val="tx1"/>
                </a:solidFill>
                <a:effectLst/>
                <a:latin typeface="+mn-lt"/>
                <a:ea typeface="ヒラギノ角ゴ Pro W3" charset="-128"/>
                <a:cs typeface="ヒラギノ角ゴ Pro W3" charset="-128"/>
              </a:rPr>
              <a:t>If you want to build resilience, it is important to think about urbanization because it affects whether people can access systems, which systems they can access, and how well the systems they can access work. Over time, urbanization can also change or overwhelm the systems people rely on. For example, when new roads are built it can affect drainage and change when and where flooding occurs.</a:t>
            </a:r>
            <a:r>
              <a:rPr lang="en-US" dirty="0">
                <a:effectLst/>
              </a:rPr>
              <a:t> </a:t>
            </a:r>
          </a:p>
          <a:p>
            <a:endParaRPr lang="en-US" dirty="0">
              <a:effectLst/>
            </a:endParaRPr>
          </a:p>
          <a:p>
            <a:pPr marL="171450" indent="-171450">
              <a:buFont typeface="Arial" charset="0"/>
              <a:buChar char="•"/>
            </a:pPr>
            <a:r>
              <a:rPr lang="en-US" dirty="0">
                <a:effectLst/>
              </a:rPr>
              <a:t>What change have you seen in your city or communities as a result</a:t>
            </a:r>
            <a:r>
              <a:rPr lang="en-US" baseline="0" dirty="0">
                <a:effectLst/>
              </a:rPr>
              <a:t> of urbanization? </a:t>
            </a:r>
          </a:p>
          <a:p>
            <a:pPr marL="171450" indent="-171450">
              <a:buFont typeface="Arial" charset="0"/>
              <a:buChar char="•"/>
            </a:pPr>
            <a:r>
              <a:rPr lang="en-US" baseline="0" dirty="0">
                <a:effectLst/>
              </a:rPr>
              <a:t>What are some positive changes that are reducing risk?</a:t>
            </a:r>
          </a:p>
          <a:p>
            <a:pPr marL="171450" indent="-171450">
              <a:buFont typeface="Arial" charset="0"/>
              <a:buChar char="•"/>
            </a:pPr>
            <a:r>
              <a:rPr lang="en-US" baseline="0" dirty="0">
                <a:effectLst/>
              </a:rPr>
              <a:t>What are some negative changes that are increasing risk?</a:t>
            </a:r>
            <a:endParaRPr lang="en-US" dirty="0"/>
          </a:p>
        </p:txBody>
      </p:sp>
      <p:sp>
        <p:nvSpPr>
          <p:cNvPr id="4" name="Slide Number Placeholder 3"/>
          <p:cNvSpPr>
            <a:spLocks noGrp="1"/>
          </p:cNvSpPr>
          <p:nvPr>
            <p:ph type="sldNum" sz="quarter" idx="10"/>
          </p:nvPr>
        </p:nvSpPr>
        <p:spPr/>
        <p:txBody>
          <a:bodyPr/>
          <a:lstStyle/>
          <a:p>
            <a:fld id="{B22B6CF5-48E9-E747-AEA7-836773BA11D3}" type="slidenum">
              <a:rPr lang="en-US" smtClean="0"/>
              <a:pPr/>
              <a:t>14</a:t>
            </a:fld>
            <a:endParaRPr lang="en-US"/>
          </a:p>
        </p:txBody>
      </p:sp>
    </p:spTree>
    <p:extLst>
      <p:ext uri="{BB962C8B-B14F-4D97-AF65-F5344CB8AC3E}">
        <p14:creationId xmlns:p14="http://schemas.microsoft.com/office/powerpoint/2010/main" val="2579022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15</a:t>
            </a:fld>
            <a:endParaRPr lang="en-US" dirty="0"/>
          </a:p>
        </p:txBody>
      </p:sp>
    </p:spTree>
    <p:extLst>
      <p:ext uri="{BB962C8B-B14F-4D97-AF65-F5344CB8AC3E}">
        <p14:creationId xmlns:p14="http://schemas.microsoft.com/office/powerpoint/2010/main" val="575497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16</a:t>
            </a:fld>
            <a:endParaRPr lang="en-US" dirty="0"/>
          </a:p>
        </p:txBody>
      </p:sp>
    </p:spTree>
    <p:extLst>
      <p:ext uri="{BB962C8B-B14F-4D97-AF65-F5344CB8AC3E}">
        <p14:creationId xmlns:p14="http://schemas.microsoft.com/office/powerpoint/2010/main" val="2414817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systems map</a:t>
            </a:r>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17</a:t>
            </a:fld>
            <a:endParaRPr lang="en-US" dirty="0"/>
          </a:p>
        </p:txBody>
      </p:sp>
    </p:spTree>
    <p:extLst>
      <p:ext uri="{BB962C8B-B14F-4D97-AF65-F5344CB8AC3E}">
        <p14:creationId xmlns:p14="http://schemas.microsoft.com/office/powerpoint/2010/main" val="2124432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Learning to See Systems</a:t>
            </a:r>
          </a:p>
          <a:p>
            <a:endParaRPr lang="en-US" dirty="0"/>
          </a:p>
          <a:p>
            <a:pPr marL="0" indent="0">
              <a:buNone/>
            </a:pPr>
            <a:r>
              <a:rPr lang="en-US" b="1" dirty="0"/>
              <a:t>Time needed: </a:t>
            </a:r>
            <a:r>
              <a:rPr lang="en-US" dirty="0"/>
              <a:t>45 mins</a:t>
            </a:r>
            <a:endParaRPr lang="en-US" b="1" dirty="0"/>
          </a:p>
          <a:p>
            <a:pPr marL="0" indent="0">
              <a:buNone/>
            </a:pPr>
            <a:endParaRPr lang="en-US" b="1" dirty="0"/>
          </a:p>
          <a:p>
            <a:pPr marL="0" indent="0">
              <a:buNone/>
            </a:pPr>
            <a:r>
              <a:rPr lang="en-US" b="1" dirty="0"/>
              <a:t>Objective:</a:t>
            </a:r>
            <a:endParaRPr lang="en-US" dirty="0"/>
          </a:p>
          <a:p>
            <a:pPr marL="171450" lvl="0" indent="-171450">
              <a:buFont typeface="Arial" panose="020B0604020202020204" pitchFamily="34" charset="0"/>
              <a:buChar char="•"/>
            </a:pPr>
            <a:r>
              <a:rPr lang="en-US" sz="1200" dirty="0">
                <a:solidFill>
                  <a:srgbClr val="0000FF"/>
                </a:solidFill>
                <a:effectLst/>
                <a:latin typeface="Arial Narrow"/>
                <a:ea typeface="MS Mincho"/>
                <a:cs typeface="Arial"/>
              </a:rPr>
              <a:t>Participants have a real-life feel for critical urban systems, and can identify them on their own </a:t>
            </a:r>
          </a:p>
          <a:p>
            <a:pPr marL="171450" lvl="0" indent="-171450">
              <a:buFont typeface="Arial" panose="020B0604020202020204" pitchFamily="34" charset="0"/>
              <a:buChar char="•"/>
            </a:pPr>
            <a:endParaRPr lang="en-US" sz="1200" dirty="0">
              <a:solidFill>
                <a:srgbClr val="0000FF"/>
              </a:solidFill>
              <a:effectLst/>
              <a:latin typeface="Arial Narrow"/>
              <a:ea typeface="MS Mincho"/>
              <a:cs typeface="Arial"/>
            </a:endParaRPr>
          </a:p>
          <a:p>
            <a:r>
              <a:rPr lang="en-US" sz="1200" b="1" kern="1200" dirty="0">
                <a:solidFill>
                  <a:schemeClr val="tx1"/>
                </a:solidFill>
                <a:effectLst/>
                <a:latin typeface="+mn-lt"/>
                <a:ea typeface="ヒラギノ角ゴ Pro W3" charset="-128"/>
                <a:cs typeface="ヒラギノ角ゴ Pro W3" charset="-128"/>
              </a:rPr>
              <a:t>Option 1:</a:t>
            </a:r>
            <a:r>
              <a:rPr lang="en-US" sz="1200" kern="1200" dirty="0">
                <a:solidFill>
                  <a:schemeClr val="tx1"/>
                </a:solidFill>
                <a:effectLst/>
                <a:latin typeface="+mn-lt"/>
                <a:ea typeface="ヒラギノ角ゴ Pro W3" charset="-128"/>
                <a:cs typeface="ヒラギノ角ゴ Pro W3" charset="-128"/>
              </a:rPr>
              <a:t> As a group, visit an urban area and identify the critical urban systems that are visible and invisible (food, energy, water, communication, transportation, shelter). </a:t>
            </a:r>
          </a:p>
          <a:p>
            <a:r>
              <a:rPr lang="en-US" sz="1200" b="1" kern="1200" dirty="0">
                <a:solidFill>
                  <a:schemeClr val="tx1"/>
                </a:solidFill>
                <a:effectLst/>
                <a:latin typeface="+mn-lt"/>
                <a:ea typeface="ヒラギノ角ゴ Pro W3" charset="-128"/>
                <a:cs typeface="ヒラギノ角ゴ Pro W3" charset="-128"/>
              </a:rPr>
              <a:t>Option 2:</a:t>
            </a:r>
            <a:r>
              <a:rPr lang="en-US" sz="1200" kern="1200" dirty="0">
                <a:solidFill>
                  <a:schemeClr val="tx1"/>
                </a:solidFill>
                <a:effectLst/>
                <a:latin typeface="+mn-lt"/>
                <a:ea typeface="ヒラギノ角ゴ Pro W3" charset="-128"/>
                <a:cs typeface="ヒラギノ角ゴ Pro W3" charset="-128"/>
              </a:rPr>
              <a:t> Using photographs, perform the same exercise. Below is a sample of how you might use a photo to teach how to pick out the systems in an urban environment.</a:t>
            </a:r>
          </a:p>
          <a:p>
            <a:r>
              <a:rPr lang="en-US" sz="1200" kern="1200" dirty="0">
                <a:solidFill>
                  <a:schemeClr val="tx1"/>
                </a:solidFill>
                <a:effectLst/>
                <a:latin typeface="+mn-lt"/>
                <a:ea typeface="ヒラギノ角ゴ Pro W3" charset="-128"/>
                <a:cs typeface="ヒラギノ角ゴ Pro W3" charset="-128"/>
              </a:rPr>
              <a:t>Facilitators lead a discussion of critical urban systems that can be seen, can’t be seen, and/or are missing, how shocks/stresses might impact those systems, and what failure of those systems might do to other systems (cascading failures).</a:t>
            </a:r>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18</a:t>
            </a:fld>
            <a:endParaRPr lang="en-US" dirty="0"/>
          </a:p>
        </p:txBody>
      </p:sp>
    </p:spTree>
    <p:extLst>
      <p:ext uri="{BB962C8B-B14F-4D97-AF65-F5344CB8AC3E}">
        <p14:creationId xmlns:p14="http://schemas.microsoft.com/office/powerpoint/2010/main" val="2770354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this picture, use pictures of the city/communities you are working in, or go outside and look around.</a:t>
            </a:r>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19</a:t>
            </a:fld>
            <a:endParaRPr lang="en-US" dirty="0"/>
          </a:p>
        </p:txBody>
      </p:sp>
    </p:spTree>
    <p:extLst>
      <p:ext uri="{BB962C8B-B14F-4D97-AF65-F5344CB8AC3E}">
        <p14:creationId xmlns:p14="http://schemas.microsoft.com/office/powerpoint/2010/main" val="144948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2</a:t>
            </a:fld>
            <a:endParaRPr lang="en-US" dirty="0"/>
          </a:p>
        </p:txBody>
      </p:sp>
    </p:spTree>
    <p:extLst>
      <p:ext uri="{BB962C8B-B14F-4D97-AF65-F5344CB8AC3E}">
        <p14:creationId xmlns:p14="http://schemas.microsoft.com/office/powerpoint/2010/main" val="2515456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20</a:t>
            </a:fld>
            <a:endParaRPr lang="en-US" dirty="0"/>
          </a:p>
        </p:txBody>
      </p:sp>
    </p:spTree>
    <p:extLst>
      <p:ext uri="{BB962C8B-B14F-4D97-AF65-F5344CB8AC3E}">
        <p14:creationId xmlns:p14="http://schemas.microsoft.com/office/powerpoint/2010/main" val="222209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21</a:t>
            </a:fld>
            <a:endParaRPr lang="en-US" dirty="0"/>
          </a:p>
        </p:txBody>
      </p:sp>
    </p:spTree>
    <p:extLst>
      <p:ext uri="{BB962C8B-B14F-4D97-AF65-F5344CB8AC3E}">
        <p14:creationId xmlns:p14="http://schemas.microsoft.com/office/powerpoint/2010/main" val="1314782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22</a:t>
            </a:fld>
            <a:endParaRPr lang="en-US" dirty="0"/>
          </a:p>
        </p:txBody>
      </p:sp>
    </p:spTree>
    <p:extLst>
      <p:ext uri="{BB962C8B-B14F-4D97-AF65-F5344CB8AC3E}">
        <p14:creationId xmlns:p14="http://schemas.microsoft.com/office/powerpoint/2010/main" val="3233738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23</a:t>
            </a:fld>
            <a:endParaRPr lang="en-US" dirty="0"/>
          </a:p>
        </p:txBody>
      </p:sp>
    </p:spTree>
    <p:extLst>
      <p:ext uri="{BB962C8B-B14F-4D97-AF65-F5344CB8AC3E}">
        <p14:creationId xmlns:p14="http://schemas.microsoft.com/office/powerpoint/2010/main" val="3768862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24</a:t>
            </a:fld>
            <a:endParaRPr lang="en-US" dirty="0"/>
          </a:p>
        </p:txBody>
      </p:sp>
    </p:spTree>
    <p:extLst>
      <p:ext uri="{BB962C8B-B14F-4D97-AF65-F5344CB8AC3E}">
        <p14:creationId xmlns:p14="http://schemas.microsoft.com/office/powerpoint/2010/main" val="263493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shocks and stresses chart</a:t>
            </a:r>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25</a:t>
            </a:fld>
            <a:endParaRPr lang="en-US" dirty="0"/>
          </a:p>
        </p:txBody>
      </p:sp>
    </p:spTree>
    <p:extLst>
      <p:ext uri="{BB962C8B-B14F-4D97-AF65-F5344CB8AC3E}">
        <p14:creationId xmlns:p14="http://schemas.microsoft.com/office/powerpoint/2010/main" val="42789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26</a:t>
            </a:fld>
            <a:endParaRPr lang="en-US" dirty="0"/>
          </a:p>
        </p:txBody>
      </p:sp>
    </p:spTree>
    <p:extLst>
      <p:ext uri="{BB962C8B-B14F-4D97-AF65-F5344CB8AC3E}">
        <p14:creationId xmlns:p14="http://schemas.microsoft.com/office/powerpoint/2010/main" val="2844890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27</a:t>
            </a:fld>
            <a:endParaRPr lang="en-US" dirty="0"/>
          </a:p>
        </p:txBody>
      </p:sp>
    </p:spTree>
    <p:extLst>
      <p:ext uri="{BB962C8B-B14F-4D97-AF65-F5344CB8AC3E}">
        <p14:creationId xmlns:p14="http://schemas.microsoft.com/office/powerpoint/2010/main" val="205816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28</a:t>
            </a:fld>
            <a:endParaRPr lang="en-US" dirty="0"/>
          </a:p>
        </p:txBody>
      </p:sp>
    </p:spTree>
    <p:extLst>
      <p:ext uri="{BB962C8B-B14F-4D97-AF65-F5344CB8AC3E}">
        <p14:creationId xmlns:p14="http://schemas.microsoft.com/office/powerpoint/2010/main" val="835770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29</a:t>
            </a:fld>
            <a:endParaRPr lang="en-US" dirty="0"/>
          </a:p>
        </p:txBody>
      </p:sp>
    </p:spTree>
    <p:extLst>
      <p:ext uri="{BB962C8B-B14F-4D97-AF65-F5344CB8AC3E}">
        <p14:creationId xmlns:p14="http://schemas.microsoft.com/office/powerpoint/2010/main" val="68968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3</a:t>
            </a:fld>
            <a:endParaRPr lang="en-US" dirty="0"/>
          </a:p>
        </p:txBody>
      </p:sp>
    </p:spTree>
    <p:extLst>
      <p:ext uri="{BB962C8B-B14F-4D97-AF65-F5344CB8AC3E}">
        <p14:creationId xmlns:p14="http://schemas.microsoft.com/office/powerpoint/2010/main" val="660436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shocks and stresses added to systems map</a:t>
            </a:r>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30</a:t>
            </a:fld>
            <a:endParaRPr lang="en-US" dirty="0"/>
          </a:p>
        </p:txBody>
      </p:sp>
    </p:spTree>
    <p:extLst>
      <p:ext uri="{BB962C8B-B14F-4D97-AF65-F5344CB8AC3E}">
        <p14:creationId xmlns:p14="http://schemas.microsoft.com/office/powerpoint/2010/main" val="978295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31</a:t>
            </a:fld>
            <a:endParaRPr lang="en-US" dirty="0"/>
          </a:p>
        </p:txBody>
      </p:sp>
    </p:spTree>
    <p:extLst>
      <p:ext uri="{BB962C8B-B14F-4D97-AF65-F5344CB8AC3E}">
        <p14:creationId xmlns:p14="http://schemas.microsoft.com/office/powerpoint/2010/main" val="3153043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32</a:t>
            </a:fld>
            <a:endParaRPr lang="en-US" dirty="0"/>
          </a:p>
        </p:txBody>
      </p:sp>
    </p:spTree>
    <p:extLst>
      <p:ext uri="{BB962C8B-B14F-4D97-AF65-F5344CB8AC3E}">
        <p14:creationId xmlns:p14="http://schemas.microsoft.com/office/powerpoint/2010/main" val="857045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ヒラギノ角ゴ Pro W3" charset="-128"/>
                <a:cs typeface="ヒラギノ角ゴ Pro W3" charset="-128"/>
              </a:rPr>
              <a:t>Exposure</a:t>
            </a:r>
            <a:r>
              <a:rPr lang="en-US" sz="1200" kern="1200" dirty="0">
                <a:solidFill>
                  <a:schemeClr val="tx1"/>
                </a:solidFill>
                <a:effectLst/>
                <a:latin typeface="+mn-lt"/>
                <a:ea typeface="ヒラギノ角ゴ Pro W3" charset="-128"/>
                <a:cs typeface="ヒラギノ角ゴ Pro W3" charset="-128"/>
              </a:rPr>
              <a:t> is primarily a function of geography. For example, the failure of a transformer will cause power outages in the area it serves and therefore affect the people in that area. However, people located in other parts of the city may also be exposed if they are dependent on the power in that part of the city for transportation, communication, livelihoods activities, etc.</a:t>
            </a:r>
          </a:p>
          <a:p>
            <a:endParaRPr lang="en-US" sz="1200" b="1" kern="1200" dirty="0">
              <a:solidFill>
                <a:schemeClr val="tx1"/>
              </a:solidFill>
              <a:effectLst/>
              <a:latin typeface="+mn-lt"/>
              <a:ea typeface="ヒラギノ角ゴ Pro W3" charset="-128"/>
              <a:cs typeface="ヒラギノ角ゴ Pro W3" charset="-128"/>
            </a:endParaRPr>
          </a:p>
          <a:p>
            <a:r>
              <a:rPr lang="en-US" sz="1200" b="1" kern="1200" dirty="0">
                <a:solidFill>
                  <a:schemeClr val="tx1"/>
                </a:solidFill>
                <a:effectLst/>
                <a:latin typeface="+mn-lt"/>
                <a:ea typeface="ヒラギノ角ゴ Pro W3" charset="-128"/>
                <a:cs typeface="ヒラギノ角ゴ Pro W3" charset="-128"/>
              </a:rPr>
              <a:t>Sensitivity</a:t>
            </a:r>
            <a:r>
              <a:rPr lang="en-US" sz="1200" kern="1200" dirty="0">
                <a:solidFill>
                  <a:schemeClr val="tx1"/>
                </a:solidFill>
                <a:effectLst/>
                <a:latin typeface="+mn-lt"/>
                <a:ea typeface="ヒラギノ角ゴ Pro W3" charset="-128"/>
                <a:cs typeface="ヒラギノ角ゴ Pro W3" charset="-128"/>
              </a:rPr>
              <a:t> is the degree to which a given community or population is affected by system failure. For example, for a power disruption, people with backup power or those who are less dependent on power will be less sensitive. </a:t>
            </a:r>
          </a:p>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33</a:t>
            </a:fld>
            <a:endParaRPr lang="en-US" dirty="0"/>
          </a:p>
        </p:txBody>
      </p:sp>
    </p:spTree>
    <p:extLst>
      <p:ext uri="{BB962C8B-B14F-4D97-AF65-F5344CB8AC3E}">
        <p14:creationId xmlns:p14="http://schemas.microsoft.com/office/powerpoint/2010/main" val="1272089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34</a:t>
            </a:fld>
            <a:endParaRPr lang="en-US" dirty="0"/>
          </a:p>
        </p:txBody>
      </p:sp>
    </p:spTree>
    <p:extLst>
      <p:ext uri="{BB962C8B-B14F-4D97-AF65-F5344CB8AC3E}">
        <p14:creationId xmlns:p14="http://schemas.microsoft.com/office/powerpoint/2010/main" val="956991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35</a:t>
            </a:fld>
            <a:endParaRPr lang="en-US" dirty="0"/>
          </a:p>
        </p:txBody>
      </p:sp>
    </p:spTree>
    <p:extLst>
      <p:ext uri="{BB962C8B-B14F-4D97-AF65-F5344CB8AC3E}">
        <p14:creationId xmlns:p14="http://schemas.microsoft.com/office/powerpoint/2010/main" val="1700022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Even if you are exposed and sensitive to a shock or stress, you may have ability to deal with it well so it doesn’t affect you much.</a:t>
            </a:r>
          </a:p>
          <a:p>
            <a:endParaRPr lang="en-US" dirty="0"/>
          </a:p>
          <a:p>
            <a:r>
              <a:rPr lang="en-US" dirty="0"/>
              <a:t>If you are exposed to flooding, a good draining system built to accommodate lots of water can reduce your sensitivity.</a:t>
            </a:r>
          </a:p>
          <a:p>
            <a:endParaRPr lang="en-US" dirty="0"/>
          </a:p>
          <a:p>
            <a:r>
              <a:rPr lang="en-US" dirty="0"/>
              <a:t>Fire may be a problem, but if the fire response</a:t>
            </a:r>
            <a:r>
              <a:rPr lang="en-US" baseline="0" dirty="0"/>
              <a:t> system is good, it can reduce expose and if </a:t>
            </a:r>
            <a:r>
              <a:rPr lang="en-US" dirty="0"/>
              <a:t>there is a good system of educating people about how to prepare for and respond</a:t>
            </a:r>
            <a:r>
              <a:rPr lang="en-US" baseline="0" dirty="0"/>
              <a:t> to </a:t>
            </a:r>
            <a:r>
              <a:rPr lang="en-US" dirty="0"/>
              <a:t>fire, they can reduce their sensitivity.</a:t>
            </a:r>
          </a:p>
        </p:txBody>
      </p:sp>
      <p:sp>
        <p:nvSpPr>
          <p:cNvPr id="4" name="Slide Number Placeholder 3"/>
          <p:cNvSpPr>
            <a:spLocks noGrp="1"/>
          </p:cNvSpPr>
          <p:nvPr>
            <p:ph type="sldNum" sz="quarter" idx="10"/>
          </p:nvPr>
        </p:nvSpPr>
        <p:spPr/>
        <p:txBody>
          <a:bodyPr/>
          <a:lstStyle/>
          <a:p>
            <a:fld id="{A36997F2-13F6-7E45-9C24-C8719BA2440D}" type="slidenum">
              <a:rPr lang="en-US" smtClean="0"/>
              <a:pPr/>
              <a:t>36</a:t>
            </a:fld>
            <a:endParaRPr lang="en-US" dirty="0"/>
          </a:p>
        </p:txBody>
      </p:sp>
    </p:spTree>
    <p:extLst>
      <p:ext uri="{BB962C8B-B14F-4D97-AF65-F5344CB8AC3E}">
        <p14:creationId xmlns:p14="http://schemas.microsoft.com/office/powerpoint/2010/main" val="611744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37</a:t>
            </a:fld>
            <a:endParaRPr lang="en-US" dirty="0"/>
          </a:p>
        </p:txBody>
      </p:sp>
    </p:spTree>
    <p:extLst>
      <p:ext uri="{BB962C8B-B14F-4D97-AF65-F5344CB8AC3E}">
        <p14:creationId xmlns:p14="http://schemas.microsoft.com/office/powerpoint/2010/main" val="695072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38</a:t>
            </a:fld>
            <a:endParaRPr lang="en-US" dirty="0"/>
          </a:p>
        </p:txBody>
      </p:sp>
    </p:spTree>
    <p:extLst>
      <p:ext uri="{BB962C8B-B14F-4D97-AF65-F5344CB8AC3E}">
        <p14:creationId xmlns:p14="http://schemas.microsoft.com/office/powerpoint/2010/main" val="1500459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39</a:t>
            </a:fld>
            <a:endParaRPr lang="en-US" dirty="0"/>
          </a:p>
        </p:txBody>
      </p:sp>
    </p:spTree>
    <p:extLst>
      <p:ext uri="{BB962C8B-B14F-4D97-AF65-F5344CB8AC3E}">
        <p14:creationId xmlns:p14="http://schemas.microsoft.com/office/powerpoint/2010/main" val="132331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4</a:t>
            </a:fld>
            <a:endParaRPr lang="en-US" dirty="0"/>
          </a:p>
        </p:txBody>
      </p:sp>
    </p:spTree>
    <p:extLst>
      <p:ext uri="{BB962C8B-B14F-4D97-AF65-F5344CB8AC3E}">
        <p14:creationId xmlns:p14="http://schemas.microsoft.com/office/powerpoint/2010/main" val="1019909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40</a:t>
            </a:fld>
            <a:endParaRPr lang="en-US" dirty="0"/>
          </a:p>
        </p:txBody>
      </p:sp>
    </p:spTree>
    <p:extLst>
      <p:ext uri="{BB962C8B-B14F-4D97-AF65-F5344CB8AC3E}">
        <p14:creationId xmlns:p14="http://schemas.microsoft.com/office/powerpoint/2010/main" val="2760550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41</a:t>
            </a:fld>
            <a:endParaRPr lang="en-US" dirty="0"/>
          </a:p>
        </p:txBody>
      </p:sp>
    </p:spTree>
    <p:extLst>
      <p:ext uri="{BB962C8B-B14F-4D97-AF65-F5344CB8AC3E}">
        <p14:creationId xmlns:p14="http://schemas.microsoft.com/office/powerpoint/2010/main" val="28791518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42</a:t>
            </a:fld>
            <a:endParaRPr lang="en-US" dirty="0"/>
          </a:p>
        </p:txBody>
      </p:sp>
    </p:spTree>
    <p:extLst>
      <p:ext uri="{BB962C8B-B14F-4D97-AF65-F5344CB8AC3E}">
        <p14:creationId xmlns:p14="http://schemas.microsoft.com/office/powerpoint/2010/main" val="1513947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prstClr val="black"/>
              </a:solidFill>
              <a:effectLst/>
              <a:uLnTx/>
              <a:uFillTx/>
              <a:latin typeface="+mn-lt"/>
            </a:endParaRPr>
          </a:p>
          <a:p>
            <a:endParaRPr lang="id-ID"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43</a:t>
            </a:fld>
            <a:endParaRPr lang="en-US" dirty="0"/>
          </a:p>
        </p:txBody>
      </p:sp>
    </p:spTree>
    <p:extLst>
      <p:ext uri="{BB962C8B-B14F-4D97-AF65-F5344CB8AC3E}">
        <p14:creationId xmlns:p14="http://schemas.microsoft.com/office/powerpoint/2010/main" val="10083176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44</a:t>
            </a:fld>
            <a:endParaRPr lang="en-US" dirty="0"/>
          </a:p>
        </p:txBody>
      </p:sp>
    </p:spTree>
    <p:extLst>
      <p:ext uri="{BB962C8B-B14F-4D97-AF65-F5344CB8AC3E}">
        <p14:creationId xmlns:p14="http://schemas.microsoft.com/office/powerpoint/2010/main" val="17256637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id-ID"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45</a:t>
            </a:fld>
            <a:endParaRPr lang="en-US" dirty="0"/>
          </a:p>
        </p:txBody>
      </p:sp>
    </p:spTree>
    <p:extLst>
      <p:ext uri="{BB962C8B-B14F-4D97-AF65-F5344CB8AC3E}">
        <p14:creationId xmlns:p14="http://schemas.microsoft.com/office/powerpoint/2010/main" val="341796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46</a:t>
            </a:fld>
            <a:endParaRPr lang="en-US" dirty="0"/>
          </a:p>
        </p:txBody>
      </p:sp>
    </p:spTree>
    <p:extLst>
      <p:ext uri="{BB962C8B-B14F-4D97-AF65-F5344CB8AC3E}">
        <p14:creationId xmlns:p14="http://schemas.microsoft.com/office/powerpoint/2010/main" val="5426585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47</a:t>
            </a:fld>
            <a:endParaRPr lang="en-US" dirty="0"/>
          </a:p>
        </p:txBody>
      </p:sp>
    </p:spTree>
    <p:extLst>
      <p:ext uri="{BB962C8B-B14F-4D97-AF65-F5344CB8AC3E}">
        <p14:creationId xmlns:p14="http://schemas.microsoft.com/office/powerpoint/2010/main" val="17511594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48</a:t>
            </a:fld>
            <a:endParaRPr lang="en-US" dirty="0"/>
          </a:p>
        </p:txBody>
      </p:sp>
    </p:spTree>
    <p:extLst>
      <p:ext uri="{BB962C8B-B14F-4D97-AF65-F5344CB8AC3E}">
        <p14:creationId xmlns:p14="http://schemas.microsoft.com/office/powerpoint/2010/main" val="20839888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49</a:t>
            </a:fld>
            <a:endParaRPr lang="en-US" dirty="0"/>
          </a:p>
        </p:txBody>
      </p:sp>
    </p:spTree>
    <p:extLst>
      <p:ext uri="{BB962C8B-B14F-4D97-AF65-F5344CB8AC3E}">
        <p14:creationId xmlns:p14="http://schemas.microsoft.com/office/powerpoint/2010/main" val="78621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5</a:t>
            </a:fld>
            <a:endParaRPr lang="en-US" dirty="0"/>
          </a:p>
        </p:txBody>
      </p:sp>
    </p:spTree>
    <p:extLst>
      <p:ext uri="{BB962C8B-B14F-4D97-AF65-F5344CB8AC3E}">
        <p14:creationId xmlns:p14="http://schemas.microsoft.com/office/powerpoint/2010/main" val="42514543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charset="-128"/>
                <a:cs typeface="ヒラギノ角ゴ Pro W3" charset="-128"/>
              </a:rPr>
              <a:t>Throughout the workshop or assessment process, participants will generate conclusions in each exercise and activity. However, these conclusions are often not integrated with conclusions from prior activities, because of lack of time or simply because how the activities are connected isn’t clear. As a result, integrating the conclusions from individual activities together to figure out what to do in the future can be hard. Encourage people to take sufficient time to review the conclusions from the individual tools and think about how they fit together into a big picture before they start proposing solutions. </a:t>
            </a:r>
          </a:p>
          <a:p>
            <a:endParaRPr lang="en-US" dirty="0"/>
          </a:p>
          <a:p>
            <a:r>
              <a:rPr lang="en-US" sz="1200" kern="1200" dirty="0">
                <a:solidFill>
                  <a:schemeClr val="tx1"/>
                </a:solidFill>
                <a:effectLst/>
                <a:latin typeface="+mn-lt"/>
                <a:ea typeface="ヒラギノ角ゴ Pro W3" charset="-128"/>
                <a:cs typeface="ヒラギノ角ゴ Pro W3" charset="-128"/>
              </a:rPr>
              <a:t>If these tools are being introduced in an</a:t>
            </a:r>
            <a:r>
              <a:rPr lang="en-US" sz="1200" kern="1200" baseline="0" dirty="0">
                <a:solidFill>
                  <a:schemeClr val="tx1"/>
                </a:solidFill>
                <a:effectLst/>
                <a:latin typeface="+mn-lt"/>
                <a:ea typeface="ヒラギノ角ゴ Pro W3" charset="-128"/>
                <a:cs typeface="ヒラギノ角ゴ Pro W3" charset="-128"/>
              </a:rPr>
              <a:t> introductory </a:t>
            </a:r>
            <a:r>
              <a:rPr lang="en-US" sz="1200" kern="1200" dirty="0">
                <a:solidFill>
                  <a:schemeClr val="tx1"/>
                </a:solidFill>
                <a:effectLst/>
                <a:latin typeface="+mn-lt"/>
                <a:ea typeface="ヒラギノ角ゴ Pro W3" charset="-128"/>
                <a:cs typeface="ヒラギノ角ゴ Pro W3" charset="-128"/>
              </a:rPr>
              <a:t>workshop, have participants focus on </a:t>
            </a:r>
            <a:r>
              <a:rPr lang="en-US" sz="1200" b="1" kern="1200" dirty="0">
                <a:solidFill>
                  <a:schemeClr val="tx1"/>
                </a:solidFill>
                <a:effectLst/>
                <a:latin typeface="+mn-lt"/>
                <a:ea typeface="ヒラギノ角ゴ Pro W3" charset="-128"/>
                <a:cs typeface="ヒラギノ角ゴ Pro W3" charset="-128"/>
              </a:rPr>
              <a:t>what steps they need to take to begin their resilience assessment and who will play what roles</a:t>
            </a:r>
            <a:r>
              <a:rPr lang="en-US" sz="1200" kern="1200" dirty="0">
                <a:solidFill>
                  <a:schemeClr val="tx1"/>
                </a:solidFill>
                <a:effectLst/>
                <a:latin typeface="+mn-lt"/>
                <a:ea typeface="ヒラギノ角ゴ Pro W3" charset="-128"/>
                <a:cs typeface="ヒラギノ角ゴ Pro W3" charset="-128"/>
              </a:rPr>
              <a:t> rather than on filling out the final </a:t>
            </a:r>
            <a:r>
              <a:rPr lang="en-US" sz="1200" b="0" kern="1200" dirty="0">
                <a:solidFill>
                  <a:schemeClr val="tx1"/>
                </a:solidFill>
                <a:effectLst/>
                <a:latin typeface="+mn-lt"/>
                <a:ea typeface="ヒラギノ角ゴ Pro W3" charset="-128"/>
                <a:cs typeface="ヒラギノ角ゴ Pro W3" charset="-128"/>
              </a:rPr>
              <a:t>Worksheet</a:t>
            </a:r>
            <a:r>
              <a:rPr lang="en-US" sz="1200" kern="1200" dirty="0">
                <a:solidFill>
                  <a:schemeClr val="tx1"/>
                </a:solidFill>
                <a:effectLst/>
                <a:latin typeface="+mn-lt"/>
                <a:ea typeface="ヒラギノ角ゴ Pro W3" charset="-128"/>
                <a:cs typeface="ヒラギノ角ゴ Pro W3" charset="-128"/>
              </a:rPr>
              <a:t>. They will not have gone into enough depth with the tools, nor had the opportunity to look for missing information and players, to have a clear picture about what actions need to be taken to build resilience. They will, however, have a much clearer picture of what their assessment process needs to look like and who should be involved. </a:t>
            </a:r>
            <a:r>
              <a:rPr lang="en-US" sz="1200" b="1" kern="1200" dirty="0">
                <a:solidFill>
                  <a:schemeClr val="tx1"/>
                </a:solidFill>
                <a:effectLst/>
                <a:latin typeface="+mn-lt"/>
                <a:ea typeface="ヒラギノ角ゴ Pro W3" charset="-128"/>
                <a:cs typeface="ヒラギノ角ゴ Pro W3" charset="-128"/>
              </a:rPr>
              <a:t>Before concluding this final activity, have people make commitments for what they will do over the next 2-4 months to actually conduct a resilience assessment</a:t>
            </a:r>
            <a:r>
              <a:rPr lang="en-US" sz="1200" kern="1200" dirty="0">
                <a:solidFill>
                  <a:schemeClr val="tx1"/>
                </a:solidFill>
                <a:effectLst/>
                <a:latin typeface="+mn-lt"/>
                <a:ea typeface="ヒラギノ角ゴ Pro W3" charset="-128"/>
                <a:cs typeface="ヒラギノ角ゴ Pro W3" charset="-128"/>
              </a:rPr>
              <a:t>.</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50</a:t>
            </a:fld>
            <a:endParaRPr lang="en-US" dirty="0"/>
          </a:p>
        </p:txBody>
      </p:sp>
    </p:spTree>
    <p:extLst>
      <p:ext uri="{BB962C8B-B14F-4D97-AF65-F5344CB8AC3E}">
        <p14:creationId xmlns:p14="http://schemas.microsoft.com/office/powerpoint/2010/main" val="12255929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51</a:t>
            </a:fld>
            <a:endParaRPr lang="en-US" dirty="0"/>
          </a:p>
        </p:txBody>
      </p:sp>
    </p:spTree>
    <p:extLst>
      <p:ext uri="{BB962C8B-B14F-4D97-AF65-F5344CB8AC3E}">
        <p14:creationId xmlns:p14="http://schemas.microsoft.com/office/powerpoint/2010/main" val="46096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6</a:t>
            </a:fld>
            <a:endParaRPr lang="en-US" dirty="0"/>
          </a:p>
        </p:txBody>
      </p:sp>
    </p:spTree>
    <p:extLst>
      <p:ext uri="{BB962C8B-B14F-4D97-AF65-F5344CB8AC3E}">
        <p14:creationId xmlns:p14="http://schemas.microsoft.com/office/powerpoint/2010/main" val="1370847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7</a:t>
            </a:fld>
            <a:endParaRPr lang="en-US" dirty="0"/>
          </a:p>
        </p:txBody>
      </p:sp>
    </p:spTree>
    <p:extLst>
      <p:ext uri="{BB962C8B-B14F-4D97-AF65-F5344CB8AC3E}">
        <p14:creationId xmlns:p14="http://schemas.microsoft.com/office/powerpoint/2010/main" val="276821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Resilience</a:t>
            </a:r>
          </a:p>
          <a:p>
            <a:endParaRPr lang="en-US" b="1" dirty="0"/>
          </a:p>
          <a:p>
            <a:r>
              <a:rPr lang="en-US" b="1" dirty="0"/>
              <a:t>Resilience</a:t>
            </a:r>
          </a:p>
          <a:p>
            <a:r>
              <a:rPr lang="en-US" sz="1200" kern="1200" dirty="0">
                <a:solidFill>
                  <a:schemeClr val="tx1"/>
                </a:solidFill>
                <a:effectLst/>
                <a:latin typeface="+mn-lt"/>
                <a:ea typeface="ヒラギノ角ゴ Pro W3" charset="-128"/>
                <a:cs typeface="ヒラギノ角ゴ Pro W3" charset="-128"/>
              </a:rPr>
              <a:t>Is</a:t>
            </a:r>
            <a:r>
              <a:rPr lang="en-US" sz="1200" b="1" kern="1200" dirty="0">
                <a:solidFill>
                  <a:schemeClr val="tx1"/>
                </a:solidFill>
                <a:effectLst/>
                <a:latin typeface="+mn-lt"/>
                <a:ea typeface="ヒラギノ角ゴ Pro W3" charset="-128"/>
                <a:cs typeface="ヒラギノ角ゴ Pro W3" charset="-128"/>
              </a:rPr>
              <a:t> </a:t>
            </a:r>
            <a:r>
              <a:rPr lang="en-US" sz="1200" kern="1200" dirty="0">
                <a:solidFill>
                  <a:schemeClr val="tx1"/>
                </a:solidFill>
                <a:effectLst/>
                <a:latin typeface="+mn-lt"/>
                <a:ea typeface="ヒラギノ角ゴ Pro W3" charset="-128"/>
                <a:cs typeface="ヒラギノ角ゴ Pro W3" charset="-128"/>
              </a:rPr>
              <a:t>the ability to handle a variety of shocks and stresses, and to continue to function under a wide variety of conditions.</a:t>
            </a:r>
            <a:r>
              <a:rPr lang="en-US" dirty="0">
                <a:effectLst/>
              </a:rPr>
              <a:t> </a:t>
            </a:r>
          </a:p>
          <a:p>
            <a:r>
              <a:rPr lang="en-US" b="0" baseline="0" dirty="0"/>
              <a:t>This is why we work on Resilience - Resilience is “the science of surprise”; it allows us to address uncertainty. </a:t>
            </a:r>
            <a:endParaRPr lang="en-US" dirty="0"/>
          </a:p>
          <a:p>
            <a:endParaRPr lang="en-US" b="1" dirty="0"/>
          </a:p>
          <a:p>
            <a:r>
              <a:rPr lang="en-US" b="1" dirty="0"/>
              <a:t>Many of the things we</a:t>
            </a:r>
            <a:r>
              <a:rPr lang="en-US" b="1" baseline="0" dirty="0"/>
              <a:t> are already doing are building resilience:</a:t>
            </a:r>
          </a:p>
          <a:p>
            <a:endParaRPr lang="en-US" b="1" dirty="0"/>
          </a:p>
          <a:p>
            <a:r>
              <a:rPr lang="en-US" b="1" dirty="0"/>
              <a:t>Climate Change Adaptation</a:t>
            </a:r>
          </a:p>
          <a:p>
            <a:r>
              <a:rPr lang="en-US" dirty="0"/>
              <a:t>Actions to reduce vulnerability to changes in climate</a:t>
            </a:r>
          </a:p>
          <a:p>
            <a:endParaRPr lang="en-US" dirty="0"/>
          </a:p>
          <a:p>
            <a:r>
              <a:rPr lang="en-US" b="1" dirty="0"/>
              <a:t>Disaster risk reduction </a:t>
            </a:r>
          </a:p>
          <a:p>
            <a:r>
              <a:rPr lang="en-US" dirty="0"/>
              <a:t>Actions to minimize the vulnerability of people to disasters</a:t>
            </a:r>
          </a:p>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8</a:t>
            </a:fld>
            <a:endParaRPr lang="en-US" dirty="0"/>
          </a:p>
        </p:txBody>
      </p:sp>
    </p:spTree>
    <p:extLst>
      <p:ext uri="{BB962C8B-B14F-4D97-AF65-F5344CB8AC3E}">
        <p14:creationId xmlns:p14="http://schemas.microsoft.com/office/powerpoint/2010/main" val="14349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ヒラギノ角ゴ Pro W3" charset="-128"/>
                <a:cs typeface="ヒラギノ角ゴ Pro W3" charset="-128"/>
              </a:rPr>
              <a:t>Building resilience is particularly useful in situations where uncertainty makes it difficult to plan — for example, to address climate change, political instability, rapid growth, or economic instability. </a:t>
            </a:r>
          </a:p>
          <a:p>
            <a:endParaRPr lang="en-US" sz="1200" kern="1200" dirty="0">
              <a:solidFill>
                <a:schemeClr val="tx1"/>
              </a:solidFill>
              <a:effectLst/>
              <a:latin typeface="+mn-lt"/>
              <a:ea typeface="ヒラギノ角ゴ Pro W3" charset="-128"/>
              <a:cs typeface="ヒラギノ角ゴ Pro W3" charset="-128"/>
            </a:endParaRPr>
          </a:p>
          <a:p>
            <a:r>
              <a:rPr lang="en-US" sz="1200" kern="1200" dirty="0">
                <a:solidFill>
                  <a:schemeClr val="tx1"/>
                </a:solidFill>
                <a:effectLst/>
                <a:latin typeface="+mn-lt"/>
                <a:ea typeface="ヒラギノ角ゴ Pro W3" charset="-128"/>
                <a:cs typeface="ヒラギノ角ゴ Pro W3" charset="-128"/>
              </a:rPr>
              <a:t>But how do you plan if you don’t know what you need to plan for? </a:t>
            </a:r>
          </a:p>
          <a:p>
            <a:r>
              <a:rPr lang="en-US" sz="1200" kern="1200" dirty="0">
                <a:solidFill>
                  <a:schemeClr val="tx1"/>
                </a:solidFill>
                <a:effectLst/>
                <a:latin typeface="+mn-lt"/>
                <a:ea typeface="ヒラギノ角ゴ Pro W3" charset="-128"/>
                <a:cs typeface="ヒラギノ角ゴ Pro W3" charset="-128"/>
              </a:rPr>
              <a:t>This is where </a:t>
            </a:r>
            <a:r>
              <a:rPr lang="en-US" sz="1200" b="1" kern="1200" dirty="0">
                <a:solidFill>
                  <a:schemeClr val="tx1"/>
                </a:solidFill>
                <a:effectLst/>
                <a:latin typeface="+mn-lt"/>
                <a:ea typeface="ヒラギノ角ゴ Pro W3" charset="-128"/>
                <a:cs typeface="ヒラギノ角ゴ Pro W3" charset="-128"/>
              </a:rPr>
              <a:t>systems thinking </a:t>
            </a:r>
            <a:r>
              <a:rPr lang="en-US" sz="1200" kern="1200" dirty="0">
                <a:solidFill>
                  <a:schemeClr val="tx1"/>
                </a:solidFill>
                <a:effectLst/>
                <a:latin typeface="+mn-lt"/>
                <a:ea typeface="ヒラギノ角ゴ Pro W3" charset="-128"/>
                <a:cs typeface="ヒラギノ角ゴ Pro W3" charset="-128"/>
              </a:rPr>
              <a:t>can help. </a:t>
            </a:r>
          </a:p>
          <a:p>
            <a:r>
              <a:rPr lang="en-US" sz="1200" kern="1200" dirty="0">
                <a:solidFill>
                  <a:schemeClr val="tx1"/>
                </a:solidFill>
                <a:effectLst/>
                <a:latin typeface="+mn-lt"/>
                <a:ea typeface="ヒラギノ角ゴ Pro W3" charset="-128"/>
                <a:cs typeface="ヒラギノ角ゴ Pro W3" charset="-128"/>
              </a:rPr>
              <a:t>Systems-thinking works in situations where neither the problems nor the solutions are fully known. </a:t>
            </a:r>
          </a:p>
          <a:p>
            <a:endParaRPr lang="en-US" sz="1200" kern="1200" dirty="0">
              <a:solidFill>
                <a:schemeClr val="tx1"/>
              </a:solidFill>
              <a:effectLst/>
              <a:latin typeface="+mn-lt"/>
              <a:ea typeface="ヒラギノ角ゴ Pro W3" charset="-128"/>
              <a:cs typeface="ヒラギノ角ゴ Pro W3"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charset="-128"/>
                <a:cs typeface="ヒラギノ角ゴ Pro W3" charset="-128"/>
              </a:rPr>
              <a:t>This diagram shows some of the systems, either formal or informal, that people rely on. </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charset="-128"/>
                <a:cs typeface="ヒラギノ角ゴ Pro W3" charset="-128"/>
              </a:rPr>
              <a:t>The </a:t>
            </a:r>
            <a:r>
              <a:rPr lang="en-US" sz="1200" b="1" kern="1200" dirty="0">
                <a:solidFill>
                  <a:schemeClr val="tx1"/>
                </a:solidFill>
                <a:effectLst/>
                <a:latin typeface="+mn-lt"/>
                <a:ea typeface="ヒラギノ角ゴ Pro W3" charset="-128"/>
                <a:cs typeface="ヒラギノ角ゴ Pro W3" charset="-128"/>
              </a:rPr>
              <a:t>systems on the bottom of the triangle are the core systems</a:t>
            </a:r>
            <a:r>
              <a:rPr lang="en-US" sz="1200" kern="1200" dirty="0">
                <a:solidFill>
                  <a:schemeClr val="tx1"/>
                </a:solidFill>
                <a:effectLst/>
                <a:latin typeface="+mn-lt"/>
                <a:ea typeface="ヒラギノ角ゴ Pro W3" charset="-128"/>
                <a:cs typeface="ヒラギノ角ゴ Pro W3" charset="-128"/>
              </a:rPr>
              <a:t>; without ecosystems (rivers, farm fields, forests, etc.), food, water, and shelter, survival is nearly impossible. </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charset="-128"/>
                <a:cs typeface="ヒラギノ角ゴ Pro W3" charset="-128"/>
              </a:rPr>
              <a:t>In cities, energy, transportation and communication are also needed to support daily life and almost any type of livelihood.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charset="-128"/>
              <a:cs typeface="ヒラギノ角ゴ Pro W3"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charset="-128"/>
                <a:cs typeface="ヒラギノ角ゴ Pro W3" charset="-128"/>
              </a:rPr>
              <a:t>The </a:t>
            </a:r>
            <a:r>
              <a:rPr lang="en-US" sz="1200" b="1" kern="1200" dirty="0">
                <a:solidFill>
                  <a:schemeClr val="tx1"/>
                </a:solidFill>
                <a:effectLst/>
                <a:latin typeface="+mn-lt"/>
                <a:ea typeface="ヒラギノ角ゴ Pro W3" charset="-128"/>
                <a:cs typeface="ヒラギノ角ゴ Pro W3" charset="-128"/>
              </a:rPr>
              <a:t>systems towards the top </a:t>
            </a:r>
            <a:r>
              <a:rPr lang="en-US" sz="1200" kern="1200" dirty="0">
                <a:solidFill>
                  <a:schemeClr val="tx1"/>
                </a:solidFill>
                <a:effectLst/>
                <a:latin typeface="+mn-lt"/>
                <a:ea typeface="ヒラギノ角ゴ Pro W3" charset="-128"/>
                <a:cs typeface="ヒラギノ角ゴ Pro W3" charset="-128"/>
              </a:rPr>
              <a:t>have developed as responses to development needs and changing conditions — they </a:t>
            </a:r>
            <a:r>
              <a:rPr lang="en-US" sz="1200" b="1" kern="1200" dirty="0">
                <a:solidFill>
                  <a:schemeClr val="tx1"/>
                </a:solidFill>
                <a:effectLst/>
                <a:latin typeface="+mn-lt"/>
                <a:ea typeface="ヒラギノ角ゴ Pro W3" charset="-128"/>
                <a:cs typeface="ヒラギノ角ゴ Pro W3" charset="-128"/>
              </a:rPr>
              <a:t>make complex modern livelihoods possible</a:t>
            </a:r>
            <a:r>
              <a:rPr lang="en-US" sz="1200" kern="1200" dirty="0">
                <a:solidFill>
                  <a:schemeClr val="tx1"/>
                </a:solidFill>
                <a:effectLst/>
                <a:latin typeface="+mn-lt"/>
                <a:ea typeface="ヒラギノ角ゴ Pro W3" charset="-128"/>
                <a:cs typeface="ヒラギノ角ゴ Pro W3" charset="-128"/>
              </a:rPr>
              <a:t>. </a:t>
            </a:r>
          </a:p>
          <a:p>
            <a:endParaRPr lang="en-US" dirty="0"/>
          </a:p>
        </p:txBody>
      </p:sp>
      <p:sp>
        <p:nvSpPr>
          <p:cNvPr id="4" name="Slide Number Placeholder 3"/>
          <p:cNvSpPr>
            <a:spLocks noGrp="1"/>
          </p:cNvSpPr>
          <p:nvPr>
            <p:ph type="sldNum" sz="quarter" idx="10"/>
          </p:nvPr>
        </p:nvSpPr>
        <p:spPr/>
        <p:txBody>
          <a:bodyPr/>
          <a:lstStyle/>
          <a:p>
            <a:pPr>
              <a:defRPr/>
            </a:pPr>
            <a:fld id="{1C00B057-BCAB-0B45-A931-46D31BD84294}" type="slidenum">
              <a:rPr lang="en-US" smtClean="0"/>
              <a:pPr>
                <a:defRPr/>
              </a:pPr>
              <a:t>9</a:t>
            </a:fld>
            <a:endParaRPr lang="en-US" dirty="0"/>
          </a:p>
        </p:txBody>
      </p:sp>
    </p:spTree>
    <p:extLst>
      <p:ext uri="{BB962C8B-B14F-4D97-AF65-F5344CB8AC3E}">
        <p14:creationId xmlns:p14="http://schemas.microsoft.com/office/powerpoint/2010/main" val="2138044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5400" cap="all"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fld id="{EE8B9821-3AF0-F948-9772-962205609C1D}" type="datetime1">
              <a:rPr lang="en-US" smtClean="0"/>
              <a:pPr>
                <a:defRPr/>
              </a:pPr>
              <a:t>8/3/2017</a:t>
            </a:fld>
            <a:endParaRPr lang="en-US" dirty="0"/>
          </a:p>
        </p:txBody>
      </p:sp>
      <p:sp>
        <p:nvSpPr>
          <p:cNvPr id="5" name="Footer Placeholder 4"/>
          <p:cNvSpPr>
            <a:spLocks noGrp="1"/>
          </p:cNvSpPr>
          <p:nvPr>
            <p:ph type="ftr" sz="quarter" idx="11"/>
          </p:nvPr>
        </p:nvSpPr>
        <p:spPr>
          <a:xfrm>
            <a:off x="1938041" y="5638800"/>
            <a:ext cx="5267533" cy="1219200"/>
          </a:xfrm>
        </p:spPr>
        <p:txBody>
          <a:bodyPr/>
          <a:lstStyle>
            <a:lvl1pPr algn="ctr">
              <a:defRPr baseline="0">
                <a:solidFill>
                  <a:schemeClr val="tx2"/>
                </a:solidFill>
              </a:defRPr>
            </a:lvl1pPr>
          </a:lstStyle>
          <a:p>
            <a:pPr>
              <a:defRPr/>
            </a:pPr>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52FB916C-88F4-854C-8B06-D25A803C67C1}" type="slidenum">
              <a:rPr lang="en-US" smtClean="0"/>
              <a:pPr>
                <a:defRPr/>
              </a:pPr>
              <a:t>‹#›</a:t>
            </a:fld>
            <a:endParaRPr lang="en-US" dirty="0"/>
          </a:p>
        </p:txBody>
      </p:sp>
      <p:grpSp>
        <p:nvGrpSpPr>
          <p:cNvPr id="7" name="Group 6"/>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12" name="Picture 11"/>
          <p:cNvPicPr/>
          <p:nvPr userDrawn="1"/>
        </p:nvPicPr>
        <p:blipFill>
          <a:blip r:embed="rId2">
            <a:extLst>
              <a:ext uri="{28A0092B-C50C-407E-A947-70E740481C1C}">
                <a14:useLocalDpi xmlns:a14="http://schemas.microsoft.com/office/drawing/2010/main" val="0"/>
              </a:ext>
            </a:extLst>
          </a:blip>
          <a:stretch>
            <a:fillRect/>
          </a:stretch>
        </p:blipFill>
        <p:spPr>
          <a:xfrm>
            <a:off x="3276600" y="6014223"/>
            <a:ext cx="2715260" cy="47498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624156"/>
            <a:ext cx="1174325"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613473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D5858BD-6B64-BF4F-9945-86811B069FAA}" type="datetime1">
              <a:rPr lang="en-US" smtClean="0"/>
              <a:pPr>
                <a:defRPr/>
              </a:pPr>
              <a:t>8/3/2017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C022CE5-6639-924C-AAD5-28D5DE6F7055}" type="slidenum">
              <a:rPr lang="en-US" smtClean="0"/>
              <a:pPr>
                <a:defRPr/>
              </a:pPr>
              <a:t>‹#›</a:t>
            </a:fld>
            <a:endParaRPr lang="en-US" dirty="0"/>
          </a:p>
        </p:txBody>
      </p:sp>
      <p:pic>
        <p:nvPicPr>
          <p:cNvPr id="7" name="Picture 6"/>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33600" y="6014222"/>
            <a:ext cx="4823517" cy="84377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5" name="Straight Connector 6"/>
          <p:cNvCxnSpPr>
            <a:cxnSpLocks noChangeShapeType="1"/>
          </p:cNvCxnSpPr>
          <p:nvPr userDrawn="1"/>
        </p:nvCxnSpPr>
        <p:spPr bwMode="auto">
          <a:xfrm>
            <a:off x="228600" y="1447800"/>
            <a:ext cx="4191000" cy="1588"/>
          </a:xfrm>
          <a:prstGeom prst="line">
            <a:avLst/>
          </a:prstGeom>
          <a:noFill/>
          <a:ln w="3175">
            <a:solidFill>
              <a:srgbClr val="262626"/>
            </a:solidFill>
            <a:round/>
            <a:headEnd/>
            <a:tailEnd/>
          </a:ln>
          <a:effectLst>
            <a:outerShdw sx="999" sy="999" algn="ctr" rotWithShape="0">
              <a:schemeClr val="bg1"/>
            </a:outerShdw>
          </a:effectLst>
          <a:extLst>
            <a:ext uri="{909E8E84-426E-40dd-AFC4-6F175D3DCCD1}">
              <a14:hiddenFill xmlns="" xmlns:a14="http://schemas.microsoft.com/office/drawing/2010/main">
                <a:noFill/>
              </a14:hiddenFill>
            </a:ext>
          </a:extLst>
        </p:spPr>
      </p:cxnSp>
      <p:sp>
        <p:nvSpPr>
          <p:cNvPr id="7" name="Content Placeholder 2"/>
          <p:cNvSpPr>
            <a:spLocks noGrp="1"/>
          </p:cNvSpPr>
          <p:nvPr>
            <p:ph idx="13"/>
          </p:nvPr>
        </p:nvSpPr>
        <p:spPr>
          <a:xfrm>
            <a:off x="5029200" y="0"/>
            <a:ext cx="3886200" cy="6858000"/>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274638"/>
            <a:ext cx="4191000" cy="1143000"/>
          </a:xfrm>
        </p:spPr>
        <p:txBody>
          <a:bodyPr>
            <a:noAutofit/>
          </a:bodyPr>
          <a:lstStyle>
            <a:lvl1pPr>
              <a:defRPr sz="3200">
                <a:solidFill>
                  <a:schemeClr val="tx1">
                    <a:lumMod val="85000"/>
                    <a:lumOff val="15000"/>
                  </a:schemeClr>
                </a:solidFill>
              </a:defRPr>
            </a:lvl1pPr>
          </a:lstStyle>
          <a:p>
            <a:r>
              <a:rPr lang="en-US" dirty="0"/>
              <a:t>Click to edit Master title style</a:t>
            </a:r>
          </a:p>
        </p:txBody>
      </p:sp>
      <p:sp>
        <p:nvSpPr>
          <p:cNvPr id="3" name="Content Placeholder 2"/>
          <p:cNvSpPr>
            <a:spLocks noGrp="1"/>
          </p:cNvSpPr>
          <p:nvPr>
            <p:ph idx="1"/>
          </p:nvPr>
        </p:nvSpPr>
        <p:spPr>
          <a:xfrm>
            <a:off x="228600" y="1524000"/>
            <a:ext cx="4191000" cy="5181600"/>
          </a:xfrm>
        </p:spPr>
        <p:txBody>
          <a:bodyPr/>
          <a:lstStyle>
            <a:lvl1pPr>
              <a:buClr>
                <a:schemeClr val="accent1"/>
              </a:buClr>
              <a:buFont typeface="Wingdings" pitchFamily="2" charset="2"/>
              <a:buChar char="§"/>
              <a:defRPr>
                <a:solidFill>
                  <a:schemeClr val="tx1">
                    <a:lumMod val="50000"/>
                    <a:lumOff val="50000"/>
                  </a:schemeClr>
                </a:solidFill>
              </a:defRPr>
            </a:lvl1pPr>
            <a:lvl2pPr>
              <a:buClr>
                <a:schemeClr val="accent3"/>
              </a:buClr>
              <a:buFont typeface="Wingdings" pitchFamily="2" charset="2"/>
              <a:buChar char="§"/>
              <a:defRPr>
                <a:solidFill>
                  <a:schemeClr val="tx1">
                    <a:lumMod val="50000"/>
                    <a:lumOff val="50000"/>
                  </a:schemeClr>
                </a:solidFill>
              </a:defRPr>
            </a:lvl2pPr>
            <a:lvl3pPr>
              <a:buClr>
                <a:schemeClr val="accent6"/>
              </a:buClr>
              <a:buFont typeface="Arial" pitchFamily="34" charset="0"/>
              <a:buChar char="•"/>
              <a:defRPr>
                <a:solidFill>
                  <a:schemeClr val="tx1">
                    <a:lumMod val="50000"/>
                    <a:lumOff val="50000"/>
                  </a:schemeClr>
                </a:solidFill>
              </a:defRPr>
            </a:lvl3pPr>
            <a:lvl4pPr>
              <a:buClr>
                <a:schemeClr val="tx2">
                  <a:lumMod val="50000"/>
                </a:schemeClr>
              </a:buClr>
              <a:buFont typeface="Courier New" pitchFamily="49" charset="0"/>
              <a:buChar char="o"/>
              <a:defRPr>
                <a:solidFill>
                  <a:schemeClr val="tx1">
                    <a:lumMod val="50000"/>
                    <a:lumOff val="50000"/>
                  </a:schemeClr>
                </a:solidFill>
              </a:defRPr>
            </a:lvl4pPr>
            <a:lvl5pPr>
              <a:buClr>
                <a:schemeClr val="tx2">
                  <a:lumMod val="50000"/>
                </a:schemeClr>
              </a:buClr>
              <a:buFont typeface="Courier New" pitchFamily="49" charset="0"/>
              <a:buChar char="o"/>
              <a:defRPr>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33600" y="6014222"/>
            <a:ext cx="4823517" cy="843777"/>
          </a:xfrm>
          <a:prstGeom prst="rect">
            <a:avLst/>
          </a:prstGeom>
        </p:spPr>
      </p:pic>
    </p:spTree>
    <p:extLst>
      <p:ext uri="{BB962C8B-B14F-4D97-AF65-F5344CB8AC3E}">
        <p14:creationId xmlns:p14="http://schemas.microsoft.com/office/powerpoint/2010/main" val="31700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9A9D165-3ACC-3E4F-9BF5-ED73D796D270}" type="datetime1">
              <a:rPr lang="en-US" smtClean="0"/>
              <a:pPr>
                <a:defRPr/>
              </a:pPr>
              <a:t>8/3/2017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EF1AB98-3960-C446-AE69-2F285D15DC4F}" type="slidenum">
              <a:rPr lang="en-US" smtClean="0"/>
              <a:pPr>
                <a:defRPr/>
              </a:pPr>
              <a:t>‹#›</a:t>
            </a:fld>
            <a:endParaRPr lang="en-US" dirty="0"/>
          </a:p>
        </p:txBody>
      </p:sp>
      <p:pic>
        <p:nvPicPr>
          <p:cNvPr id="8" name="Picture 7"/>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10683" y="6014222"/>
            <a:ext cx="4823517" cy="84377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C123ECA-F298-FA4A-90CE-39D04793CD5E}" type="datetime1">
              <a:rPr lang="en-US" smtClean="0"/>
              <a:pPr>
                <a:defRPr/>
              </a:pPr>
              <a:t>8/3/2017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7281327-A33B-6348-B344-49F06AF58D36}" type="slidenum">
              <a:rPr lang="en-US" smtClean="0"/>
              <a:pPr>
                <a:defRPr/>
              </a:pPr>
              <a:t>‹#›</a:t>
            </a:fld>
            <a:endParaRPr lang="en-US" dirty="0"/>
          </a:p>
        </p:txBody>
      </p:sp>
      <p:pic>
        <p:nvPicPr>
          <p:cNvPr id="9" name="Picture 8"/>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10683" y="6014222"/>
            <a:ext cx="4823517" cy="84377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1"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33F01A60-E01D-6E43-B67D-2433B4214A3B}" type="datetime1">
              <a:rPr lang="en-US" smtClean="0"/>
              <a:pPr>
                <a:defRPr/>
              </a:pPr>
              <a:t>8/3/2017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77DEA0BD-B77D-6A40-ADCD-F2B0C65E1123}" type="slidenum">
              <a:rPr lang="en-US" smtClean="0"/>
              <a:pPr>
                <a:defRPr/>
              </a:pPr>
              <a:t>‹#›</a:t>
            </a:fld>
            <a:endParaRPr lang="en-US" dirty="0"/>
          </a:p>
        </p:txBody>
      </p:sp>
      <p:pic>
        <p:nvPicPr>
          <p:cNvPr id="11" name="Picture 10"/>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10683" y="6014222"/>
            <a:ext cx="4823517" cy="84377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DE00EF2-FD02-2549-B635-2057FAAF9BCE}" type="datetime1">
              <a:rPr lang="en-US" smtClean="0"/>
              <a:pPr>
                <a:defRPr/>
              </a:pPr>
              <a:t>8/3/2017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3D8B15E-2916-1B48-B5EF-68FD7ACEEA30}" type="slidenum">
              <a:rPr lang="en-US" smtClean="0"/>
              <a:pPr>
                <a:defRPr/>
              </a:pPr>
              <a:t>‹#›</a:t>
            </a:fld>
            <a:endParaRPr lang="en-US" dirty="0"/>
          </a:p>
        </p:txBody>
      </p:sp>
      <p:pic>
        <p:nvPicPr>
          <p:cNvPr id="7" name="Picture 6"/>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10683" y="6014222"/>
            <a:ext cx="4823517" cy="84377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4AC571C-9252-C143-A8CD-63B7FA6007BE}" type="datetime1">
              <a:rPr lang="en-US" smtClean="0"/>
              <a:pPr>
                <a:defRPr/>
              </a:pPr>
              <a:t>8/3/2017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E39A113-A9FE-5642-BA1F-9C0930CFDEBF}" type="slidenum">
              <a:rPr lang="en-US" smtClean="0"/>
              <a:pPr>
                <a:defRPr/>
              </a:pPr>
              <a:t>‹#›</a:t>
            </a:fld>
            <a:endParaRPr lang="en-US" dirty="0"/>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10683" y="6014222"/>
            <a:ext cx="4823517" cy="84377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fld id="{4E8CB8E8-4EC7-A442-BE0F-2A217EA5B57E}" type="datetime1">
              <a:rPr lang="en-US" smtClean="0"/>
              <a:pPr>
                <a:defRPr/>
              </a:pPr>
              <a:t>8/3/2017</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EBA860EC-9F66-FA4A-87F9-6D56C3E52FF9}" type="slidenum">
              <a:rPr lang="en-US" smtClean="0"/>
              <a:pPr>
                <a:defRPr/>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4320483" y="6014222"/>
            <a:ext cx="4823517" cy="84377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fld id="{F3A0F243-8667-284F-B65C-14467673ACB8}" type="datetime1">
              <a:rPr lang="en-US" smtClean="0"/>
              <a:pPr>
                <a:defRPr/>
              </a:pPr>
              <a:t>8/3/2017</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1D898098-EDD9-DE4F-B010-EDB5BA581308}" type="slidenum">
              <a:rPr lang="en-US" smtClean="0"/>
              <a:pPr>
                <a:defRPr/>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4320483" y="6014222"/>
            <a:ext cx="4823517" cy="84377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CEE7365-0051-1A4F-B1C1-83863CF1C844}" type="datetime1">
              <a:rPr lang="en-US" smtClean="0"/>
              <a:pPr>
                <a:defRPr/>
              </a:pPr>
              <a:t>8/3/2017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4836EBE-FDFC-B24A-8AB6-EB76D35208BC}" type="slidenum">
              <a:rPr lang="en-US" smtClean="0"/>
              <a:pPr>
                <a:defRPr/>
              </a:pPr>
              <a:t>‹#›</a:t>
            </a:fld>
            <a:endParaRPr lang="en-US" dirty="0"/>
          </a:p>
        </p:txBody>
      </p:sp>
      <p:pic>
        <p:nvPicPr>
          <p:cNvPr id="7" name="Picture 6"/>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33600" y="6014222"/>
            <a:ext cx="4823517" cy="84377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pPr>
              <a:defRPr/>
            </a:pPr>
            <a:fld id="{87DB6CA6-0AC8-F945-B85B-F3F6CB89B8A5}" type="datetime1">
              <a:rPr lang="en-US" smtClean="0"/>
              <a:pPr>
                <a:defRPr/>
              </a:pPr>
              <a:t>8/3/2017</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pPr>
              <a:defRPr/>
            </a:pPr>
            <a:fld id="{DBD2BDAF-4BA3-D34E-BCD6-4B5A0F17ECFE}" type="slidenum">
              <a:rPr lang="en-US" smtClean="0"/>
              <a:pPr>
                <a:defRPr/>
              </a:pPr>
              <a:t>‹#›</a:t>
            </a:fld>
            <a:endParaRPr lang="en-US" dirty="0"/>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0961092"/>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56" r:id="rId11"/>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tiff"/><Relationship Id="rId7"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4.png"/><Relationship Id="rId5" Type="http://schemas.openxmlformats.org/officeDocument/2006/relationships/diagramQuickStyle" Target="../diagrams/quickStyle1.xml"/><Relationship Id="rId10" Type="http://schemas.openxmlformats.org/officeDocument/2006/relationships/image" Target="../media/image23.png"/><Relationship Id="rId4" Type="http://schemas.openxmlformats.org/officeDocument/2006/relationships/diagramLayout" Target="../diagrams/layout1.xml"/><Relationship Id="rId9"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838200" y="1371600"/>
            <a:ext cx="7391400" cy="2438400"/>
          </a:xfrm>
          <a:prstGeom prst="rect">
            <a:avLst/>
          </a:prstGeom>
        </p:spPr>
        <p:txBody>
          <a:bodyPr vert="horz" lIns="91440" tIns="45720" rIns="91440" bIns="45720" rtlCol="0" anchor="ctr">
            <a:noAutofit/>
          </a:bodyPr>
          <a:lstStyle/>
          <a:p>
            <a:pPr lvl="0" algn="ctr" defTabSz="457200">
              <a:spcBef>
                <a:spcPct val="30000"/>
              </a:spcBef>
              <a:defRPr/>
            </a:pPr>
            <a:r>
              <a:rPr lang="en-US" sz="4400" b="1" dirty="0">
                <a:solidFill>
                  <a:srgbClr val="0D2C56"/>
                </a:solidFill>
                <a:latin typeface="Calibri (Headings)"/>
                <a:cs typeface="Calibri (Headings)"/>
              </a:rPr>
              <a:t>Community Resilience Assessment</a:t>
            </a:r>
          </a:p>
          <a:p>
            <a:pPr lvl="0" algn="ctr" defTabSz="457200">
              <a:spcBef>
                <a:spcPct val="30000"/>
              </a:spcBef>
              <a:defRPr/>
            </a:pPr>
            <a:r>
              <a:rPr lang="en-US" sz="4400" b="1" dirty="0">
                <a:solidFill>
                  <a:srgbClr val="0D2C56"/>
                </a:solidFill>
                <a:latin typeface="Calibri (Headings)"/>
                <a:cs typeface="Calibri (Headings)"/>
              </a:rPr>
              <a:t>Introductory Workshop</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0"/>
            <a:ext cx="3283358" cy="12772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4987"/>
            <a:ext cx="7200900" cy="1485900"/>
          </a:xfrm>
        </p:spPr>
        <p:txBody>
          <a:bodyPr/>
          <a:lstStyle/>
          <a:p>
            <a:r>
              <a:rPr lang="en-US" b="1" dirty="0">
                <a:solidFill>
                  <a:srgbClr val="C00000"/>
                </a:solidFill>
              </a:rPr>
              <a:t>Five Capitals + Governance Framework for Resilience</a:t>
            </a:r>
          </a:p>
        </p:txBody>
      </p:sp>
      <p:grpSp>
        <p:nvGrpSpPr>
          <p:cNvPr id="38" name="Group 37"/>
          <p:cNvGrpSpPr>
            <a:grpSpLocks noChangeAspect="1"/>
          </p:cNvGrpSpPr>
          <p:nvPr/>
        </p:nvGrpSpPr>
        <p:grpSpPr>
          <a:xfrm>
            <a:off x="1905001" y="1600200"/>
            <a:ext cx="5791200" cy="4468904"/>
            <a:chOff x="2762186" y="1361522"/>
            <a:chExt cx="6590061" cy="5085362"/>
          </a:xfrm>
        </p:grpSpPr>
        <p:sp>
          <p:nvSpPr>
            <p:cNvPr id="8" name="Regular Pentagon 7"/>
            <p:cNvSpPr/>
            <p:nvPr/>
          </p:nvSpPr>
          <p:spPr>
            <a:xfrm>
              <a:off x="3805800" y="1361522"/>
              <a:ext cx="4572000" cy="4114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Triangle 75"/>
            <p:cNvSpPr/>
            <p:nvPr/>
          </p:nvSpPr>
          <p:spPr>
            <a:xfrm rot="8738662">
              <a:off x="4079551" y="1968666"/>
              <a:ext cx="2810817" cy="1904809"/>
            </a:xfrm>
            <a:prstGeom prst="triangle">
              <a:avLst>
                <a:gd name="adj" fmla="val 46117"/>
              </a:avLst>
            </a:prstGeom>
            <a:solidFill>
              <a:srgbClr val="654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Triangle 76"/>
            <p:cNvSpPr/>
            <p:nvPr/>
          </p:nvSpPr>
          <p:spPr>
            <a:xfrm rot="12873078">
              <a:off x="5313152" y="1970251"/>
              <a:ext cx="2822345" cy="1919338"/>
            </a:xfrm>
            <a:prstGeom prst="triangle">
              <a:avLst>
                <a:gd name="adj" fmla="val 53228"/>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6">
                    <a:lumMod val="40000"/>
                    <a:lumOff val="60000"/>
                  </a:schemeClr>
                </a:solidFill>
              </a:endParaRPr>
            </a:p>
          </p:txBody>
        </p:sp>
        <p:sp>
          <p:nvSpPr>
            <p:cNvPr id="11" name="Triangle 77"/>
            <p:cNvSpPr/>
            <p:nvPr/>
          </p:nvSpPr>
          <p:spPr>
            <a:xfrm rot="4259028">
              <a:off x="3810948" y="2894559"/>
              <a:ext cx="2711400" cy="1965960"/>
            </a:xfrm>
            <a:prstGeom prst="triangle">
              <a:avLst>
                <a:gd name="adj" fmla="val 52764"/>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Triangle 78"/>
            <p:cNvSpPr/>
            <p:nvPr/>
          </p:nvSpPr>
          <p:spPr>
            <a:xfrm>
              <a:off x="4650462" y="3608757"/>
              <a:ext cx="2928104" cy="1887386"/>
            </a:xfrm>
            <a:prstGeom prst="triangle">
              <a:avLst>
                <a:gd name="adj" fmla="val 4980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riangle 79"/>
            <p:cNvSpPr/>
            <p:nvPr/>
          </p:nvSpPr>
          <p:spPr>
            <a:xfrm rot="17328817">
              <a:off x="5685202" y="2938196"/>
              <a:ext cx="2733201" cy="1965960"/>
            </a:xfrm>
            <a:prstGeom prst="triangle">
              <a:avLst>
                <a:gd name="adj" fmla="val 48828"/>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p:cNvSpPr txBox="1"/>
            <p:nvPr/>
          </p:nvSpPr>
          <p:spPr>
            <a:xfrm>
              <a:off x="6290700" y="1889150"/>
              <a:ext cx="2285989" cy="461665"/>
            </a:xfrm>
            <a:prstGeom prst="rect">
              <a:avLst/>
            </a:prstGeom>
            <a:noFill/>
            <a:ln>
              <a:noFill/>
            </a:ln>
          </p:spPr>
          <p:txBody>
            <a:bodyPr wrap="square" rtlCol="0">
              <a:spAutoFit/>
            </a:bodyPr>
            <a:lstStyle/>
            <a:p>
              <a:pPr lvl="0" algn="ctr"/>
              <a:r>
                <a:rPr lang="en-US" sz="2400" dirty="0"/>
                <a:t>Financial</a:t>
              </a:r>
            </a:p>
          </p:txBody>
        </p:sp>
        <p:sp>
          <p:nvSpPr>
            <p:cNvPr id="15" name="TextBox 14"/>
            <p:cNvSpPr txBox="1"/>
            <p:nvPr/>
          </p:nvSpPr>
          <p:spPr>
            <a:xfrm>
              <a:off x="5222302" y="5254858"/>
              <a:ext cx="1738993" cy="461665"/>
            </a:xfrm>
            <a:prstGeom prst="rect">
              <a:avLst/>
            </a:prstGeom>
            <a:noFill/>
            <a:ln>
              <a:noFill/>
            </a:ln>
          </p:spPr>
          <p:txBody>
            <a:bodyPr wrap="square" rtlCol="0">
              <a:spAutoFit/>
            </a:bodyPr>
            <a:lstStyle/>
            <a:p>
              <a:pPr algn="ctr"/>
              <a:r>
                <a:rPr lang="en-US" sz="2400" dirty="0"/>
                <a:t>Human</a:t>
              </a:r>
            </a:p>
          </p:txBody>
        </p:sp>
        <p:sp>
          <p:nvSpPr>
            <p:cNvPr id="16" name="TextBox 15"/>
            <p:cNvSpPr txBox="1"/>
            <p:nvPr/>
          </p:nvSpPr>
          <p:spPr>
            <a:xfrm>
              <a:off x="3628555" y="3844142"/>
              <a:ext cx="1738993" cy="461665"/>
            </a:xfrm>
            <a:prstGeom prst="rect">
              <a:avLst/>
            </a:prstGeom>
            <a:noFill/>
            <a:ln>
              <a:noFill/>
            </a:ln>
          </p:spPr>
          <p:txBody>
            <a:bodyPr wrap="square" rtlCol="0">
              <a:spAutoFit/>
            </a:bodyPr>
            <a:lstStyle/>
            <a:p>
              <a:pPr lvl="0" defTabSz="457200">
                <a:spcBef>
                  <a:spcPct val="30000"/>
                </a:spcBef>
                <a:defRPr/>
              </a:pPr>
              <a:r>
                <a:rPr lang="en-US" sz="2400" dirty="0"/>
                <a:t>Natural</a:t>
              </a:r>
            </a:p>
          </p:txBody>
        </p:sp>
        <p:sp>
          <p:nvSpPr>
            <p:cNvPr id="17" name="TextBox 16"/>
            <p:cNvSpPr txBox="1"/>
            <p:nvPr/>
          </p:nvSpPr>
          <p:spPr>
            <a:xfrm>
              <a:off x="3925679" y="1925067"/>
              <a:ext cx="1738993" cy="461665"/>
            </a:xfrm>
            <a:prstGeom prst="rect">
              <a:avLst/>
            </a:prstGeom>
            <a:noFill/>
            <a:ln>
              <a:noFill/>
            </a:ln>
          </p:spPr>
          <p:txBody>
            <a:bodyPr wrap="square" rtlCol="0">
              <a:spAutoFit/>
            </a:bodyPr>
            <a:lstStyle/>
            <a:p>
              <a:pPr lvl="0" algn="ctr"/>
              <a:r>
                <a:rPr lang="en-US" sz="2400" dirty="0"/>
                <a:t>Physical</a:t>
              </a:r>
            </a:p>
          </p:txBody>
        </p:sp>
        <p:sp>
          <p:nvSpPr>
            <p:cNvPr id="18" name="TextBox 17"/>
            <p:cNvSpPr txBox="1"/>
            <p:nvPr/>
          </p:nvSpPr>
          <p:spPr>
            <a:xfrm>
              <a:off x="7198616" y="3844142"/>
              <a:ext cx="1738993" cy="461665"/>
            </a:xfrm>
            <a:prstGeom prst="rect">
              <a:avLst/>
            </a:prstGeom>
            <a:noFill/>
            <a:ln>
              <a:noFill/>
            </a:ln>
          </p:spPr>
          <p:txBody>
            <a:bodyPr wrap="square" rtlCol="0">
              <a:spAutoFit/>
            </a:bodyPr>
            <a:lstStyle/>
            <a:p>
              <a:pPr lvl="0" algn="ctr"/>
              <a:r>
                <a:rPr lang="en-US" sz="2400" dirty="0"/>
                <a:t>Social</a:t>
              </a:r>
            </a:p>
          </p:txBody>
        </p:sp>
        <p:grpSp>
          <p:nvGrpSpPr>
            <p:cNvPr id="19" name="Group 18"/>
            <p:cNvGrpSpPr/>
            <p:nvPr/>
          </p:nvGrpSpPr>
          <p:grpSpPr>
            <a:xfrm>
              <a:off x="8124510" y="1797207"/>
              <a:ext cx="768973" cy="717383"/>
              <a:chOff x="8988520" y="1625600"/>
              <a:chExt cx="1019081" cy="965203"/>
            </a:xfrm>
          </p:grpSpPr>
          <p:sp>
            <p:nvSpPr>
              <p:cNvPr id="20" name="Oval 19"/>
              <p:cNvSpPr/>
              <p:nvPr/>
            </p:nvSpPr>
            <p:spPr>
              <a:xfrm>
                <a:off x="8988520" y="1625600"/>
                <a:ext cx="1019081" cy="965203"/>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21" name="Picture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9126627" y="1807634"/>
                <a:ext cx="753533" cy="753533"/>
              </a:xfrm>
              <a:prstGeom prst="rect">
                <a:avLst/>
              </a:prstGeom>
            </p:spPr>
          </p:pic>
        </p:grpSp>
        <p:grpSp>
          <p:nvGrpSpPr>
            <p:cNvPr id="22" name="Group 21"/>
            <p:cNvGrpSpPr/>
            <p:nvPr/>
          </p:nvGrpSpPr>
          <p:grpSpPr>
            <a:xfrm>
              <a:off x="2762186" y="3671974"/>
              <a:ext cx="819609" cy="761248"/>
              <a:chOff x="2571443" y="3635032"/>
              <a:chExt cx="819609" cy="761248"/>
            </a:xfrm>
          </p:grpSpPr>
          <p:sp>
            <p:nvSpPr>
              <p:cNvPr id="23" name="Oval 22"/>
              <p:cNvSpPr/>
              <p:nvPr/>
            </p:nvSpPr>
            <p:spPr>
              <a:xfrm>
                <a:off x="2622079" y="3656965"/>
                <a:ext cx="768973" cy="717383"/>
              </a:xfrm>
              <a:prstGeom prst="ellipse">
                <a:avLst/>
              </a:prstGeom>
              <a:solidFill>
                <a:srgbClr val="33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0"/>
                  <a:solidFill>
                    <a:schemeClr val="accent2">
                      <a:lumMod val="40000"/>
                      <a:lumOff val="60000"/>
                    </a:schemeClr>
                  </a:solidFill>
                  <a:effectLst>
                    <a:outerShdw blurRad="38100" dist="19050" dir="2700000" algn="tl" rotWithShape="0">
                      <a:schemeClr val="dk1">
                        <a:alpha val="40000"/>
                      </a:schemeClr>
                    </a:outerShdw>
                  </a:effectLst>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71443" y="3635032"/>
                <a:ext cx="761248" cy="761248"/>
              </a:xfrm>
              <a:prstGeom prst="rect">
                <a:avLst/>
              </a:prstGeom>
            </p:spPr>
          </p:pic>
        </p:grpSp>
        <p:grpSp>
          <p:nvGrpSpPr>
            <p:cNvPr id="25" name="Group 24"/>
            <p:cNvGrpSpPr/>
            <p:nvPr/>
          </p:nvGrpSpPr>
          <p:grpSpPr>
            <a:xfrm>
              <a:off x="3367528" y="1794426"/>
              <a:ext cx="773231" cy="766258"/>
              <a:chOff x="3424281" y="973896"/>
              <a:chExt cx="773231" cy="766258"/>
            </a:xfrm>
          </p:grpSpPr>
          <p:sp>
            <p:nvSpPr>
              <p:cNvPr id="26" name="Oval 25"/>
              <p:cNvSpPr/>
              <p:nvPr/>
            </p:nvSpPr>
            <p:spPr>
              <a:xfrm>
                <a:off x="3428539" y="978154"/>
                <a:ext cx="768973" cy="717383"/>
              </a:xfrm>
              <a:prstGeom prst="ellipse">
                <a:avLst/>
              </a:prstGeom>
              <a:solidFill>
                <a:srgbClr val="6546C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0"/>
                  <a:solidFill>
                    <a:schemeClr val="bg2">
                      <a:lumMod val="75000"/>
                    </a:schemeClr>
                  </a:solidFill>
                  <a:effectLst>
                    <a:outerShdw blurRad="38100" dist="19050" dir="2700000" algn="tl" rotWithShape="0">
                      <a:schemeClr val="dk1">
                        <a:alpha val="40000"/>
                      </a:schemeClr>
                    </a:outerShdw>
                  </a:effectLst>
                </a:endParaRPr>
              </a:p>
            </p:txBody>
          </p:sp>
          <p:pic>
            <p:nvPicPr>
              <p:cNvPr id="27" name="Picture 2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24281" y="973896"/>
                <a:ext cx="766258" cy="766258"/>
              </a:xfrm>
              <a:prstGeom prst="rect">
                <a:avLst/>
              </a:prstGeom>
            </p:spPr>
          </p:pic>
        </p:grpSp>
        <p:sp>
          <p:nvSpPr>
            <p:cNvPr id="28" name="TextBox 27"/>
            <p:cNvSpPr txBox="1"/>
            <p:nvPr/>
          </p:nvSpPr>
          <p:spPr>
            <a:xfrm>
              <a:off x="4617103" y="3376440"/>
              <a:ext cx="2285989" cy="461665"/>
            </a:xfrm>
            <a:prstGeom prst="rect">
              <a:avLst/>
            </a:prstGeom>
            <a:noFill/>
            <a:ln>
              <a:noFill/>
            </a:ln>
          </p:spPr>
          <p:txBody>
            <a:bodyPr wrap="square" rtlCol="0">
              <a:spAutoFit/>
            </a:bodyPr>
            <a:lstStyle/>
            <a:p>
              <a:pPr lvl="0" algn="ctr"/>
              <a:r>
                <a:rPr lang="en-US" sz="2400" dirty="0"/>
                <a:t>Governance</a:t>
              </a:r>
            </a:p>
          </p:txBody>
        </p:sp>
        <p:grpSp>
          <p:nvGrpSpPr>
            <p:cNvPr id="29" name="Group 28"/>
            <p:cNvGrpSpPr/>
            <p:nvPr/>
          </p:nvGrpSpPr>
          <p:grpSpPr>
            <a:xfrm>
              <a:off x="6648386" y="3236904"/>
              <a:ext cx="768973" cy="717383"/>
              <a:chOff x="6937142" y="3220862"/>
              <a:chExt cx="768973" cy="717383"/>
            </a:xfrm>
          </p:grpSpPr>
          <p:sp>
            <p:nvSpPr>
              <p:cNvPr id="31" name="Oval 30"/>
              <p:cNvSpPr/>
              <p:nvPr/>
            </p:nvSpPr>
            <p:spPr>
              <a:xfrm>
                <a:off x="6937142" y="3220862"/>
                <a:ext cx="768973" cy="7173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0"/>
                  <a:solidFill>
                    <a:schemeClr val="bg2">
                      <a:lumMod val="75000"/>
                    </a:schemeClr>
                  </a:solidFill>
                  <a:effectLst>
                    <a:outerShdw blurRad="38100" dist="19050" dir="2700000" algn="tl" rotWithShape="0">
                      <a:schemeClr val="dk1">
                        <a:alpha val="40000"/>
                      </a:schemeClr>
                    </a:outerShdw>
                  </a:effectLst>
                </a:endParaRPr>
              </a:p>
            </p:txBody>
          </p:sp>
          <p:pic>
            <p:nvPicPr>
              <p:cNvPr id="30" name="Picture 2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89552" y="3314145"/>
                <a:ext cx="494134" cy="494134"/>
              </a:xfrm>
              <a:prstGeom prst="rect">
                <a:avLst/>
              </a:prstGeom>
            </p:spPr>
          </p:pic>
        </p:grpSp>
        <p:grpSp>
          <p:nvGrpSpPr>
            <p:cNvPr id="32" name="Group 31"/>
            <p:cNvGrpSpPr/>
            <p:nvPr/>
          </p:nvGrpSpPr>
          <p:grpSpPr>
            <a:xfrm>
              <a:off x="8583274" y="3693907"/>
              <a:ext cx="768973" cy="717383"/>
              <a:chOff x="8576689" y="3693907"/>
              <a:chExt cx="768973" cy="717383"/>
            </a:xfrm>
          </p:grpSpPr>
          <p:sp>
            <p:nvSpPr>
              <p:cNvPr id="33" name="Oval 32"/>
              <p:cNvSpPr/>
              <p:nvPr/>
            </p:nvSpPr>
            <p:spPr>
              <a:xfrm>
                <a:off x="8576689" y="3693907"/>
                <a:ext cx="768973" cy="717383"/>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0"/>
                  <a:solidFill>
                    <a:schemeClr val="accent4">
                      <a:lumMod val="40000"/>
                      <a:lumOff val="60000"/>
                    </a:schemeClr>
                  </a:solidFill>
                  <a:effectLst>
                    <a:outerShdw blurRad="38100" dist="19050" dir="2700000" algn="tl" rotWithShape="0">
                      <a:schemeClr val="dk1">
                        <a:alpha val="40000"/>
                      </a:schemeClr>
                    </a:outerShdw>
                  </a:effectLst>
                </a:endParaRPr>
              </a:p>
            </p:txBody>
          </p:sp>
          <p:pic>
            <p:nvPicPr>
              <p:cNvPr id="34" name="Picture 3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692417" y="3774132"/>
                <a:ext cx="569600" cy="569600"/>
              </a:xfrm>
              <a:prstGeom prst="rect">
                <a:avLst/>
              </a:prstGeom>
            </p:spPr>
          </p:pic>
        </p:grpSp>
        <p:grpSp>
          <p:nvGrpSpPr>
            <p:cNvPr id="35" name="Group 34"/>
            <p:cNvGrpSpPr/>
            <p:nvPr/>
          </p:nvGrpSpPr>
          <p:grpSpPr>
            <a:xfrm>
              <a:off x="5707311" y="5671301"/>
              <a:ext cx="788675" cy="775583"/>
              <a:chOff x="5707311" y="5671301"/>
              <a:chExt cx="788675" cy="775583"/>
            </a:xfrm>
          </p:grpSpPr>
          <p:sp>
            <p:nvSpPr>
              <p:cNvPr id="36" name="Oval 35"/>
              <p:cNvSpPr/>
              <p:nvPr/>
            </p:nvSpPr>
            <p:spPr>
              <a:xfrm>
                <a:off x="5707311" y="5684673"/>
                <a:ext cx="768973" cy="71738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0"/>
                  <a:solidFill>
                    <a:schemeClr val="accent2">
                      <a:lumMod val="40000"/>
                      <a:lumOff val="60000"/>
                    </a:schemeClr>
                  </a:solidFill>
                  <a:effectLst>
                    <a:outerShdw blurRad="38100" dist="19050" dir="2700000" algn="tl" rotWithShape="0">
                      <a:schemeClr val="dk1">
                        <a:alpha val="40000"/>
                      </a:schemeClr>
                    </a:outerShdw>
                  </a:effectLst>
                </a:endParaRPr>
              </a:p>
            </p:txBody>
          </p:sp>
          <p:pic>
            <p:nvPicPr>
              <p:cNvPr id="37" name="Picture 36"/>
              <p:cNvPicPr>
                <a:picLocks noChangeAspect="1"/>
              </p:cNvPicPr>
              <p:nvPr/>
            </p:nvPicPr>
            <p:blipFill>
              <a:blip r:embed="rId8" cstate="print">
                <a:biLevel thresh="25000"/>
                <a:extLst>
                  <a:ext uri="{28A0092B-C50C-407E-A947-70E740481C1C}">
                    <a14:useLocalDpi xmlns:a14="http://schemas.microsoft.com/office/drawing/2010/main"/>
                  </a:ext>
                </a:extLst>
              </a:blip>
              <a:stretch>
                <a:fillRect/>
              </a:stretch>
            </p:blipFill>
            <p:spPr>
              <a:xfrm>
                <a:off x="5720403" y="5671301"/>
                <a:ext cx="775583" cy="775583"/>
              </a:xfrm>
              <a:prstGeom prst="rect">
                <a:avLst/>
              </a:prstGeom>
            </p:spPr>
          </p:pic>
        </p:grpSp>
      </p:grpSp>
    </p:spTree>
    <p:extLst>
      <p:ext uri="{BB962C8B-B14F-4D97-AF65-F5344CB8AC3E}">
        <p14:creationId xmlns:p14="http://schemas.microsoft.com/office/powerpoint/2010/main" val="3402167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200900" cy="1485900"/>
          </a:xfrm>
        </p:spPr>
        <p:txBody>
          <a:bodyPr/>
          <a:lstStyle/>
          <a:p>
            <a:r>
              <a:rPr lang="en-US" b="1" dirty="0">
                <a:solidFill>
                  <a:srgbClr val="C00000"/>
                </a:solidFill>
              </a:rPr>
              <a:t>Uncertainty</a:t>
            </a:r>
          </a:p>
        </p:txBody>
      </p:sp>
      <p:pic>
        <p:nvPicPr>
          <p:cNvPr id="4" name="Content Placeholder 3" descr="Blank_Fork.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1550" y="1676400"/>
            <a:ext cx="4775200" cy="3581400"/>
          </a:xfrm>
        </p:spPr>
      </p:pic>
    </p:spTree>
    <p:extLst>
      <p:ext uri="{BB962C8B-B14F-4D97-AF65-F5344CB8AC3E}">
        <p14:creationId xmlns:p14="http://schemas.microsoft.com/office/powerpoint/2010/main" val="1092679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Climate Change and Uncertainty</a:t>
            </a:r>
          </a:p>
        </p:txBody>
      </p:sp>
      <p:sp>
        <p:nvSpPr>
          <p:cNvPr id="3" name="Content Placeholder 2"/>
          <p:cNvSpPr>
            <a:spLocks noGrp="1"/>
          </p:cNvSpPr>
          <p:nvPr>
            <p:ph idx="1"/>
          </p:nvPr>
        </p:nvSpPr>
        <p:spPr>
          <a:xfrm>
            <a:off x="1028700" y="1905000"/>
            <a:ext cx="7658100" cy="3810000"/>
          </a:xfrm>
        </p:spPr>
        <p:txBody>
          <a:bodyPr>
            <a:normAutofit/>
          </a:bodyPr>
          <a:lstStyle/>
          <a:p>
            <a:pPr marL="171450" indent="-171450">
              <a:buFont typeface="Arial" panose="020B0604020202020204" pitchFamily="34" charset="0"/>
              <a:buChar char="•"/>
            </a:pPr>
            <a:r>
              <a:rPr lang="en-US" sz="2800" dirty="0"/>
              <a:t>How is climate change affecting your community?</a:t>
            </a:r>
          </a:p>
          <a:p>
            <a:pPr marL="171450" indent="-171450">
              <a:buFont typeface="Arial" panose="020B0604020202020204" pitchFamily="34" charset="0"/>
              <a:buChar char="•"/>
            </a:pPr>
            <a:r>
              <a:rPr lang="en-US" sz="2800" dirty="0"/>
              <a:t>How might climate change affect your community in the future?</a:t>
            </a:r>
          </a:p>
        </p:txBody>
      </p:sp>
    </p:spTree>
    <p:extLst>
      <p:ext uri="{BB962C8B-B14F-4D97-AF65-F5344CB8AC3E}">
        <p14:creationId xmlns:p14="http://schemas.microsoft.com/office/powerpoint/2010/main" val="2277553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319" y="228600"/>
            <a:ext cx="7313481" cy="1143000"/>
          </a:xfrm>
        </p:spPr>
        <p:txBody>
          <a:bodyPr/>
          <a:lstStyle/>
          <a:p>
            <a:r>
              <a:rPr lang="en-US" b="1" dirty="0">
                <a:solidFill>
                  <a:srgbClr val="C00000"/>
                </a:solidFill>
              </a:rPr>
              <a:t>Climate Change</a:t>
            </a:r>
          </a:p>
        </p:txBody>
      </p:sp>
      <p:pic>
        <p:nvPicPr>
          <p:cNvPr id="4" name="Picture 3"/>
          <p:cNvPicPr>
            <a:picLocks noChangeAspect="1"/>
          </p:cNvPicPr>
          <p:nvPr/>
        </p:nvPicPr>
        <p:blipFill>
          <a:blip r:embed="rId3"/>
          <a:stretch>
            <a:fillRect/>
          </a:stretch>
        </p:blipFill>
        <p:spPr>
          <a:xfrm>
            <a:off x="1373319" y="990600"/>
            <a:ext cx="6856281" cy="4895489"/>
          </a:xfrm>
          <a:prstGeom prst="rect">
            <a:avLst/>
          </a:prstGeom>
        </p:spPr>
      </p:pic>
    </p:spTree>
    <p:extLst>
      <p:ext uri="{BB962C8B-B14F-4D97-AF65-F5344CB8AC3E}">
        <p14:creationId xmlns:p14="http://schemas.microsoft.com/office/powerpoint/2010/main" val="1158350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2648" y="228600"/>
            <a:ext cx="8153400" cy="990600"/>
          </a:xfrm>
        </p:spPr>
        <p:txBody>
          <a:bodyPr>
            <a:normAutofit/>
          </a:bodyPr>
          <a:lstStyle/>
          <a:p>
            <a:r>
              <a:rPr lang="en-US" dirty="0">
                <a:solidFill>
                  <a:schemeClr val="bg1"/>
                </a:solidFill>
              </a:rPr>
              <a:t>Urbanization</a:t>
            </a:r>
          </a:p>
        </p:txBody>
      </p:sp>
      <p:pic>
        <p:nvPicPr>
          <p:cNvPr id="4" name="Content Placeholder 3"/>
          <p:cNvPicPr>
            <a:picLocks noGrp="1" noChangeAspect="1"/>
          </p:cNvPicPr>
          <p:nvPr>
            <p:ph idx="1"/>
          </p:nvPr>
        </p:nvPicPr>
        <p:blipFill>
          <a:blip r:embed="rId3"/>
          <a:srcRect l="-18187" r="-18187"/>
          <a:stretch>
            <a:fillRect/>
          </a:stretch>
        </p:blipFill>
        <p:spPr>
          <a:xfrm>
            <a:off x="-2743181" y="-469315"/>
            <a:ext cx="15316431" cy="8265712"/>
          </a:xfrm>
        </p:spPr>
      </p:pic>
      <p:pic>
        <p:nvPicPr>
          <p:cNvPr id="6" name="Content Placeholder 3"/>
          <p:cNvPicPr>
            <a:picLocks noChangeAspect="1"/>
          </p:cNvPicPr>
          <p:nvPr/>
        </p:nvPicPr>
        <p:blipFill>
          <a:blip r:embed="rId3"/>
          <a:srcRect l="-18187" r="-18187"/>
          <a:stretch>
            <a:fillRect/>
          </a:stretch>
        </p:blipFill>
        <p:spPr>
          <a:xfrm>
            <a:off x="-2743181" y="-524348"/>
            <a:ext cx="15316431" cy="8265712"/>
          </a:xfrm>
          <a:prstGeom prst="rect">
            <a:avLst/>
          </a:prstGeom>
        </p:spPr>
      </p:pic>
    </p:spTree>
    <p:extLst>
      <p:ext uri="{BB962C8B-B14F-4D97-AF65-F5344CB8AC3E}">
        <p14:creationId xmlns:p14="http://schemas.microsoft.com/office/powerpoint/2010/main" val="87933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Methodology Approach</a:t>
            </a:r>
          </a:p>
        </p:txBody>
      </p:sp>
      <p:sp>
        <p:nvSpPr>
          <p:cNvPr id="3" name="Content Placeholder 2"/>
          <p:cNvSpPr>
            <a:spLocks noGrp="1"/>
          </p:cNvSpPr>
          <p:nvPr>
            <p:ph idx="1"/>
          </p:nvPr>
        </p:nvSpPr>
        <p:spPr>
          <a:xfrm>
            <a:off x="1028700" y="1295400"/>
            <a:ext cx="7200900" cy="4648200"/>
          </a:xfrm>
        </p:spPr>
        <p:txBody>
          <a:bodyPr numCol="1">
            <a:normAutofit/>
          </a:bodyPr>
          <a:lstStyle/>
          <a:p>
            <a:pPr>
              <a:buFont typeface="Wingdings" charset="2"/>
              <a:buChar char="§"/>
            </a:pPr>
            <a:r>
              <a:rPr lang="en-US" sz="2600" dirty="0"/>
              <a:t>Background Information: Resilience, Systems Thinking, Climate Change</a:t>
            </a:r>
          </a:p>
          <a:p>
            <a:pPr>
              <a:buFont typeface="Wingdings" charset="2"/>
              <a:buChar char="§"/>
            </a:pPr>
            <a:r>
              <a:rPr lang="en-US" sz="2600" b="1" dirty="0">
                <a:solidFill>
                  <a:srgbClr val="FF0000"/>
                </a:solidFill>
              </a:rPr>
              <a:t>Stage 1: Resilience of What: Identifying Systems</a:t>
            </a:r>
          </a:p>
          <a:p>
            <a:pPr>
              <a:buFont typeface="Wingdings" charset="2"/>
              <a:buChar char="§"/>
            </a:pPr>
            <a:r>
              <a:rPr lang="en-US" sz="2600" dirty="0"/>
              <a:t>Stage 2: Resilience to What: Identifying Shocks &amp; Stresses </a:t>
            </a:r>
          </a:p>
          <a:p>
            <a:pPr>
              <a:buFont typeface="Wingdings" charset="2"/>
              <a:buChar char="§"/>
            </a:pPr>
            <a:r>
              <a:rPr lang="en-US" sz="2600" dirty="0"/>
              <a:t>Stage 3: Resilience for Whom: Understanding Dependencies</a:t>
            </a:r>
          </a:p>
          <a:p>
            <a:pPr>
              <a:buFont typeface="Wingdings" charset="2"/>
              <a:buChar char="§"/>
            </a:pPr>
            <a:r>
              <a:rPr lang="en-US" sz="2600" dirty="0"/>
              <a:t>Stage 4: Identify Resilience</a:t>
            </a:r>
          </a:p>
          <a:p>
            <a:pPr>
              <a:buFont typeface="Wingdings" charset="2"/>
              <a:buChar char="§"/>
            </a:pPr>
            <a:r>
              <a:rPr lang="en-US" sz="2600" dirty="0"/>
              <a:t>Stage 5: Future Scenarios</a:t>
            </a:r>
          </a:p>
          <a:p>
            <a:pPr>
              <a:buFont typeface="Wingdings" charset="2"/>
              <a:buChar char="§"/>
            </a:pPr>
            <a:r>
              <a:rPr lang="en-US" sz="2600" dirty="0"/>
              <a:t>Stage 6: Setting Resilience Priorities</a:t>
            </a:r>
          </a:p>
          <a:p>
            <a:endParaRPr lang="en-US" sz="2600" dirty="0"/>
          </a:p>
        </p:txBody>
      </p:sp>
    </p:spTree>
    <p:extLst>
      <p:ext uri="{BB962C8B-B14F-4D97-AF65-F5344CB8AC3E}">
        <p14:creationId xmlns:p14="http://schemas.microsoft.com/office/powerpoint/2010/main" val="148910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610" y="533400"/>
            <a:ext cx="8149390" cy="1143000"/>
          </a:xfrm>
        </p:spPr>
        <p:txBody>
          <a:bodyPr>
            <a:normAutofit fontScale="90000"/>
          </a:bodyPr>
          <a:lstStyle/>
          <a:p>
            <a:pPr marL="698500" indent="-682625"/>
            <a:r>
              <a:rPr lang="en-US" b="1" dirty="0">
                <a:solidFill>
                  <a:srgbClr val="C00000"/>
                </a:solidFill>
              </a:rPr>
              <a:t>Resilience of What: </a:t>
            </a:r>
            <a:br>
              <a:rPr lang="en-US" b="1" dirty="0">
                <a:solidFill>
                  <a:srgbClr val="C00000"/>
                </a:solidFill>
              </a:rPr>
            </a:br>
            <a:r>
              <a:rPr lang="en-US" sz="3100" b="1" dirty="0">
                <a:solidFill>
                  <a:srgbClr val="C00000"/>
                </a:solidFill>
              </a:rPr>
              <a:t>Mapping Systems</a:t>
            </a:r>
            <a:br>
              <a:rPr lang="en-US" sz="3100" b="1" dirty="0">
                <a:solidFill>
                  <a:srgbClr val="C00000"/>
                </a:solidFill>
              </a:rPr>
            </a:br>
            <a:r>
              <a:rPr lang="en-US" sz="3100" b="1" dirty="0">
                <a:solidFill>
                  <a:srgbClr val="C00000"/>
                </a:solidFill>
              </a:rPr>
              <a:t>Identifying Interactions between Urban Systems</a:t>
            </a:r>
          </a:p>
        </p:txBody>
      </p:sp>
      <p:sp>
        <p:nvSpPr>
          <p:cNvPr id="3" name="Content Placeholder 2"/>
          <p:cNvSpPr>
            <a:spLocks noGrp="1"/>
          </p:cNvSpPr>
          <p:nvPr>
            <p:ph idx="1"/>
          </p:nvPr>
        </p:nvSpPr>
        <p:spPr>
          <a:xfrm>
            <a:off x="990600" y="2438400"/>
            <a:ext cx="7696200" cy="4068763"/>
          </a:xfrm>
        </p:spPr>
        <p:txBody>
          <a:bodyPr>
            <a:normAutofit/>
          </a:bodyPr>
          <a:lstStyle/>
          <a:p>
            <a:pPr marL="0" indent="0">
              <a:buNone/>
            </a:pPr>
            <a:r>
              <a:rPr lang="en-US" sz="2400" b="1" dirty="0"/>
              <a:t>Objectives</a:t>
            </a:r>
            <a:endParaRPr lang="en-US" sz="2400" dirty="0"/>
          </a:p>
          <a:p>
            <a:pPr marL="171450" indent="-171450">
              <a:buFont typeface="Arial" panose="020B0604020202020204" pitchFamily="34" charset="0"/>
              <a:buChar char="•"/>
            </a:pPr>
            <a:r>
              <a:rPr lang="en-US" sz="2400" dirty="0"/>
              <a:t>Identify and map core systems that are at risk of disruption</a:t>
            </a:r>
          </a:p>
          <a:p>
            <a:pPr marL="171450" indent="-171450">
              <a:buFont typeface="Arial" panose="020B0604020202020204" pitchFamily="34" charset="0"/>
              <a:buChar char="•"/>
            </a:pPr>
            <a:r>
              <a:rPr lang="en-US" sz="2400" dirty="0"/>
              <a:t>Identify past shocks and stresses that have resulted in the failure of city or community systems</a:t>
            </a:r>
          </a:p>
          <a:p>
            <a:pPr marL="171450" indent="-171450">
              <a:buFont typeface="Arial" panose="020B0604020202020204" pitchFamily="34" charset="0"/>
              <a:buChar char="•"/>
            </a:pPr>
            <a:r>
              <a:rPr lang="en-US" sz="2400" dirty="0"/>
              <a:t>Explore a key core system using the 5 Capitals + Governance Framework, and how trade-offs between the capitals can increase resilience.</a:t>
            </a:r>
          </a:p>
        </p:txBody>
      </p:sp>
    </p:spTree>
    <p:extLst>
      <p:ext uri="{BB962C8B-B14F-4D97-AF65-F5344CB8AC3E}">
        <p14:creationId xmlns:p14="http://schemas.microsoft.com/office/powerpoint/2010/main" val="229831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526"/>
            <a:ext cx="8860602" cy="6841474"/>
          </a:xfrm>
          <a:prstGeom prst="rect">
            <a:avLst/>
          </a:prstGeom>
        </p:spPr>
      </p:pic>
    </p:spTree>
    <p:extLst>
      <p:ext uri="{BB962C8B-B14F-4D97-AF65-F5344CB8AC3E}">
        <p14:creationId xmlns:p14="http://schemas.microsoft.com/office/powerpoint/2010/main" val="858612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33400"/>
            <a:ext cx="7200900" cy="1485900"/>
          </a:xfrm>
        </p:spPr>
        <p:txBody>
          <a:bodyPr/>
          <a:lstStyle/>
          <a:p>
            <a:r>
              <a:rPr lang="en-US" b="1" dirty="0">
                <a:solidFill>
                  <a:srgbClr val="C00000"/>
                </a:solidFill>
              </a:rPr>
              <a:t>Activity: Learning to See Systems</a:t>
            </a:r>
          </a:p>
        </p:txBody>
      </p:sp>
      <p:sp>
        <p:nvSpPr>
          <p:cNvPr id="3" name="Content Placeholder 2"/>
          <p:cNvSpPr>
            <a:spLocks noGrp="1"/>
          </p:cNvSpPr>
          <p:nvPr>
            <p:ph idx="1"/>
          </p:nvPr>
        </p:nvSpPr>
        <p:spPr>
          <a:xfrm>
            <a:off x="1028700" y="1828800"/>
            <a:ext cx="7200900" cy="3581400"/>
          </a:xfrm>
        </p:spPr>
        <p:txBody>
          <a:bodyPr>
            <a:normAutofit/>
          </a:bodyPr>
          <a:lstStyle/>
          <a:p>
            <a:pPr marL="0" indent="0">
              <a:buNone/>
            </a:pPr>
            <a:endParaRPr lang="en-US" sz="2400" b="1" dirty="0"/>
          </a:p>
          <a:p>
            <a:pPr marL="0" indent="0">
              <a:buNone/>
            </a:pPr>
            <a:r>
              <a:rPr lang="en-US" sz="2400" b="1" dirty="0"/>
              <a:t>Objective:</a:t>
            </a:r>
            <a:endParaRPr lang="en-US" sz="2400" dirty="0"/>
          </a:p>
          <a:p>
            <a:pPr marL="171450" lvl="0" indent="-171450">
              <a:buFont typeface="Arial" panose="020B0604020202020204" pitchFamily="34" charset="0"/>
              <a:buChar char="•"/>
            </a:pPr>
            <a:r>
              <a:rPr lang="en-US" sz="2400" dirty="0">
                <a:ea typeface="MS Mincho"/>
                <a:cs typeface="Arial"/>
              </a:rPr>
              <a:t>Participants have a real-life feel for critical urban systems, and can identify them on their own. </a:t>
            </a:r>
            <a:endParaRPr lang="en-US" sz="2400" dirty="0"/>
          </a:p>
        </p:txBody>
      </p:sp>
    </p:spTree>
    <p:extLst>
      <p:ext uri="{BB962C8B-B14F-4D97-AF65-F5344CB8AC3E}">
        <p14:creationId xmlns:p14="http://schemas.microsoft.com/office/powerpoint/2010/main" val="421250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999485C-82BD-4C4C-ADD0-FA7ED8B79B1D}"/>
              </a:ext>
            </a:extLst>
          </p:cNvPr>
          <p:cNvGrpSpPr/>
          <p:nvPr/>
        </p:nvGrpSpPr>
        <p:grpSpPr>
          <a:xfrm>
            <a:off x="685800" y="735649"/>
            <a:ext cx="7538085" cy="5436551"/>
            <a:chOff x="0" y="0"/>
            <a:chExt cx="7772284" cy="6589931"/>
          </a:xfrm>
        </p:grpSpPr>
        <p:pic>
          <p:nvPicPr>
            <p:cNvPr id="15" name="Picture 14">
              <a:extLst>
                <a:ext uri="{FF2B5EF4-FFF2-40B4-BE49-F238E27FC236}">
                  <a16:creationId xmlns:a16="http://schemas.microsoft.com/office/drawing/2014/main" id="{3E30784E-54A1-4BA1-98B8-2B8F8370F11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762000"/>
              <a:ext cx="7703257" cy="4800599"/>
            </a:xfrm>
            <a:prstGeom prst="rect">
              <a:avLst/>
            </a:prstGeom>
            <a:noFill/>
            <a:ln>
              <a:noFill/>
            </a:ln>
            <a:effectLst/>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chemeClr val="accent1"/>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chemeClr val="tx1"/>
                  </a:solidFill>
                  <a:miter lim="800000"/>
                  <a:headEnd/>
                  <a:tailEnd/>
                </a14:hiddenLine>
              </a:ext>
              <a:ext uri="{AF507438-7753-43e0-B8FC-AC1667EBCBE1}">
                <a14:hiddenEffect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ffectLst>
                    <a:outerShdw dist="35921" dir="2700000" algn="ctr" rotWithShape="0">
                      <a:schemeClr val="bg2"/>
                    </a:outerShdw>
                  </a:effectLst>
                </a14:hiddenEffects>
              </a:ext>
            </a:extLst>
          </p:spPr>
        </p:pic>
        <p:cxnSp>
          <p:nvCxnSpPr>
            <p:cNvPr id="16" name="Straight Arrow Connector 15">
              <a:extLst>
                <a:ext uri="{FF2B5EF4-FFF2-40B4-BE49-F238E27FC236}">
                  <a16:creationId xmlns:a16="http://schemas.microsoft.com/office/drawing/2014/main" id="{3E3E7AFF-E814-4029-A5FE-DA1BA70CE37C}"/>
                </a:ext>
              </a:extLst>
            </p:cNvPr>
            <p:cNvCxnSpPr/>
            <p:nvPr/>
          </p:nvCxnSpPr>
          <p:spPr>
            <a:xfrm flipH="1">
              <a:off x="5715000" y="609600"/>
              <a:ext cx="685800" cy="9906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3">
              <a:extLst>
                <a:ext uri="{FF2B5EF4-FFF2-40B4-BE49-F238E27FC236}">
                  <a16:creationId xmlns:a16="http://schemas.microsoft.com/office/drawing/2014/main" id="{7F9D8017-078B-4564-BCA0-EBAA19B592D9}"/>
                </a:ext>
              </a:extLst>
            </p:cNvPr>
            <p:cNvSpPr txBox="1"/>
            <p:nvPr/>
          </p:nvSpPr>
          <p:spPr>
            <a:xfrm>
              <a:off x="4419600" y="0"/>
              <a:ext cx="2590800" cy="1021335"/>
            </a:xfrm>
            <a:prstGeom prst="rect">
              <a:avLst/>
            </a:prstGeom>
            <a:noFill/>
          </p:spPr>
          <p:txBody>
            <a:bodyPr wrap="square" rtlCol="0">
              <a:noAutofit/>
            </a:bodyPr>
            <a:lstStyle/>
            <a:p>
              <a:pPr marL="0" marR="0">
                <a:spcBef>
                  <a:spcPts val="0"/>
                </a:spcBef>
                <a:spcAft>
                  <a:spcPts val="0"/>
                </a:spcAft>
              </a:pPr>
              <a:r>
                <a:rPr lang="es-ES_tradnl"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Widespread (but illegal) Electrical Connections</a:t>
              </a:r>
              <a:endParaRPr lang="en-US" sz="1200">
                <a:effectLst/>
                <a:latin typeface="Times New Roman" panose="02020603050405020304" pitchFamily="18" charset="0"/>
                <a:ea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6E778AAD-9F7C-4197-BD58-EB461B4D8195}"/>
                </a:ext>
              </a:extLst>
            </p:cNvPr>
            <p:cNvCxnSpPr/>
            <p:nvPr/>
          </p:nvCxnSpPr>
          <p:spPr>
            <a:xfrm flipV="1">
              <a:off x="1066800" y="3162299"/>
              <a:ext cx="76200" cy="262890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6">
              <a:extLst>
                <a:ext uri="{FF2B5EF4-FFF2-40B4-BE49-F238E27FC236}">
                  <a16:creationId xmlns:a16="http://schemas.microsoft.com/office/drawing/2014/main" id="{32681F94-B914-4763-B4AE-1A29D919D69C}"/>
                </a:ext>
              </a:extLst>
            </p:cNvPr>
            <p:cNvSpPr txBox="1"/>
            <p:nvPr/>
          </p:nvSpPr>
          <p:spPr>
            <a:xfrm>
              <a:off x="304800" y="5675372"/>
              <a:ext cx="2590800" cy="914559"/>
            </a:xfrm>
            <a:prstGeom prst="rect">
              <a:avLst/>
            </a:prstGeom>
            <a:noFill/>
          </p:spPr>
          <p:txBody>
            <a:bodyPr wrap="square" rtlCol="0">
              <a:noAutofit/>
            </a:bodyPr>
            <a:lstStyle/>
            <a:p>
              <a:pPr marL="0" marR="0">
                <a:spcBef>
                  <a:spcPts val="0"/>
                </a:spcBef>
                <a:spcAft>
                  <a:spcPts val="0"/>
                </a:spcAft>
              </a:pPr>
              <a:r>
                <a:rPr lang="es-ES_tradnl"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Functioning (but illegal) Water Connections</a:t>
              </a:r>
              <a:endParaRPr lang="en-US" sz="1200">
                <a:effectLst/>
                <a:latin typeface="Times New Roman" panose="02020603050405020304" pitchFamily="18" charset="0"/>
                <a:ea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C2CC9562-D250-4A3D-8DBE-B8AA32F58CF6}"/>
                </a:ext>
              </a:extLst>
            </p:cNvPr>
            <p:cNvCxnSpPr/>
            <p:nvPr/>
          </p:nvCxnSpPr>
          <p:spPr>
            <a:xfrm flipH="1">
              <a:off x="2133600" y="533400"/>
              <a:ext cx="533400" cy="2209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9">
              <a:extLst>
                <a:ext uri="{FF2B5EF4-FFF2-40B4-BE49-F238E27FC236}">
                  <a16:creationId xmlns:a16="http://schemas.microsoft.com/office/drawing/2014/main" id="{46844B04-79F5-47E1-8AF7-0A8EB60D7DC4}"/>
                </a:ext>
              </a:extLst>
            </p:cNvPr>
            <p:cNvSpPr txBox="1"/>
            <p:nvPr/>
          </p:nvSpPr>
          <p:spPr>
            <a:xfrm>
              <a:off x="762000" y="58032"/>
              <a:ext cx="3505199" cy="539901"/>
            </a:xfrm>
            <a:prstGeom prst="rect">
              <a:avLst/>
            </a:prstGeom>
            <a:noFill/>
          </p:spPr>
          <p:txBody>
            <a:bodyPr wrap="square" rtlCol="0">
              <a:noAutofit/>
            </a:bodyPr>
            <a:lstStyle/>
            <a:p>
              <a:pPr marL="0" marR="0">
                <a:spcBef>
                  <a:spcPts val="0"/>
                </a:spcBef>
                <a:spcAft>
                  <a:spcPts val="0"/>
                </a:spcAft>
              </a:pPr>
              <a:r>
                <a:rPr lang="es-ES_tradnl"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Recycling Business Opportunity</a:t>
              </a:r>
              <a:endParaRPr lang="en-US" sz="1200">
                <a:effectLst/>
                <a:latin typeface="Times New Roman" panose="02020603050405020304" pitchFamily="18" charset="0"/>
                <a:ea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263539B9-9B61-4610-912D-9DE4E9514D7A}"/>
                </a:ext>
              </a:extLst>
            </p:cNvPr>
            <p:cNvCxnSpPr/>
            <p:nvPr/>
          </p:nvCxnSpPr>
          <p:spPr>
            <a:xfrm flipH="1" flipV="1">
              <a:off x="4724339" y="3886201"/>
              <a:ext cx="931474" cy="178917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13">
              <a:extLst>
                <a:ext uri="{FF2B5EF4-FFF2-40B4-BE49-F238E27FC236}">
                  <a16:creationId xmlns:a16="http://schemas.microsoft.com/office/drawing/2014/main" id="{767AD889-0D13-4F85-93BD-25115A3726AE}"/>
                </a:ext>
              </a:extLst>
            </p:cNvPr>
            <p:cNvSpPr txBox="1"/>
            <p:nvPr/>
          </p:nvSpPr>
          <p:spPr>
            <a:xfrm>
              <a:off x="4952884" y="5825786"/>
              <a:ext cx="2819400" cy="712232"/>
            </a:xfrm>
            <a:prstGeom prst="rect">
              <a:avLst/>
            </a:prstGeom>
            <a:noFill/>
          </p:spPr>
          <p:txBody>
            <a:bodyPr wrap="square" rtlCol="0">
              <a:noAutofit/>
            </a:bodyPr>
            <a:lstStyle/>
            <a:p>
              <a:pPr marL="0" marR="0">
                <a:spcBef>
                  <a:spcPts val="0"/>
                </a:spcBef>
                <a:spcAft>
                  <a:spcPts val="0"/>
                </a:spcAft>
              </a:pPr>
              <a:r>
                <a:rPr lang="es-ES_tradnl" sz="16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River not mitigated for flood</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66290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Training Approach</a:t>
            </a:r>
          </a:p>
        </p:txBody>
      </p:sp>
      <p:sp>
        <p:nvSpPr>
          <p:cNvPr id="3" name="Content Placeholder 2"/>
          <p:cNvSpPr>
            <a:spLocks noGrp="1"/>
          </p:cNvSpPr>
          <p:nvPr>
            <p:ph idx="1"/>
          </p:nvPr>
        </p:nvSpPr>
        <p:spPr>
          <a:xfrm>
            <a:off x="1028700" y="1600201"/>
            <a:ext cx="7658100" cy="3886199"/>
          </a:xfrm>
        </p:spPr>
        <p:txBody>
          <a:bodyPr>
            <a:normAutofit/>
          </a:bodyPr>
          <a:lstStyle/>
          <a:p>
            <a:pPr marL="171450" indent="-171450">
              <a:buFont typeface="Arial" panose="020B0604020202020204" pitchFamily="34" charset="0"/>
              <a:buChar char="•"/>
            </a:pPr>
            <a:r>
              <a:rPr lang="en-US" sz="2600" dirty="0"/>
              <a:t>Goal: Learn resilience assessment methodology by practicing each step</a:t>
            </a:r>
          </a:p>
          <a:p>
            <a:endParaRPr lang="en-US" sz="2600" dirty="0"/>
          </a:p>
          <a:p>
            <a:pPr marL="171450" indent="-171450">
              <a:buFont typeface="Arial" panose="020B0604020202020204" pitchFamily="34" charset="0"/>
              <a:buChar char="•"/>
            </a:pPr>
            <a:r>
              <a:rPr lang="en-US" sz="2600" dirty="0"/>
              <a:t>What would you like to get out of this workshop?</a:t>
            </a:r>
          </a:p>
        </p:txBody>
      </p:sp>
    </p:spTree>
    <p:extLst>
      <p:ext uri="{BB962C8B-B14F-4D97-AF65-F5344CB8AC3E}">
        <p14:creationId xmlns:p14="http://schemas.microsoft.com/office/powerpoint/2010/main" val="621906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0442" y="457200"/>
            <a:ext cx="8229600" cy="1143000"/>
          </a:xfrm>
        </p:spPr>
        <p:txBody>
          <a:bodyPr/>
          <a:lstStyle/>
          <a:p>
            <a:r>
              <a:rPr lang="en-US" b="1" dirty="0">
                <a:solidFill>
                  <a:srgbClr val="C00000"/>
                </a:solidFill>
              </a:rPr>
              <a:t>Discussion Questions</a:t>
            </a:r>
          </a:p>
        </p:txBody>
      </p:sp>
      <p:sp>
        <p:nvSpPr>
          <p:cNvPr id="4" name="Content Placeholder 3"/>
          <p:cNvSpPr>
            <a:spLocks noGrp="1"/>
          </p:cNvSpPr>
          <p:nvPr>
            <p:ph idx="1"/>
          </p:nvPr>
        </p:nvSpPr>
        <p:spPr>
          <a:xfrm>
            <a:off x="930442" y="1580147"/>
            <a:ext cx="8213558" cy="5049253"/>
          </a:xfrm>
        </p:spPr>
        <p:txBody>
          <a:bodyPr>
            <a:normAutofit/>
          </a:bodyPr>
          <a:lstStyle/>
          <a:p>
            <a:pPr marL="171450" lvl="0" indent="-171450">
              <a:buFont typeface="Arial" panose="020B0604020202020204" pitchFamily="34" charset="0"/>
              <a:buChar char="•"/>
            </a:pPr>
            <a:r>
              <a:rPr lang="en-US" sz="2400" dirty="0"/>
              <a:t>What systems do you see? Which systems do you NOT see?</a:t>
            </a:r>
          </a:p>
          <a:p>
            <a:pPr marL="171450" lvl="0" indent="-171450">
              <a:buFont typeface="Arial" panose="020B0604020202020204" pitchFamily="34" charset="0"/>
              <a:buChar char="•"/>
            </a:pPr>
            <a:r>
              <a:rPr lang="en-US" sz="2400" dirty="0"/>
              <a:t>What systems in this area tend to break? What causes them to break? Who is most affected?</a:t>
            </a:r>
          </a:p>
          <a:p>
            <a:pPr marL="171450" lvl="0" indent="-171450">
              <a:buFont typeface="Arial" panose="020B0604020202020204" pitchFamily="34" charset="0"/>
              <a:buChar char="•"/>
            </a:pPr>
            <a:r>
              <a:rPr lang="en-US" sz="2400" dirty="0"/>
              <a:t>How are other systems affected by that disruption?</a:t>
            </a:r>
          </a:p>
          <a:p>
            <a:pPr marL="171450" lvl="0" indent="-171450">
              <a:buFont typeface="Arial" panose="020B0604020202020204" pitchFamily="34" charset="0"/>
              <a:buChar char="•"/>
            </a:pPr>
            <a:r>
              <a:rPr lang="en-US" sz="2400" dirty="0"/>
              <a:t>What are possible Disaster Risk Reduction, Climate Change Adaptation and/or resilience interventions to improve the situation at the local, city, or other scale?</a:t>
            </a:r>
          </a:p>
          <a:p>
            <a:pPr marL="171450" lvl="0" indent="-171450">
              <a:buFont typeface="Arial" panose="020B0604020202020204" pitchFamily="34" charset="0"/>
              <a:buChar char="•"/>
            </a:pPr>
            <a:r>
              <a:rPr lang="en-US" sz="2400" dirty="0"/>
              <a:t>Who/what departments or organizations would you need to engage to make those interventions happen?</a:t>
            </a:r>
          </a:p>
        </p:txBody>
      </p:sp>
    </p:spTree>
    <p:extLst>
      <p:ext uri="{BB962C8B-B14F-4D97-AF65-F5344CB8AC3E}">
        <p14:creationId xmlns:p14="http://schemas.microsoft.com/office/powerpoint/2010/main" val="2037134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Methodology Approach</a:t>
            </a:r>
          </a:p>
        </p:txBody>
      </p:sp>
      <p:sp>
        <p:nvSpPr>
          <p:cNvPr id="3" name="Content Placeholder 2"/>
          <p:cNvSpPr>
            <a:spLocks noGrp="1"/>
          </p:cNvSpPr>
          <p:nvPr>
            <p:ph idx="1"/>
          </p:nvPr>
        </p:nvSpPr>
        <p:spPr>
          <a:xfrm>
            <a:off x="1028700" y="1295400"/>
            <a:ext cx="7200900" cy="4648200"/>
          </a:xfrm>
        </p:spPr>
        <p:txBody>
          <a:bodyPr numCol="1">
            <a:normAutofit/>
          </a:bodyPr>
          <a:lstStyle/>
          <a:p>
            <a:pPr>
              <a:buFont typeface="Wingdings" charset="2"/>
              <a:buChar char="§"/>
            </a:pPr>
            <a:r>
              <a:rPr lang="en-US" sz="2600" dirty="0"/>
              <a:t>Background Information: Resilience, Systems Thinking, Climate Change</a:t>
            </a:r>
          </a:p>
          <a:p>
            <a:pPr>
              <a:buFont typeface="Wingdings" charset="2"/>
              <a:buChar char="§"/>
            </a:pPr>
            <a:r>
              <a:rPr lang="en-US" sz="2600" dirty="0"/>
              <a:t>Stage 1: Resilience of What: Identifying Systems</a:t>
            </a:r>
          </a:p>
          <a:p>
            <a:pPr>
              <a:buFont typeface="Wingdings" charset="2"/>
              <a:buChar char="§"/>
            </a:pPr>
            <a:r>
              <a:rPr lang="en-US" sz="2600" b="1" dirty="0">
                <a:solidFill>
                  <a:srgbClr val="FF0000"/>
                </a:solidFill>
              </a:rPr>
              <a:t>Stage 2: Resilience to What: Identifying Shocks &amp; Stresses </a:t>
            </a:r>
          </a:p>
          <a:p>
            <a:pPr>
              <a:buFont typeface="Wingdings" charset="2"/>
              <a:buChar char="§"/>
            </a:pPr>
            <a:r>
              <a:rPr lang="en-US" sz="2600" dirty="0"/>
              <a:t>Stage 3: Resilience for Whom: Understanding Dependencies</a:t>
            </a:r>
          </a:p>
          <a:p>
            <a:pPr>
              <a:buFont typeface="Wingdings" charset="2"/>
              <a:buChar char="§"/>
            </a:pPr>
            <a:r>
              <a:rPr lang="en-US" sz="2600" dirty="0"/>
              <a:t>Stage 4: Identify Resilience</a:t>
            </a:r>
          </a:p>
          <a:p>
            <a:pPr>
              <a:buFont typeface="Wingdings" charset="2"/>
              <a:buChar char="§"/>
            </a:pPr>
            <a:r>
              <a:rPr lang="en-US" sz="2600" dirty="0"/>
              <a:t>Stage 5: Future Scenarios</a:t>
            </a:r>
          </a:p>
          <a:p>
            <a:pPr>
              <a:buFont typeface="Wingdings" charset="2"/>
              <a:buChar char="§"/>
            </a:pPr>
            <a:r>
              <a:rPr lang="en-US" sz="2600" dirty="0"/>
              <a:t>Stage 6: Setting Resilience Priorities</a:t>
            </a:r>
          </a:p>
          <a:p>
            <a:endParaRPr lang="en-US" sz="2600" dirty="0"/>
          </a:p>
        </p:txBody>
      </p:sp>
    </p:spTree>
    <p:extLst>
      <p:ext uri="{BB962C8B-B14F-4D97-AF65-F5344CB8AC3E}">
        <p14:creationId xmlns:p14="http://schemas.microsoft.com/office/powerpoint/2010/main" val="897173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6730"/>
            <a:ext cx="7200900" cy="1485900"/>
          </a:xfrm>
        </p:spPr>
        <p:txBody>
          <a:bodyPr/>
          <a:lstStyle/>
          <a:p>
            <a:r>
              <a:rPr lang="en-US" b="1" dirty="0">
                <a:solidFill>
                  <a:srgbClr val="C00000"/>
                </a:solidFill>
              </a:rPr>
              <a:t>Shocks and Stresses</a:t>
            </a:r>
          </a:p>
        </p:txBody>
      </p:sp>
      <p:sp>
        <p:nvSpPr>
          <p:cNvPr id="3" name="Content Placeholder 2"/>
          <p:cNvSpPr>
            <a:spLocks noGrp="1"/>
          </p:cNvSpPr>
          <p:nvPr>
            <p:ph idx="1"/>
          </p:nvPr>
        </p:nvSpPr>
        <p:spPr>
          <a:xfrm>
            <a:off x="971550" y="1425098"/>
            <a:ext cx="3886200" cy="4525963"/>
          </a:xfrm>
        </p:spPr>
        <p:txBody>
          <a:bodyPr>
            <a:normAutofit/>
          </a:bodyPr>
          <a:lstStyle/>
          <a:p>
            <a:pPr marL="171450" indent="-171450">
              <a:buFont typeface="Arial" panose="020B0604020202020204" pitchFamily="34" charset="0"/>
              <a:buChar char="•"/>
            </a:pPr>
            <a:r>
              <a:rPr lang="en-US" sz="2600" dirty="0"/>
              <a:t>Shock: Rapid events</a:t>
            </a:r>
          </a:p>
          <a:p>
            <a:endParaRPr lang="en-US" sz="2600" dirty="0"/>
          </a:p>
          <a:p>
            <a:endParaRPr lang="en-US" sz="2600" dirty="0"/>
          </a:p>
          <a:p>
            <a:pPr marL="171450" indent="-171450">
              <a:buFont typeface="Arial" panose="020B0604020202020204" pitchFamily="34" charset="0"/>
              <a:buChar char="•"/>
            </a:pPr>
            <a:r>
              <a:rPr lang="en-US" sz="2600" dirty="0"/>
              <a:t>Stress: Long-term pressures or conditions</a:t>
            </a:r>
          </a:p>
        </p:txBody>
      </p:sp>
      <p:pic>
        <p:nvPicPr>
          <p:cNvPr id="4" name="Picture 2" descr="http://static.guim.co.uk/sys-images/Guardian/Pix/pictures/2010/04/20/Teak-deforestation-burma.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877803" y="3601832"/>
            <a:ext cx="3733800" cy="2349229"/>
          </a:xfrm>
          <a:prstGeom prst="roundRect">
            <a:avLst>
              <a:gd name="adj" fmla="val 8594"/>
            </a:avLst>
          </a:prstGeom>
          <a:solidFill>
            <a:srgbClr val="FFFFFF">
              <a:shade val="85000"/>
            </a:srgbClr>
          </a:solidFill>
          <a:ln>
            <a:noFill/>
          </a:ln>
          <a:effectLst/>
          <a:extLst/>
        </p:spPr>
      </p:pic>
      <p:pic>
        <p:nvPicPr>
          <p:cNvPr id="7" name="Picture 2" descr="Pakistan flood victi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7803" y="1066800"/>
            <a:ext cx="3733800" cy="224028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3523379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33400"/>
            <a:ext cx="7200900" cy="1485900"/>
          </a:xfrm>
        </p:spPr>
        <p:txBody>
          <a:bodyPr/>
          <a:lstStyle/>
          <a:p>
            <a:r>
              <a:rPr lang="en-US" b="1" dirty="0">
                <a:solidFill>
                  <a:srgbClr val="C00000"/>
                </a:solidFill>
              </a:rPr>
              <a:t>Shocks and Stresses</a:t>
            </a:r>
          </a:p>
        </p:txBody>
      </p:sp>
      <p:sp>
        <p:nvSpPr>
          <p:cNvPr id="3" name="Content Placeholder 2"/>
          <p:cNvSpPr>
            <a:spLocks noGrp="1"/>
          </p:cNvSpPr>
          <p:nvPr>
            <p:ph idx="1"/>
          </p:nvPr>
        </p:nvSpPr>
        <p:spPr>
          <a:xfrm>
            <a:off x="1032711" y="1676400"/>
            <a:ext cx="7200900" cy="3581400"/>
          </a:xfrm>
        </p:spPr>
        <p:txBody>
          <a:bodyPr/>
          <a:lstStyle/>
          <a:p>
            <a:pPr marL="171450" indent="-171450">
              <a:buFont typeface="Arial" panose="020B0604020202020204" pitchFamily="34" charset="0"/>
              <a:buChar char="•"/>
            </a:pPr>
            <a:r>
              <a:rPr lang="en-US" sz="2600" dirty="0"/>
              <a:t>What are some typical shocks?</a:t>
            </a:r>
          </a:p>
          <a:p>
            <a:endParaRPr lang="en-US" sz="2600" dirty="0"/>
          </a:p>
          <a:p>
            <a:pPr marL="171450" indent="-171450">
              <a:buFont typeface="Arial" panose="020B0604020202020204" pitchFamily="34" charset="0"/>
              <a:buChar char="•"/>
            </a:pPr>
            <a:r>
              <a:rPr lang="en-US" sz="2600" dirty="0"/>
              <a:t>What are some typical stresses?</a:t>
            </a:r>
          </a:p>
          <a:p>
            <a:pPr marL="0" indent="0">
              <a:buNone/>
            </a:pPr>
            <a:endParaRPr lang="en-US" dirty="0"/>
          </a:p>
        </p:txBody>
      </p:sp>
    </p:spTree>
    <p:extLst>
      <p:ext uri="{BB962C8B-B14F-4D97-AF65-F5344CB8AC3E}">
        <p14:creationId xmlns:p14="http://schemas.microsoft.com/office/powerpoint/2010/main" val="2877052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09600"/>
            <a:ext cx="7200900" cy="1485900"/>
          </a:xfrm>
        </p:spPr>
        <p:txBody>
          <a:bodyPr/>
          <a:lstStyle/>
          <a:p>
            <a:r>
              <a:rPr lang="en-US" b="1" dirty="0">
                <a:solidFill>
                  <a:srgbClr val="C00000"/>
                </a:solidFill>
              </a:rPr>
              <a:t>Resilience to What: </a:t>
            </a:r>
            <a:br>
              <a:rPr lang="en-US" b="1" dirty="0">
                <a:solidFill>
                  <a:srgbClr val="C00000"/>
                </a:solidFill>
              </a:rPr>
            </a:br>
            <a:r>
              <a:rPr lang="en-US" b="1" dirty="0">
                <a:solidFill>
                  <a:srgbClr val="C00000"/>
                </a:solidFill>
              </a:rPr>
              <a:t>      </a:t>
            </a:r>
            <a:r>
              <a:rPr lang="en-US" sz="3000" b="1" dirty="0">
                <a:solidFill>
                  <a:srgbClr val="C00000"/>
                </a:solidFill>
              </a:rPr>
              <a:t>Identifying Shocks &amp; Stresses</a:t>
            </a:r>
          </a:p>
        </p:txBody>
      </p:sp>
      <p:sp>
        <p:nvSpPr>
          <p:cNvPr id="3" name="Content Placeholder 2"/>
          <p:cNvSpPr>
            <a:spLocks noGrp="1"/>
          </p:cNvSpPr>
          <p:nvPr>
            <p:ph idx="1"/>
          </p:nvPr>
        </p:nvSpPr>
        <p:spPr>
          <a:xfrm>
            <a:off x="1028700" y="2362200"/>
            <a:ext cx="7886700" cy="3763963"/>
          </a:xfrm>
        </p:spPr>
        <p:txBody>
          <a:bodyPr>
            <a:normAutofit/>
          </a:bodyPr>
          <a:lstStyle/>
          <a:p>
            <a:pPr marL="0" indent="0">
              <a:buNone/>
            </a:pPr>
            <a:r>
              <a:rPr lang="en-US" sz="2600" b="1" dirty="0"/>
              <a:t>Objectives:</a:t>
            </a:r>
          </a:p>
          <a:p>
            <a:pPr marL="171450" indent="-171450">
              <a:buFont typeface="Arial" panose="020B0604020202020204" pitchFamily="34" charset="0"/>
              <a:buChar char="•"/>
            </a:pPr>
            <a:r>
              <a:rPr lang="en-US" sz="2600" dirty="0"/>
              <a:t>Identify the primary shocks and stresses in the city. </a:t>
            </a:r>
          </a:p>
          <a:p>
            <a:pPr marL="171450" indent="-171450">
              <a:buFont typeface="Arial" panose="020B0604020202020204" pitchFamily="34" charset="0"/>
              <a:buChar char="•"/>
            </a:pPr>
            <a:r>
              <a:rPr lang="en-US" sz="2600" dirty="0"/>
              <a:t>Sort shocks and stresses according to their frequency and impact.</a:t>
            </a:r>
          </a:p>
          <a:p>
            <a:pPr marL="171450" indent="-171450">
              <a:buFont typeface="Arial" panose="020B0604020202020204" pitchFamily="34" charset="0"/>
              <a:buChar char="•"/>
            </a:pPr>
            <a:r>
              <a:rPr lang="en-US" sz="2600" dirty="0"/>
              <a:t>As a group, agree on the top shocks and stresses of concern.</a:t>
            </a:r>
          </a:p>
        </p:txBody>
      </p:sp>
    </p:spTree>
    <p:extLst>
      <p:ext uri="{BB962C8B-B14F-4D97-AF65-F5344CB8AC3E}">
        <p14:creationId xmlns:p14="http://schemas.microsoft.com/office/powerpoint/2010/main" val="3889165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44265"/>
            <a:ext cx="5943600" cy="6769469"/>
          </a:xfrm>
          <a:prstGeom prst="rect">
            <a:avLst/>
          </a:prstGeom>
        </p:spPr>
      </p:pic>
    </p:spTree>
    <p:extLst>
      <p:ext uri="{BB962C8B-B14F-4D97-AF65-F5344CB8AC3E}">
        <p14:creationId xmlns:p14="http://schemas.microsoft.com/office/powerpoint/2010/main" val="1272769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09600"/>
            <a:ext cx="7200900" cy="1485900"/>
          </a:xfrm>
        </p:spPr>
        <p:txBody>
          <a:bodyPr/>
          <a:lstStyle/>
          <a:p>
            <a:r>
              <a:rPr lang="en-US" b="1" dirty="0">
                <a:solidFill>
                  <a:srgbClr val="C00000"/>
                </a:solidFill>
              </a:rPr>
              <a:t>Discussion Questions</a:t>
            </a:r>
          </a:p>
        </p:txBody>
      </p:sp>
      <p:sp>
        <p:nvSpPr>
          <p:cNvPr id="3" name="Content Placeholder 2"/>
          <p:cNvSpPr>
            <a:spLocks noGrp="1"/>
          </p:cNvSpPr>
          <p:nvPr>
            <p:ph idx="1"/>
          </p:nvPr>
        </p:nvSpPr>
        <p:spPr>
          <a:xfrm>
            <a:off x="1028700" y="2209800"/>
            <a:ext cx="7200900" cy="3581400"/>
          </a:xfrm>
        </p:spPr>
        <p:txBody>
          <a:bodyPr>
            <a:normAutofit/>
          </a:bodyPr>
          <a:lstStyle/>
          <a:p>
            <a:pPr marL="171450" lvl="0" indent="-171450">
              <a:buFont typeface="Arial" panose="020B0604020202020204" pitchFamily="34" charset="0"/>
              <a:buChar char="•"/>
            </a:pPr>
            <a:r>
              <a:rPr lang="en-US" sz="2600" dirty="0"/>
              <a:t>Did all the groups come up with the same priority shocks and stresses?</a:t>
            </a:r>
          </a:p>
          <a:p>
            <a:pPr marL="171450" lvl="0" indent="-171450">
              <a:buFont typeface="Arial" panose="020B0604020202020204" pitchFamily="34" charset="0"/>
              <a:buChar char="•"/>
            </a:pPr>
            <a:r>
              <a:rPr lang="en-US" sz="2600" dirty="0"/>
              <a:t>Are there low frequency/high impact events that might be an issue?</a:t>
            </a:r>
          </a:p>
          <a:p>
            <a:pPr marL="171450" lvl="0" indent="-171450">
              <a:buFont typeface="Arial" panose="020B0604020202020204" pitchFamily="34" charset="0"/>
              <a:buChar char="•"/>
            </a:pPr>
            <a:r>
              <a:rPr lang="en-US" sz="2600" dirty="0"/>
              <a:t>Would your current coalition partners choose the same shocks and stresses?</a:t>
            </a:r>
          </a:p>
        </p:txBody>
      </p:sp>
    </p:spTree>
    <p:extLst>
      <p:ext uri="{BB962C8B-B14F-4D97-AF65-F5344CB8AC3E}">
        <p14:creationId xmlns:p14="http://schemas.microsoft.com/office/powerpoint/2010/main" val="4223388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Day Two Overview</a:t>
            </a:r>
          </a:p>
        </p:txBody>
      </p:sp>
      <p:sp>
        <p:nvSpPr>
          <p:cNvPr id="3" name="Content Placeholder 2"/>
          <p:cNvSpPr>
            <a:spLocks noGrp="1"/>
          </p:cNvSpPr>
          <p:nvPr>
            <p:ph idx="1"/>
          </p:nvPr>
        </p:nvSpPr>
        <p:spPr>
          <a:xfrm>
            <a:off x="1028700" y="1676400"/>
            <a:ext cx="7200900" cy="4191000"/>
          </a:xfrm>
        </p:spPr>
        <p:txBody>
          <a:bodyPr>
            <a:normAutofit/>
          </a:bodyPr>
          <a:lstStyle/>
          <a:p>
            <a:pPr marL="171450" indent="-171450">
              <a:spcBef>
                <a:spcPts val="1200"/>
              </a:spcBef>
              <a:buFont typeface="Arial" panose="020B0604020202020204" pitchFamily="34" charset="0"/>
              <a:buChar char="•"/>
            </a:pPr>
            <a:r>
              <a:rPr lang="en-US" sz="2600" dirty="0"/>
              <a:t>Mapping Priority Shocks &amp; Stresses </a:t>
            </a:r>
            <a:r>
              <a:rPr lang="id-ID" sz="2600" dirty="0"/>
              <a:t>– 1 </a:t>
            </a:r>
            <a:r>
              <a:rPr lang="en-US" sz="2600" dirty="0"/>
              <a:t>hour</a:t>
            </a:r>
          </a:p>
          <a:p>
            <a:pPr marL="171450" indent="-171450">
              <a:spcBef>
                <a:spcPts val="1200"/>
              </a:spcBef>
              <a:buFont typeface="Arial" panose="020B0604020202020204" pitchFamily="34" charset="0"/>
              <a:buChar char="•"/>
            </a:pPr>
            <a:r>
              <a:rPr lang="en-US" sz="2600" dirty="0"/>
              <a:t>Understanding How Fragile Systems Impact People – 2 hours</a:t>
            </a:r>
          </a:p>
          <a:p>
            <a:pPr marL="171450" indent="-171450">
              <a:spcBef>
                <a:spcPts val="1200"/>
              </a:spcBef>
              <a:buFont typeface="Arial" panose="020B0604020202020204" pitchFamily="34" charset="0"/>
              <a:buChar char="•"/>
            </a:pPr>
            <a:r>
              <a:rPr lang="en-US" sz="2600" dirty="0"/>
              <a:t>Resilience Actions Across Scales – 1 hour</a:t>
            </a:r>
          </a:p>
          <a:p>
            <a:pPr marL="171450" indent="-171450">
              <a:spcBef>
                <a:spcPts val="1200"/>
              </a:spcBef>
              <a:buFont typeface="Arial" panose="020B0604020202020204" pitchFamily="34" charset="0"/>
              <a:buChar char="•"/>
            </a:pPr>
            <a:r>
              <a:rPr lang="en-US" sz="2600" dirty="0"/>
              <a:t>Historical, Current and Future Profiles – 1 hour</a:t>
            </a:r>
          </a:p>
          <a:p>
            <a:pPr marL="171450" indent="-171450">
              <a:spcBef>
                <a:spcPts val="1200"/>
              </a:spcBef>
              <a:buFont typeface="Arial" panose="020B0604020202020204" pitchFamily="34" charset="0"/>
              <a:buChar char="•"/>
            </a:pPr>
            <a:r>
              <a:rPr lang="en-US" sz="2600" dirty="0"/>
              <a:t>Road Map – 1 hour</a:t>
            </a:r>
            <a:endParaRPr lang="id-ID" sz="2600" dirty="0"/>
          </a:p>
        </p:txBody>
      </p:sp>
    </p:spTree>
    <p:extLst>
      <p:ext uri="{BB962C8B-B14F-4D97-AF65-F5344CB8AC3E}">
        <p14:creationId xmlns:p14="http://schemas.microsoft.com/office/powerpoint/2010/main" val="11066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Methodology Approach</a:t>
            </a:r>
          </a:p>
        </p:txBody>
      </p:sp>
      <p:sp>
        <p:nvSpPr>
          <p:cNvPr id="3" name="Content Placeholder 2"/>
          <p:cNvSpPr>
            <a:spLocks noGrp="1"/>
          </p:cNvSpPr>
          <p:nvPr>
            <p:ph idx="1"/>
          </p:nvPr>
        </p:nvSpPr>
        <p:spPr>
          <a:xfrm>
            <a:off x="1028700" y="1295400"/>
            <a:ext cx="7200900" cy="4648200"/>
          </a:xfrm>
        </p:spPr>
        <p:txBody>
          <a:bodyPr numCol="1">
            <a:normAutofit/>
          </a:bodyPr>
          <a:lstStyle/>
          <a:p>
            <a:pPr>
              <a:buFont typeface="Wingdings" charset="2"/>
              <a:buChar char="§"/>
            </a:pPr>
            <a:r>
              <a:rPr lang="en-US" sz="2600" dirty="0"/>
              <a:t>Background Information: Resilience, Systems Thinking, Climate Change</a:t>
            </a:r>
          </a:p>
          <a:p>
            <a:pPr>
              <a:buFont typeface="Wingdings" charset="2"/>
              <a:buChar char="§"/>
            </a:pPr>
            <a:r>
              <a:rPr lang="en-US" sz="2600" dirty="0"/>
              <a:t>Stage 1: Resilience of What: Identifying Systems</a:t>
            </a:r>
          </a:p>
          <a:p>
            <a:pPr>
              <a:buFont typeface="Wingdings" charset="2"/>
              <a:buChar char="§"/>
            </a:pPr>
            <a:r>
              <a:rPr lang="en-US" sz="2600" b="1" dirty="0">
                <a:solidFill>
                  <a:srgbClr val="FF0000"/>
                </a:solidFill>
              </a:rPr>
              <a:t>Stage 2: Resilience to What: Identifying Shocks &amp; Stresses </a:t>
            </a:r>
          </a:p>
          <a:p>
            <a:pPr>
              <a:buFont typeface="Wingdings" charset="2"/>
              <a:buChar char="§"/>
            </a:pPr>
            <a:r>
              <a:rPr lang="en-US" sz="2600" dirty="0"/>
              <a:t>Stage 3: Resilience for Whom: Understanding Dependencies</a:t>
            </a:r>
          </a:p>
          <a:p>
            <a:pPr>
              <a:buFont typeface="Wingdings" charset="2"/>
              <a:buChar char="§"/>
            </a:pPr>
            <a:r>
              <a:rPr lang="en-US" sz="2600" dirty="0"/>
              <a:t>Stage 4: Identify Resilience</a:t>
            </a:r>
          </a:p>
          <a:p>
            <a:pPr>
              <a:buFont typeface="Wingdings" charset="2"/>
              <a:buChar char="§"/>
            </a:pPr>
            <a:r>
              <a:rPr lang="en-US" sz="2600" dirty="0"/>
              <a:t>Stage 5: Future Scenarios</a:t>
            </a:r>
          </a:p>
          <a:p>
            <a:pPr>
              <a:buFont typeface="Wingdings" charset="2"/>
              <a:buChar char="§"/>
            </a:pPr>
            <a:r>
              <a:rPr lang="en-US" sz="2600" dirty="0"/>
              <a:t>Stage 6: Setting Resilience Priorities</a:t>
            </a:r>
          </a:p>
          <a:p>
            <a:endParaRPr lang="en-US" sz="2600" dirty="0"/>
          </a:p>
        </p:txBody>
      </p:sp>
    </p:spTree>
    <p:extLst>
      <p:ext uri="{BB962C8B-B14F-4D97-AF65-F5344CB8AC3E}">
        <p14:creationId xmlns:p14="http://schemas.microsoft.com/office/powerpoint/2010/main" val="92813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200900" cy="1485900"/>
          </a:xfrm>
        </p:spPr>
        <p:txBody>
          <a:bodyPr>
            <a:normAutofit/>
          </a:bodyPr>
          <a:lstStyle/>
          <a:p>
            <a:r>
              <a:rPr lang="en-US" b="1" dirty="0">
                <a:solidFill>
                  <a:srgbClr val="C00000"/>
                </a:solidFill>
              </a:rPr>
              <a:t>Resilience to What: </a:t>
            </a:r>
            <a:br>
              <a:rPr lang="en-US" b="1" dirty="0">
                <a:solidFill>
                  <a:srgbClr val="C00000"/>
                </a:solidFill>
              </a:rPr>
            </a:br>
            <a:r>
              <a:rPr lang="en-US" b="1" dirty="0">
                <a:solidFill>
                  <a:srgbClr val="C00000"/>
                </a:solidFill>
              </a:rPr>
              <a:t>      </a:t>
            </a:r>
            <a:r>
              <a:rPr lang="en-US" sz="3000" b="1" dirty="0">
                <a:solidFill>
                  <a:srgbClr val="C00000"/>
                </a:solidFill>
              </a:rPr>
              <a:t>Mapping Priority Shocks and Stresses</a:t>
            </a:r>
          </a:p>
        </p:txBody>
      </p:sp>
      <p:sp>
        <p:nvSpPr>
          <p:cNvPr id="3" name="Content Placeholder 2"/>
          <p:cNvSpPr>
            <a:spLocks noGrp="1"/>
          </p:cNvSpPr>
          <p:nvPr>
            <p:ph idx="1"/>
          </p:nvPr>
        </p:nvSpPr>
        <p:spPr>
          <a:xfrm>
            <a:off x="1016668" y="1943100"/>
            <a:ext cx="7200900" cy="3581400"/>
          </a:xfrm>
        </p:spPr>
        <p:txBody>
          <a:bodyPr/>
          <a:lstStyle/>
          <a:p>
            <a:pPr marL="0" indent="0">
              <a:buNone/>
            </a:pPr>
            <a:endParaRPr lang="en-US" sz="2400" b="1" dirty="0"/>
          </a:p>
          <a:p>
            <a:pPr marL="0" indent="0">
              <a:buNone/>
            </a:pPr>
            <a:endParaRPr lang="en-US" dirty="0"/>
          </a:p>
          <a:p>
            <a:pPr marL="0" indent="0">
              <a:buNone/>
            </a:pPr>
            <a:r>
              <a:rPr lang="en-US" sz="2400" b="1" dirty="0"/>
              <a:t>Objective:</a:t>
            </a:r>
          </a:p>
          <a:p>
            <a:pPr marL="171450" indent="-171450">
              <a:buFont typeface="Arial" panose="020B0604020202020204" pitchFamily="34" charset="0"/>
              <a:buChar char="•"/>
            </a:pPr>
            <a:r>
              <a:rPr lang="en-US" sz="2400" dirty="0"/>
              <a:t>Add to your map of core urban systems the areas in the city that are affected by your priority shocks and stresses.</a:t>
            </a:r>
          </a:p>
        </p:txBody>
      </p:sp>
    </p:spTree>
    <p:extLst>
      <p:ext uri="{BB962C8B-B14F-4D97-AF65-F5344CB8AC3E}">
        <p14:creationId xmlns:p14="http://schemas.microsoft.com/office/powerpoint/2010/main" val="229518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Methodology Approach</a:t>
            </a:r>
          </a:p>
        </p:txBody>
      </p:sp>
      <p:sp>
        <p:nvSpPr>
          <p:cNvPr id="3" name="Content Placeholder 2"/>
          <p:cNvSpPr>
            <a:spLocks noGrp="1"/>
          </p:cNvSpPr>
          <p:nvPr>
            <p:ph idx="1"/>
          </p:nvPr>
        </p:nvSpPr>
        <p:spPr>
          <a:xfrm>
            <a:off x="1028700" y="1295400"/>
            <a:ext cx="7200900" cy="4648200"/>
          </a:xfrm>
        </p:spPr>
        <p:txBody>
          <a:bodyPr numCol="1">
            <a:normAutofit/>
          </a:bodyPr>
          <a:lstStyle/>
          <a:p>
            <a:pPr>
              <a:buFont typeface="Wingdings" charset="2"/>
              <a:buChar char="§"/>
            </a:pPr>
            <a:r>
              <a:rPr lang="en-US" sz="2600" dirty="0"/>
              <a:t>Background Information: Resilience, Systems Thinking, Climate Change</a:t>
            </a:r>
          </a:p>
          <a:p>
            <a:pPr>
              <a:buFont typeface="Wingdings" charset="2"/>
              <a:buChar char="§"/>
            </a:pPr>
            <a:r>
              <a:rPr lang="en-US" sz="2600" dirty="0"/>
              <a:t>Stage 1: Resilience of What: Identifying Systems</a:t>
            </a:r>
          </a:p>
          <a:p>
            <a:pPr>
              <a:buFont typeface="Wingdings" charset="2"/>
              <a:buChar char="§"/>
            </a:pPr>
            <a:r>
              <a:rPr lang="en-US" sz="2600" dirty="0"/>
              <a:t>Stage 2: Resilience to What: Identifying Shocks &amp; Stresses </a:t>
            </a:r>
          </a:p>
          <a:p>
            <a:pPr>
              <a:buFont typeface="Wingdings" charset="2"/>
              <a:buChar char="§"/>
            </a:pPr>
            <a:r>
              <a:rPr lang="en-US" sz="2600" dirty="0"/>
              <a:t>Stage 3: Resilience for Whom: Understanding Dependencies</a:t>
            </a:r>
          </a:p>
          <a:p>
            <a:pPr>
              <a:buFont typeface="Wingdings" charset="2"/>
              <a:buChar char="§"/>
            </a:pPr>
            <a:r>
              <a:rPr lang="en-US" sz="2600" dirty="0"/>
              <a:t>Stage 4: Identify Resilience</a:t>
            </a:r>
          </a:p>
          <a:p>
            <a:pPr>
              <a:buFont typeface="Wingdings" charset="2"/>
              <a:buChar char="§"/>
            </a:pPr>
            <a:r>
              <a:rPr lang="en-US" sz="2600" dirty="0"/>
              <a:t>Stage 5: Future Scenarios</a:t>
            </a:r>
          </a:p>
          <a:p>
            <a:pPr>
              <a:buFont typeface="Wingdings" charset="2"/>
              <a:buChar char="§"/>
            </a:pPr>
            <a:r>
              <a:rPr lang="en-US" sz="2600" dirty="0"/>
              <a:t>Stage 6: Setting Resilience Priorities</a:t>
            </a:r>
          </a:p>
          <a:p>
            <a:endParaRPr lang="en-US" sz="2600" dirty="0"/>
          </a:p>
        </p:txBody>
      </p:sp>
    </p:spTree>
    <p:extLst>
      <p:ext uri="{BB962C8B-B14F-4D97-AF65-F5344CB8AC3E}">
        <p14:creationId xmlns:p14="http://schemas.microsoft.com/office/powerpoint/2010/main" val="564453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7563"/>
            <a:ext cx="7696200" cy="6696572"/>
          </a:xfrm>
          <a:prstGeom prst="rect">
            <a:avLst/>
          </a:prstGeom>
        </p:spPr>
      </p:pic>
    </p:spTree>
    <p:extLst>
      <p:ext uri="{BB962C8B-B14F-4D97-AF65-F5344CB8AC3E}">
        <p14:creationId xmlns:p14="http://schemas.microsoft.com/office/powerpoint/2010/main" val="1858552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09600"/>
            <a:ext cx="7200900" cy="1485900"/>
          </a:xfrm>
        </p:spPr>
        <p:txBody>
          <a:bodyPr/>
          <a:lstStyle/>
          <a:p>
            <a:r>
              <a:rPr lang="en-US" b="1" dirty="0">
                <a:solidFill>
                  <a:srgbClr val="C00000"/>
                </a:solidFill>
              </a:rPr>
              <a:t>Discussion Questions</a:t>
            </a:r>
          </a:p>
        </p:txBody>
      </p:sp>
      <p:sp>
        <p:nvSpPr>
          <p:cNvPr id="3" name="Content Placeholder 2"/>
          <p:cNvSpPr>
            <a:spLocks noGrp="1"/>
          </p:cNvSpPr>
          <p:nvPr>
            <p:ph idx="1"/>
          </p:nvPr>
        </p:nvSpPr>
        <p:spPr>
          <a:xfrm>
            <a:off x="1028700" y="2286000"/>
            <a:ext cx="7200900" cy="3581400"/>
          </a:xfrm>
        </p:spPr>
        <p:txBody>
          <a:bodyPr>
            <a:normAutofit/>
          </a:bodyPr>
          <a:lstStyle/>
          <a:p>
            <a:pPr marL="171450" lvl="0" indent="-171450">
              <a:buFont typeface="Arial" panose="020B0604020202020204" pitchFamily="34" charset="0"/>
              <a:buChar char="•"/>
            </a:pPr>
            <a:r>
              <a:rPr lang="en-US" sz="2400" dirty="0"/>
              <a:t>What are the similarities and differences between each group’s maps?</a:t>
            </a:r>
          </a:p>
          <a:p>
            <a:pPr marL="171450" lvl="0" indent="-171450">
              <a:buFont typeface="Arial" panose="020B0604020202020204" pitchFamily="34" charset="0"/>
              <a:buChar char="•"/>
            </a:pPr>
            <a:r>
              <a:rPr lang="en-US" sz="2400" dirty="0"/>
              <a:t>Which systems are most disrupted by the prioritized shocks and stresses?</a:t>
            </a:r>
          </a:p>
          <a:p>
            <a:pPr marL="171450" lvl="0" indent="-171450">
              <a:buFont typeface="Arial" panose="020B0604020202020204" pitchFamily="34" charset="0"/>
              <a:buChar char="•"/>
            </a:pPr>
            <a:r>
              <a:rPr lang="en-US" sz="2400" dirty="0"/>
              <a:t>What didn’t you know about? How could you find out? </a:t>
            </a:r>
          </a:p>
        </p:txBody>
      </p:sp>
    </p:spTree>
    <p:extLst>
      <p:ext uri="{BB962C8B-B14F-4D97-AF65-F5344CB8AC3E}">
        <p14:creationId xmlns:p14="http://schemas.microsoft.com/office/powerpoint/2010/main" val="2707312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Methodology Approach</a:t>
            </a:r>
          </a:p>
        </p:txBody>
      </p:sp>
      <p:sp>
        <p:nvSpPr>
          <p:cNvPr id="3" name="Content Placeholder 2"/>
          <p:cNvSpPr>
            <a:spLocks noGrp="1"/>
          </p:cNvSpPr>
          <p:nvPr>
            <p:ph idx="1"/>
          </p:nvPr>
        </p:nvSpPr>
        <p:spPr>
          <a:xfrm>
            <a:off x="1028700" y="1295400"/>
            <a:ext cx="7200900" cy="4648200"/>
          </a:xfrm>
        </p:spPr>
        <p:txBody>
          <a:bodyPr numCol="1">
            <a:normAutofit/>
          </a:bodyPr>
          <a:lstStyle/>
          <a:p>
            <a:pPr>
              <a:buFont typeface="Wingdings" charset="2"/>
              <a:buChar char="§"/>
            </a:pPr>
            <a:r>
              <a:rPr lang="en-US" sz="2600" dirty="0"/>
              <a:t>Background Information: Resilience, Systems Thinking, Climate Change</a:t>
            </a:r>
          </a:p>
          <a:p>
            <a:pPr>
              <a:buFont typeface="Wingdings" charset="2"/>
              <a:buChar char="§"/>
            </a:pPr>
            <a:r>
              <a:rPr lang="en-US" sz="2600" dirty="0"/>
              <a:t>Stage 1: Resilience of What: Identifying Systems</a:t>
            </a:r>
          </a:p>
          <a:p>
            <a:pPr>
              <a:buFont typeface="Wingdings" charset="2"/>
              <a:buChar char="§"/>
            </a:pPr>
            <a:r>
              <a:rPr lang="en-US" sz="2600" dirty="0"/>
              <a:t>Stage 2: Resilience to What: Identifying Shocks &amp; Stresses </a:t>
            </a:r>
          </a:p>
          <a:p>
            <a:pPr>
              <a:buFont typeface="Wingdings" charset="2"/>
              <a:buChar char="§"/>
            </a:pPr>
            <a:r>
              <a:rPr lang="en-US" sz="2600" b="1" dirty="0">
                <a:solidFill>
                  <a:srgbClr val="FF0000"/>
                </a:solidFill>
              </a:rPr>
              <a:t>Stage 3: Resilience for Whom: Understanding Dependencies</a:t>
            </a:r>
          </a:p>
          <a:p>
            <a:pPr>
              <a:buFont typeface="Wingdings" charset="2"/>
              <a:buChar char="§"/>
            </a:pPr>
            <a:r>
              <a:rPr lang="en-US" sz="2600" dirty="0"/>
              <a:t>Stage 4: Identify Resilience</a:t>
            </a:r>
          </a:p>
          <a:p>
            <a:pPr>
              <a:buFont typeface="Wingdings" charset="2"/>
              <a:buChar char="§"/>
            </a:pPr>
            <a:r>
              <a:rPr lang="en-US" sz="2600" dirty="0"/>
              <a:t>Stage 5: Future Scenarios</a:t>
            </a:r>
          </a:p>
          <a:p>
            <a:pPr>
              <a:buFont typeface="Wingdings" charset="2"/>
              <a:buChar char="§"/>
            </a:pPr>
            <a:r>
              <a:rPr lang="en-US" sz="2600" dirty="0"/>
              <a:t>Stage 6: Setting Resilience Priorities</a:t>
            </a:r>
          </a:p>
          <a:p>
            <a:endParaRPr lang="en-US" sz="2600" dirty="0"/>
          </a:p>
        </p:txBody>
      </p:sp>
    </p:spTree>
    <p:extLst>
      <p:ext uri="{BB962C8B-B14F-4D97-AF65-F5344CB8AC3E}">
        <p14:creationId xmlns:p14="http://schemas.microsoft.com/office/powerpoint/2010/main" val="317822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09600"/>
            <a:ext cx="7200900" cy="1485900"/>
          </a:xfrm>
        </p:spPr>
        <p:txBody>
          <a:bodyPr/>
          <a:lstStyle/>
          <a:p>
            <a:r>
              <a:rPr lang="en-US" b="1" dirty="0">
                <a:solidFill>
                  <a:srgbClr val="C00000"/>
                </a:solidFill>
              </a:rPr>
              <a:t>‘For Whom’ Are You Building Resilience</a:t>
            </a:r>
          </a:p>
        </p:txBody>
      </p:sp>
      <p:sp>
        <p:nvSpPr>
          <p:cNvPr id="3" name="Content Placeholder 2"/>
          <p:cNvSpPr>
            <a:spLocks noGrp="1"/>
          </p:cNvSpPr>
          <p:nvPr>
            <p:ph idx="1"/>
          </p:nvPr>
        </p:nvSpPr>
        <p:spPr>
          <a:xfrm>
            <a:off x="1028700" y="1676400"/>
            <a:ext cx="7200900" cy="3581400"/>
          </a:xfrm>
        </p:spPr>
        <p:txBody>
          <a:bodyPr>
            <a:normAutofit fontScale="92500" lnSpcReduction="20000"/>
          </a:bodyPr>
          <a:lstStyle/>
          <a:p>
            <a:pPr marL="0" indent="0">
              <a:buNone/>
            </a:pPr>
            <a:r>
              <a:rPr lang="en-US" sz="2400" dirty="0"/>
              <a:t>The people affected by a system’s failure are not necessarily located in the same location as the system itself. The impact of system failure depends on both the </a:t>
            </a:r>
            <a:r>
              <a:rPr lang="en-US" sz="2400" b="1" dirty="0"/>
              <a:t>exposure</a:t>
            </a:r>
            <a:r>
              <a:rPr lang="en-US" sz="2400" dirty="0"/>
              <a:t> and the </a:t>
            </a:r>
            <a:r>
              <a:rPr lang="en-US" sz="2400" b="1" dirty="0"/>
              <a:t>sensitivity</a:t>
            </a:r>
            <a:r>
              <a:rPr lang="en-US" sz="2400" dirty="0"/>
              <a:t> of different groups of people and stakeholders to system failure. </a:t>
            </a:r>
          </a:p>
          <a:p>
            <a:endParaRPr lang="en-US" sz="2400" dirty="0"/>
          </a:p>
          <a:p>
            <a:pPr marL="171450" indent="-171450">
              <a:buFont typeface="Arial" panose="020B0604020202020204" pitchFamily="34" charset="0"/>
              <a:buChar char="•"/>
            </a:pPr>
            <a:r>
              <a:rPr lang="en-US" sz="2400" b="1" dirty="0"/>
              <a:t>Exposure</a:t>
            </a:r>
            <a:r>
              <a:rPr lang="en-US" sz="2400" dirty="0"/>
              <a:t>: The degree to which something or someone experiences a hazard.</a:t>
            </a:r>
          </a:p>
          <a:p>
            <a:endParaRPr lang="en-US" sz="2400" dirty="0"/>
          </a:p>
          <a:p>
            <a:pPr marL="171450" indent="-171450">
              <a:buFont typeface="Arial" panose="020B0604020202020204" pitchFamily="34" charset="0"/>
              <a:buChar char="•"/>
            </a:pPr>
            <a:r>
              <a:rPr lang="en-US" sz="2400" b="1" dirty="0"/>
              <a:t>Sensitivity</a:t>
            </a:r>
            <a:r>
              <a:rPr lang="en-US" sz="2400" dirty="0"/>
              <a:t>: The degree of impact a hazard has on something or someone.</a:t>
            </a:r>
          </a:p>
        </p:txBody>
      </p:sp>
    </p:spTree>
    <p:extLst>
      <p:ext uri="{BB962C8B-B14F-4D97-AF65-F5344CB8AC3E}">
        <p14:creationId xmlns:p14="http://schemas.microsoft.com/office/powerpoint/2010/main" val="3009489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9144000" cy="1143000"/>
          </a:xfrm>
        </p:spPr>
        <p:txBody>
          <a:bodyPr/>
          <a:lstStyle/>
          <a:p>
            <a:r>
              <a:rPr lang="en-US" b="1" dirty="0">
                <a:solidFill>
                  <a:srgbClr val="C00000"/>
                </a:solidFill>
              </a:rPr>
              <a:t>Exposure: </a:t>
            </a:r>
            <a:r>
              <a:rPr lang="en-US" dirty="0">
                <a:solidFill>
                  <a:srgbClr val="C00000"/>
                </a:solidFill>
              </a:rPr>
              <a:t>Number of times punched</a:t>
            </a:r>
          </a:p>
        </p:txBody>
      </p:sp>
      <p:pic>
        <p:nvPicPr>
          <p:cNvPr id="4" name="Picture 3" descr="Boxer (Exposur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2000" y="985830"/>
            <a:ext cx="8229600" cy="4729170"/>
          </a:xfrm>
          <a:prstGeom prst="rect">
            <a:avLst/>
          </a:prstGeom>
          <a:ln>
            <a:noFill/>
          </a:ln>
          <a:effectLst>
            <a:softEdge rad="112500"/>
          </a:effectLst>
        </p:spPr>
      </p:pic>
    </p:spTree>
    <p:extLst>
      <p:ext uri="{BB962C8B-B14F-4D97-AF65-F5344CB8AC3E}">
        <p14:creationId xmlns:p14="http://schemas.microsoft.com/office/powerpoint/2010/main" val="1766086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874" y="457200"/>
            <a:ext cx="7200900" cy="1485900"/>
          </a:xfrm>
        </p:spPr>
        <p:txBody>
          <a:bodyPr/>
          <a:lstStyle/>
          <a:p>
            <a:r>
              <a:rPr lang="en-US" b="1" dirty="0">
                <a:solidFill>
                  <a:srgbClr val="C00000"/>
                </a:solidFill>
              </a:rPr>
              <a:t>Sensitivity: </a:t>
            </a:r>
            <a:r>
              <a:rPr lang="en-US" dirty="0">
                <a:solidFill>
                  <a:srgbClr val="C00000"/>
                </a:solidFill>
              </a:rPr>
              <a:t>How much it hurts</a:t>
            </a:r>
          </a:p>
        </p:txBody>
      </p:sp>
      <p:pic>
        <p:nvPicPr>
          <p:cNvPr id="4" name="Picture 3" descr="Boxer(Sensitivity).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 y="990600"/>
            <a:ext cx="8246413" cy="4673256"/>
          </a:xfrm>
          <a:prstGeom prst="rect">
            <a:avLst/>
          </a:prstGeom>
          <a:ln>
            <a:noFill/>
          </a:ln>
          <a:effectLst>
            <a:softEdge rad="112500"/>
          </a:effectLst>
        </p:spPr>
      </p:pic>
    </p:spTree>
    <p:extLst>
      <p:ext uri="{BB962C8B-B14F-4D97-AF65-F5344CB8AC3E}">
        <p14:creationId xmlns:p14="http://schemas.microsoft.com/office/powerpoint/2010/main" val="2717457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Boxer(Adaptive Capacity).jpg"/>
          <p:cNvPicPr>
            <a:picLocks noChangeAspect="1"/>
          </p:cNvPicPr>
          <p:nvPr/>
        </p:nvPicPr>
        <p:blipFill rotWithShape="1">
          <a:blip r:embed="rId3" cstate="print">
            <a:extLst>
              <a:ext uri="{28A0092B-C50C-407E-A947-70E740481C1C}">
                <a14:useLocalDpi xmlns:a14="http://schemas.microsoft.com/office/drawing/2010/main" val="0"/>
              </a:ext>
            </a:extLst>
          </a:blip>
          <a:srcRect t="19935" b="8192"/>
          <a:stretch/>
        </p:blipFill>
        <p:spPr>
          <a:xfrm>
            <a:off x="813560" y="1259691"/>
            <a:ext cx="8178040" cy="4600061"/>
          </a:xfrm>
          <a:prstGeom prst="rect">
            <a:avLst/>
          </a:prstGeom>
          <a:ln>
            <a:noFill/>
          </a:ln>
          <a:effectLst>
            <a:softEdge rad="112500"/>
          </a:effectLst>
        </p:spPr>
      </p:pic>
      <p:sp>
        <p:nvSpPr>
          <p:cNvPr id="4" name="Title 3"/>
          <p:cNvSpPr>
            <a:spLocks noGrp="1"/>
          </p:cNvSpPr>
          <p:nvPr>
            <p:ph type="title"/>
          </p:nvPr>
        </p:nvSpPr>
        <p:spPr>
          <a:xfrm>
            <a:off x="813560" y="254585"/>
            <a:ext cx="8525369" cy="1016552"/>
          </a:xfrm>
        </p:spPr>
        <p:txBody>
          <a:bodyPr>
            <a:normAutofit/>
          </a:bodyPr>
          <a:lstStyle/>
          <a:p>
            <a:r>
              <a:rPr lang="en-US" altLang="en-US" b="1" dirty="0">
                <a:solidFill>
                  <a:srgbClr val="C00000"/>
                </a:solidFill>
              </a:rPr>
              <a:t>Risk Reduction and Adaptation: </a:t>
            </a:r>
            <a:r>
              <a:rPr lang="en-US" altLang="en-US" dirty="0">
                <a:solidFill>
                  <a:srgbClr val="C00000"/>
                </a:solidFill>
              </a:rPr>
              <a:t>How quickly you can move away</a:t>
            </a:r>
            <a:endParaRPr lang="en-US" dirty="0">
              <a:solidFill>
                <a:srgbClr val="C00000"/>
              </a:solidFill>
            </a:endParaRPr>
          </a:p>
        </p:txBody>
      </p:sp>
      <p:sp>
        <p:nvSpPr>
          <p:cNvPr id="56323" name="TextBox 11"/>
          <p:cNvSpPr txBox="1">
            <a:spLocks noChangeArrowheads="1"/>
          </p:cNvSpPr>
          <p:nvPr/>
        </p:nvSpPr>
        <p:spPr bwMode="auto">
          <a:xfrm>
            <a:off x="9278938" y="2763838"/>
            <a:ext cx="1841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400">
                <a:solidFill>
                  <a:srgbClr val="7F7F7F"/>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400">
                <a:solidFill>
                  <a:srgbClr val="7F7F7F"/>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7F7F7F"/>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400">
                <a:solidFill>
                  <a:srgbClr val="7F7F7F"/>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400">
                <a:solidFill>
                  <a:srgbClr val="7F7F7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400">
                <a:solidFill>
                  <a:srgbClr val="7F7F7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400">
                <a:solidFill>
                  <a:srgbClr val="7F7F7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400">
                <a:solidFill>
                  <a:srgbClr val="7F7F7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400">
                <a:solidFill>
                  <a:srgbClr val="7F7F7F"/>
                </a:solidFill>
                <a:latin typeface="Calibri" pitchFamily="34" charset="0"/>
                <a:ea typeface="MS PGothic" pitchFamily="34" charset="-128"/>
              </a:defRPr>
            </a:lvl9pPr>
          </a:lstStyle>
          <a:p>
            <a:pPr eaLnBrk="1" hangingPunct="1">
              <a:spcBef>
                <a:spcPct val="0"/>
              </a:spcBef>
              <a:buFontTx/>
              <a:buNone/>
            </a:pPr>
            <a:endParaRPr lang="en-US" altLang="en-US" sz="1800">
              <a:solidFill>
                <a:schemeClr val="tx1"/>
              </a:solidFill>
              <a:latin typeface="Arial" pitchFamily="34" charset="0"/>
            </a:endParaRPr>
          </a:p>
        </p:txBody>
      </p:sp>
    </p:spTree>
    <p:extLst>
      <p:ext uri="{BB962C8B-B14F-4D97-AF65-F5344CB8AC3E}">
        <p14:creationId xmlns:p14="http://schemas.microsoft.com/office/powerpoint/2010/main" val="2930772303"/>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33400"/>
            <a:ext cx="7200900" cy="1485900"/>
          </a:xfrm>
        </p:spPr>
        <p:txBody>
          <a:bodyPr/>
          <a:lstStyle/>
          <a:p>
            <a:r>
              <a:rPr lang="en-US" b="1" dirty="0">
                <a:solidFill>
                  <a:srgbClr val="C00000"/>
                </a:solidFill>
              </a:rPr>
              <a:t>Resilience for Whom:</a:t>
            </a:r>
            <a:br>
              <a:rPr lang="en-US" b="1" dirty="0">
                <a:solidFill>
                  <a:srgbClr val="C00000"/>
                </a:solidFill>
              </a:rPr>
            </a:br>
            <a:r>
              <a:rPr lang="en-US" b="1" dirty="0">
                <a:solidFill>
                  <a:srgbClr val="C00000"/>
                </a:solidFill>
              </a:rPr>
              <a:t>     </a:t>
            </a:r>
            <a:r>
              <a:rPr lang="en-US" sz="3000" b="1" dirty="0">
                <a:solidFill>
                  <a:srgbClr val="C00000"/>
                </a:solidFill>
              </a:rPr>
              <a:t>Understanding How Fragile Systems</a:t>
            </a:r>
            <a:br>
              <a:rPr lang="en-US" sz="3000" b="1" dirty="0">
                <a:solidFill>
                  <a:srgbClr val="C00000"/>
                </a:solidFill>
              </a:rPr>
            </a:br>
            <a:r>
              <a:rPr lang="en-US" sz="3000" b="1" dirty="0">
                <a:solidFill>
                  <a:srgbClr val="C00000"/>
                </a:solidFill>
              </a:rPr>
              <a:t>      Affect People</a:t>
            </a:r>
          </a:p>
        </p:txBody>
      </p:sp>
      <p:sp>
        <p:nvSpPr>
          <p:cNvPr id="3" name="Content Placeholder 2"/>
          <p:cNvSpPr>
            <a:spLocks noGrp="1"/>
          </p:cNvSpPr>
          <p:nvPr>
            <p:ph idx="1"/>
          </p:nvPr>
        </p:nvSpPr>
        <p:spPr>
          <a:xfrm>
            <a:off x="971550" y="1524000"/>
            <a:ext cx="8229600" cy="4525963"/>
          </a:xfrm>
        </p:spPr>
        <p:txBody>
          <a:bodyPr/>
          <a:lstStyle/>
          <a:p>
            <a:pPr marL="0" indent="0">
              <a:buNone/>
            </a:pPr>
            <a:endParaRPr lang="en-US" sz="2400" dirty="0"/>
          </a:p>
          <a:p>
            <a:pPr marL="0" indent="0">
              <a:buNone/>
            </a:pPr>
            <a:endParaRPr lang="en-US" sz="2400" dirty="0"/>
          </a:p>
          <a:p>
            <a:pPr marL="0" indent="0">
              <a:buNone/>
            </a:pPr>
            <a:r>
              <a:rPr lang="en-US" sz="2400" b="1" dirty="0"/>
              <a:t>Objectives</a:t>
            </a:r>
            <a:r>
              <a:rPr lang="en-US" sz="2400" dirty="0"/>
              <a:t>:</a:t>
            </a:r>
          </a:p>
          <a:p>
            <a:pPr marL="171450" indent="-171450">
              <a:buFont typeface="Arial" panose="020B0604020202020204" pitchFamily="34" charset="0"/>
              <a:buChar char="•"/>
            </a:pPr>
            <a:r>
              <a:rPr lang="en-US" sz="2400" dirty="0"/>
              <a:t>Explore how impacts to core systems affect the people who depend on those systems.</a:t>
            </a:r>
          </a:p>
          <a:p>
            <a:pPr marL="171450" indent="-171450">
              <a:buFont typeface="Arial" panose="020B0604020202020204" pitchFamily="34" charset="0"/>
              <a:buChar char="•"/>
            </a:pPr>
            <a:r>
              <a:rPr lang="en-US" sz="2400" dirty="0"/>
              <a:t>Understand not just who is exposed but who is most sensitive to which shocks and stresses.</a:t>
            </a:r>
          </a:p>
          <a:p>
            <a:pPr marL="171450" indent="-171450">
              <a:buFont typeface="Arial" panose="020B0604020202020204" pitchFamily="34" charset="0"/>
              <a:buChar char="•"/>
            </a:pPr>
            <a:r>
              <a:rPr lang="en-US" sz="2400" dirty="0"/>
              <a:t>Discuss how those who are affected by failure of a given system are connected to other people and systems within the city.</a:t>
            </a:r>
          </a:p>
          <a:p>
            <a:pPr marL="0" indent="0">
              <a:buNone/>
            </a:pPr>
            <a:endParaRPr lang="en-US" dirty="0"/>
          </a:p>
        </p:txBody>
      </p:sp>
    </p:spTree>
    <p:extLst>
      <p:ext uri="{BB962C8B-B14F-4D97-AF65-F5344CB8AC3E}">
        <p14:creationId xmlns:p14="http://schemas.microsoft.com/office/powerpoint/2010/main" val="3324826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09600"/>
            <a:ext cx="7200900" cy="1485900"/>
          </a:xfrm>
        </p:spPr>
        <p:txBody>
          <a:bodyPr/>
          <a:lstStyle/>
          <a:p>
            <a:r>
              <a:rPr lang="en-US" b="1" dirty="0">
                <a:solidFill>
                  <a:srgbClr val="C00000"/>
                </a:solidFill>
              </a:rPr>
              <a:t>Discussion Questions</a:t>
            </a:r>
          </a:p>
        </p:txBody>
      </p:sp>
      <p:sp>
        <p:nvSpPr>
          <p:cNvPr id="3" name="Content Placeholder 2"/>
          <p:cNvSpPr>
            <a:spLocks noGrp="1"/>
          </p:cNvSpPr>
          <p:nvPr>
            <p:ph idx="1"/>
          </p:nvPr>
        </p:nvSpPr>
        <p:spPr>
          <a:xfrm>
            <a:off x="1032711" y="1600200"/>
            <a:ext cx="7200900" cy="3886200"/>
          </a:xfrm>
        </p:spPr>
        <p:txBody>
          <a:bodyPr>
            <a:normAutofit fontScale="92500" lnSpcReduction="10000"/>
          </a:bodyPr>
          <a:lstStyle/>
          <a:p>
            <a:pPr marL="171450" lvl="0" indent="-171450">
              <a:spcBef>
                <a:spcPct val="30000"/>
              </a:spcBef>
              <a:buFont typeface="Arial" panose="020B0604020202020204" pitchFamily="34" charset="0"/>
              <a:buChar char="•"/>
              <a:defRPr/>
            </a:pPr>
            <a:r>
              <a:rPr lang="en-US" sz="2400" dirty="0"/>
              <a:t>Which systems are most disrupted by the identified shocks and stresses? </a:t>
            </a:r>
          </a:p>
          <a:p>
            <a:pPr marL="171450" lvl="0" indent="-171450">
              <a:spcBef>
                <a:spcPct val="30000"/>
              </a:spcBef>
              <a:buFont typeface="Arial" panose="020B0604020202020204" pitchFamily="34" charset="0"/>
              <a:buChar char="•"/>
              <a:defRPr/>
            </a:pPr>
            <a:r>
              <a:rPr lang="en-US" sz="2400" dirty="0"/>
              <a:t>Which stakeholders are most affected by or most sensitive to disruptions to these systems?</a:t>
            </a:r>
          </a:p>
          <a:p>
            <a:pPr marL="171450" lvl="0" indent="-171450">
              <a:spcBef>
                <a:spcPct val="30000"/>
              </a:spcBef>
              <a:buFont typeface="Arial" panose="020B0604020202020204" pitchFamily="34" charset="0"/>
              <a:buChar char="•"/>
              <a:defRPr/>
            </a:pPr>
            <a:r>
              <a:rPr lang="en-US" sz="2400" dirty="0"/>
              <a:t>Why are these stakeholders affected by the fragility of these systems? Is there another capital that could be increased to help compensate for their sensitivity to this system failure? </a:t>
            </a:r>
          </a:p>
          <a:p>
            <a:pPr marL="171450" lvl="0" indent="-171450">
              <a:buFont typeface="Arial" panose="020B0604020202020204" pitchFamily="34" charset="0"/>
              <a:buChar char="•"/>
            </a:pPr>
            <a:r>
              <a:rPr lang="en-US" sz="2400" dirty="0"/>
              <a:t>Who are the stakeholders maintaining or responsible for these systems? Who has power to affect whether these systems work or not</a:t>
            </a:r>
            <a:endParaRPr lang="en-US" sz="2800" dirty="0"/>
          </a:p>
          <a:p>
            <a:endParaRPr lang="en-US" dirty="0"/>
          </a:p>
        </p:txBody>
      </p:sp>
    </p:spTree>
    <p:extLst>
      <p:ext uri="{BB962C8B-B14F-4D97-AF65-F5344CB8AC3E}">
        <p14:creationId xmlns:p14="http://schemas.microsoft.com/office/powerpoint/2010/main" val="1275240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Methodology Approach</a:t>
            </a:r>
          </a:p>
        </p:txBody>
      </p:sp>
      <p:sp>
        <p:nvSpPr>
          <p:cNvPr id="3" name="Content Placeholder 2"/>
          <p:cNvSpPr>
            <a:spLocks noGrp="1"/>
          </p:cNvSpPr>
          <p:nvPr>
            <p:ph idx="1"/>
          </p:nvPr>
        </p:nvSpPr>
        <p:spPr>
          <a:xfrm>
            <a:off x="1028700" y="1295400"/>
            <a:ext cx="7200900" cy="4648200"/>
          </a:xfrm>
        </p:spPr>
        <p:txBody>
          <a:bodyPr numCol="1">
            <a:normAutofit/>
          </a:bodyPr>
          <a:lstStyle/>
          <a:p>
            <a:pPr>
              <a:buFont typeface="Wingdings" charset="2"/>
              <a:buChar char="§"/>
            </a:pPr>
            <a:r>
              <a:rPr lang="en-US" sz="2600" dirty="0"/>
              <a:t>Background Information: Resilience, Systems Thinking, Climate Change</a:t>
            </a:r>
          </a:p>
          <a:p>
            <a:pPr>
              <a:buFont typeface="Wingdings" charset="2"/>
              <a:buChar char="§"/>
            </a:pPr>
            <a:r>
              <a:rPr lang="en-US" sz="2600" dirty="0"/>
              <a:t>Stage 1: Resilience of What: Identifying Systems</a:t>
            </a:r>
          </a:p>
          <a:p>
            <a:pPr>
              <a:buFont typeface="Wingdings" charset="2"/>
              <a:buChar char="§"/>
            </a:pPr>
            <a:r>
              <a:rPr lang="en-US" sz="2600" dirty="0"/>
              <a:t>Stage 2: Resilience to What: Identifying Shocks &amp; Stresses </a:t>
            </a:r>
          </a:p>
          <a:p>
            <a:pPr>
              <a:buFont typeface="Wingdings" charset="2"/>
              <a:buChar char="§"/>
            </a:pPr>
            <a:r>
              <a:rPr lang="en-US" sz="2600" dirty="0"/>
              <a:t>Stage 3: Resilience for Whom: Understanding Dependencies</a:t>
            </a:r>
          </a:p>
          <a:p>
            <a:pPr>
              <a:buFont typeface="Wingdings" charset="2"/>
              <a:buChar char="§"/>
            </a:pPr>
            <a:r>
              <a:rPr lang="en-US" sz="2600" b="1" dirty="0">
                <a:solidFill>
                  <a:srgbClr val="FF0000"/>
                </a:solidFill>
              </a:rPr>
              <a:t>Stage 4: Identify Resilience</a:t>
            </a:r>
          </a:p>
          <a:p>
            <a:pPr>
              <a:buFont typeface="Wingdings" charset="2"/>
              <a:buChar char="§"/>
            </a:pPr>
            <a:r>
              <a:rPr lang="en-US" sz="2600" dirty="0"/>
              <a:t>Stage 5: Future Scenarios</a:t>
            </a:r>
          </a:p>
          <a:p>
            <a:pPr>
              <a:buFont typeface="Wingdings" charset="2"/>
              <a:buChar char="§"/>
            </a:pPr>
            <a:r>
              <a:rPr lang="en-US" sz="2600" dirty="0"/>
              <a:t>Stage 6: Setting Resilience Priorities</a:t>
            </a:r>
          </a:p>
          <a:p>
            <a:endParaRPr lang="en-US" sz="2600" dirty="0"/>
          </a:p>
        </p:txBody>
      </p:sp>
    </p:spTree>
    <p:extLst>
      <p:ext uri="{BB962C8B-B14F-4D97-AF65-F5344CB8AC3E}">
        <p14:creationId xmlns:p14="http://schemas.microsoft.com/office/powerpoint/2010/main" val="197813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1200"/>
              </a:spcBef>
            </a:pPr>
            <a:r>
              <a:rPr lang="en-US" b="1" dirty="0">
                <a:solidFill>
                  <a:srgbClr val="C00000"/>
                </a:solidFill>
              </a:rPr>
              <a:t>Day One Overview</a:t>
            </a:r>
          </a:p>
        </p:txBody>
      </p:sp>
      <p:sp>
        <p:nvSpPr>
          <p:cNvPr id="3" name="Content Placeholder 2"/>
          <p:cNvSpPr>
            <a:spLocks noGrp="1"/>
          </p:cNvSpPr>
          <p:nvPr>
            <p:ph idx="1"/>
          </p:nvPr>
        </p:nvSpPr>
        <p:spPr>
          <a:xfrm>
            <a:off x="1028700" y="1600200"/>
            <a:ext cx="7200900" cy="4114800"/>
          </a:xfrm>
        </p:spPr>
        <p:txBody>
          <a:bodyPr>
            <a:normAutofit/>
          </a:bodyPr>
          <a:lstStyle/>
          <a:p>
            <a:pPr marL="171450" indent="-171450">
              <a:spcBef>
                <a:spcPts val="1200"/>
              </a:spcBef>
              <a:buFont typeface="Arial" panose="020B0604020202020204" pitchFamily="34" charset="0"/>
              <a:buChar char="•"/>
            </a:pPr>
            <a:r>
              <a:rPr lang="en-US" sz="2600" dirty="0"/>
              <a:t>Introduction and Expectations – 1 hour</a:t>
            </a:r>
          </a:p>
          <a:p>
            <a:pPr marL="171450" indent="-171450">
              <a:spcBef>
                <a:spcPts val="1200"/>
              </a:spcBef>
              <a:buFont typeface="Arial" panose="020B0604020202020204" pitchFamily="34" charset="0"/>
              <a:buChar char="•"/>
            </a:pPr>
            <a:r>
              <a:rPr lang="en-US" sz="2600" dirty="0"/>
              <a:t>Introduction to Climate Change, Risk, and Resilience – 1 hour</a:t>
            </a:r>
          </a:p>
          <a:p>
            <a:pPr marL="171450" indent="-171450">
              <a:spcBef>
                <a:spcPts val="1200"/>
              </a:spcBef>
              <a:buFont typeface="Arial" panose="020B0604020202020204" pitchFamily="34" charset="0"/>
              <a:buChar char="•"/>
            </a:pPr>
            <a:r>
              <a:rPr lang="en-US" sz="2600" dirty="0"/>
              <a:t>Mapping Systems – 1 hour</a:t>
            </a:r>
          </a:p>
          <a:p>
            <a:pPr marL="171450" indent="-171450">
              <a:spcBef>
                <a:spcPts val="1200"/>
              </a:spcBef>
              <a:buFont typeface="Arial" panose="020B0604020202020204" pitchFamily="34" charset="0"/>
              <a:buChar char="•"/>
            </a:pPr>
            <a:r>
              <a:rPr lang="en-US" sz="2600" dirty="0"/>
              <a:t>Identifying Interactions between Core Urban Systems – 1 ¼ hours</a:t>
            </a:r>
          </a:p>
          <a:p>
            <a:pPr marL="171450" indent="-171450">
              <a:spcBef>
                <a:spcPts val="1200"/>
              </a:spcBef>
              <a:buFont typeface="Arial" panose="020B0604020202020204" pitchFamily="34" charset="0"/>
              <a:buChar char="•"/>
            </a:pPr>
            <a:r>
              <a:rPr lang="en-US" sz="2600" dirty="0"/>
              <a:t>Learning to See Systems Activity – ¾ hour</a:t>
            </a:r>
          </a:p>
          <a:p>
            <a:pPr marL="171450" indent="-171450">
              <a:spcBef>
                <a:spcPts val="1200"/>
              </a:spcBef>
              <a:buFont typeface="Arial" panose="020B0604020202020204" pitchFamily="34" charset="0"/>
              <a:buChar char="•"/>
            </a:pPr>
            <a:r>
              <a:rPr lang="en-US" sz="2600" dirty="0"/>
              <a:t>Identifying Shocks &amp; Stresses – 1 hour</a:t>
            </a:r>
          </a:p>
          <a:p>
            <a:pPr marL="0" indent="0">
              <a:buNone/>
            </a:pPr>
            <a:endParaRPr lang="en-US" sz="2600" dirty="0"/>
          </a:p>
        </p:txBody>
      </p:sp>
    </p:spTree>
    <p:extLst>
      <p:ext uri="{BB962C8B-B14F-4D97-AF65-F5344CB8AC3E}">
        <p14:creationId xmlns:p14="http://schemas.microsoft.com/office/powerpoint/2010/main" val="1006614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33400"/>
            <a:ext cx="7200900" cy="1485900"/>
          </a:xfrm>
        </p:spPr>
        <p:txBody>
          <a:bodyPr/>
          <a:lstStyle/>
          <a:p>
            <a:r>
              <a:rPr lang="en-US" b="1" dirty="0">
                <a:solidFill>
                  <a:srgbClr val="C00000"/>
                </a:solidFill>
              </a:rPr>
              <a:t>Identify Resilience:</a:t>
            </a:r>
            <a:br>
              <a:rPr lang="en-US" b="1" dirty="0">
                <a:solidFill>
                  <a:srgbClr val="C00000"/>
                </a:solidFill>
              </a:rPr>
            </a:br>
            <a:r>
              <a:rPr lang="en-US" b="1" dirty="0">
                <a:solidFill>
                  <a:srgbClr val="C00000"/>
                </a:solidFill>
              </a:rPr>
              <a:t>       </a:t>
            </a:r>
            <a:r>
              <a:rPr lang="en-US" sz="3000" b="1" dirty="0">
                <a:solidFill>
                  <a:srgbClr val="C00000"/>
                </a:solidFill>
              </a:rPr>
              <a:t>Resilience Action Across Scales</a:t>
            </a:r>
            <a:endParaRPr lang="id-ID" sz="3000" b="1" dirty="0">
              <a:solidFill>
                <a:srgbClr val="C00000"/>
              </a:solidFill>
            </a:endParaRPr>
          </a:p>
        </p:txBody>
      </p:sp>
      <p:sp>
        <p:nvSpPr>
          <p:cNvPr id="3" name="Content Placeholder 2"/>
          <p:cNvSpPr>
            <a:spLocks noGrp="1"/>
          </p:cNvSpPr>
          <p:nvPr>
            <p:ph idx="1"/>
          </p:nvPr>
        </p:nvSpPr>
        <p:spPr>
          <a:xfrm>
            <a:off x="1020679" y="2209800"/>
            <a:ext cx="7200900" cy="3581400"/>
          </a:xfrm>
        </p:spPr>
        <p:txBody>
          <a:bodyPr>
            <a:normAutofit/>
          </a:bodyPr>
          <a:lstStyle/>
          <a:p>
            <a:pPr marL="0" indent="0">
              <a:buNone/>
            </a:pPr>
            <a:endParaRPr lang="en-US" sz="2600" b="1" dirty="0"/>
          </a:p>
          <a:p>
            <a:pPr marL="0" indent="0">
              <a:buNone/>
            </a:pPr>
            <a:r>
              <a:rPr lang="en-US" sz="2600" b="1" dirty="0"/>
              <a:t>Objective: </a:t>
            </a:r>
          </a:p>
          <a:p>
            <a:pPr>
              <a:buFont typeface="Arial" charset="0"/>
              <a:buChar char="•"/>
            </a:pPr>
            <a:r>
              <a:rPr lang="en-US" sz="2600" dirty="0"/>
              <a:t>Identify current resilience building interventions occurring within communities, at the city scale, and at higher scales related to the priority shocks and stresses.</a:t>
            </a:r>
          </a:p>
        </p:txBody>
      </p:sp>
    </p:spTree>
    <p:extLst>
      <p:ext uri="{BB962C8B-B14F-4D97-AF65-F5344CB8AC3E}">
        <p14:creationId xmlns:p14="http://schemas.microsoft.com/office/powerpoint/2010/main" val="2082196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8973"/>
            <a:ext cx="3276600" cy="579438"/>
          </a:xfrm>
        </p:spPr>
        <p:txBody>
          <a:bodyPr/>
          <a:lstStyle/>
          <a:p>
            <a:r>
              <a:rPr lang="en-US" b="1" dirty="0">
                <a:solidFill>
                  <a:srgbClr val="C00000"/>
                </a:solidFill>
              </a:rPr>
              <a:t>Scales</a:t>
            </a:r>
          </a:p>
        </p:txBody>
      </p:sp>
      <p:graphicFrame>
        <p:nvGraphicFramePr>
          <p:cNvPr id="5" name="Diagram 4"/>
          <p:cNvGraphicFramePr/>
          <p:nvPr>
            <p:extLst>
              <p:ext uri="{D42A27DB-BD31-4B8C-83A1-F6EECF244321}">
                <p14:modId xmlns:p14="http://schemas.microsoft.com/office/powerpoint/2010/main" val="904340114"/>
              </p:ext>
            </p:extLst>
          </p:nvPr>
        </p:nvGraphicFramePr>
        <p:xfrm>
          <a:off x="541420" y="1050758"/>
          <a:ext cx="5867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23859" y="1"/>
            <a:ext cx="2666999" cy="1909010"/>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23859" y="1371600"/>
            <a:ext cx="2666999" cy="1524000"/>
          </a:xfrm>
          <a:prstGeom prst="rect">
            <a:avLst/>
          </a:prstGeom>
        </p:spPr>
      </p:pic>
      <p:pic>
        <p:nvPicPr>
          <p:cNvPr id="9" name="Picture 8"/>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423859" y="4343400"/>
            <a:ext cx="2666999" cy="1784085"/>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423859" y="2743200"/>
            <a:ext cx="2666999" cy="1814458"/>
          </a:xfrm>
          <a:prstGeom prst="rect">
            <a:avLst/>
          </a:prstGeom>
        </p:spPr>
      </p:pic>
    </p:spTree>
    <p:extLst>
      <p:ext uri="{BB962C8B-B14F-4D97-AF65-F5344CB8AC3E}">
        <p14:creationId xmlns:p14="http://schemas.microsoft.com/office/powerpoint/2010/main" val="3910177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1205862"/>
            <a:ext cx="6934200" cy="4495801"/>
            <a:chOff x="0" y="114300"/>
            <a:chExt cx="5037624" cy="2936875"/>
          </a:xfrm>
        </p:grpSpPr>
        <p:grpSp>
          <p:nvGrpSpPr>
            <p:cNvPr id="3" name="Group 2"/>
            <p:cNvGrpSpPr/>
            <p:nvPr/>
          </p:nvGrpSpPr>
          <p:grpSpPr>
            <a:xfrm>
              <a:off x="0" y="114300"/>
              <a:ext cx="5037624" cy="2936875"/>
              <a:chOff x="0" y="0"/>
              <a:chExt cx="5037624" cy="2936875"/>
            </a:xfrm>
          </p:grpSpPr>
          <p:grpSp>
            <p:nvGrpSpPr>
              <p:cNvPr id="11" name="Group 10"/>
              <p:cNvGrpSpPr/>
              <p:nvPr/>
            </p:nvGrpSpPr>
            <p:grpSpPr>
              <a:xfrm>
                <a:off x="1028700" y="0"/>
                <a:ext cx="4008924" cy="2286000"/>
                <a:chOff x="0" y="0"/>
                <a:chExt cx="4008924" cy="800100"/>
              </a:xfrm>
            </p:grpSpPr>
            <p:cxnSp>
              <p:nvCxnSpPr>
                <p:cNvPr id="18" name="Straight Connector 17"/>
                <p:cNvCxnSpPr/>
                <p:nvPr/>
              </p:nvCxnSpPr>
              <p:spPr>
                <a:xfrm>
                  <a:off x="0" y="0"/>
                  <a:ext cx="0" cy="800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 y="794291"/>
                  <a:ext cx="4008923" cy="5809"/>
                </a:xfrm>
                <a:prstGeom prst="line">
                  <a:avLst/>
                </a:prstGeom>
              </p:spPr>
              <p:style>
                <a:lnRef idx="2">
                  <a:schemeClr val="accent1"/>
                </a:lnRef>
                <a:fillRef idx="0">
                  <a:schemeClr val="accent1"/>
                </a:fillRef>
                <a:effectRef idx="1">
                  <a:schemeClr val="accent1"/>
                </a:effectRef>
                <a:fontRef idx="minor">
                  <a:schemeClr val="tx1"/>
                </a:fontRef>
              </p:style>
            </p:cxnSp>
          </p:grpSp>
          <p:sp>
            <p:nvSpPr>
              <p:cNvPr id="12" name="Text Box 19"/>
              <p:cNvSpPr txBox="1"/>
              <p:nvPr/>
            </p:nvSpPr>
            <p:spPr>
              <a:xfrm>
                <a:off x="1204649" y="2305071"/>
                <a:ext cx="1259407" cy="4572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defTabSz="457200">
                  <a:spcBef>
                    <a:spcPct val="30000"/>
                  </a:spcBef>
                  <a:defRPr/>
                </a:pPr>
                <a:r>
                  <a:rPr lang="en-US" dirty="0">
                    <a:ea typeface="ＭＳ 明朝"/>
                    <a:cs typeface="Arial"/>
                  </a:rPr>
                  <a:t>Sea Level Rise</a:t>
                </a:r>
              </a:p>
            </p:txBody>
          </p:sp>
          <p:sp>
            <p:nvSpPr>
              <p:cNvPr id="13" name="Text Box 20"/>
              <p:cNvSpPr txBox="1"/>
              <p:nvPr/>
            </p:nvSpPr>
            <p:spPr>
              <a:xfrm>
                <a:off x="2628326" y="2335530"/>
                <a:ext cx="1149893" cy="60134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defTabSz="457200">
                  <a:spcBef>
                    <a:spcPct val="30000"/>
                  </a:spcBef>
                  <a:defRPr/>
                </a:pPr>
                <a:r>
                  <a:rPr lang="en-US" dirty="0">
                    <a:ea typeface="ＭＳ 明朝"/>
                    <a:cs typeface="Arial"/>
                  </a:rPr>
                  <a:t>Volcanic Eruption</a:t>
                </a:r>
              </a:p>
            </p:txBody>
          </p:sp>
          <p:sp>
            <p:nvSpPr>
              <p:cNvPr id="14" name="Text Box 21"/>
              <p:cNvSpPr txBox="1"/>
              <p:nvPr/>
            </p:nvSpPr>
            <p:spPr>
              <a:xfrm>
                <a:off x="3981450" y="2335530"/>
                <a:ext cx="914400"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defTabSz="457200">
                  <a:spcBef>
                    <a:spcPct val="30000"/>
                  </a:spcBef>
                  <a:defRPr/>
                </a:pPr>
                <a:r>
                  <a:rPr lang="en-US" dirty="0">
                    <a:ea typeface="ＭＳ 明朝"/>
                    <a:cs typeface="Arial"/>
                  </a:rPr>
                  <a:t>Drought</a:t>
                </a:r>
              </a:p>
            </p:txBody>
          </p:sp>
          <p:sp>
            <p:nvSpPr>
              <p:cNvPr id="15" name="Text Box 22"/>
              <p:cNvSpPr txBox="1"/>
              <p:nvPr/>
            </p:nvSpPr>
            <p:spPr>
              <a:xfrm>
                <a:off x="0" y="20320"/>
                <a:ext cx="914400" cy="48133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defTabSz="457200">
                  <a:spcBef>
                    <a:spcPct val="30000"/>
                  </a:spcBef>
                  <a:defRPr/>
                </a:pPr>
                <a:r>
                  <a:rPr lang="en-US" dirty="0">
                    <a:ea typeface="ＭＳ 明朝"/>
                    <a:cs typeface="Arial"/>
                  </a:rPr>
                  <a:t>Provincial/National</a:t>
                </a:r>
              </a:p>
            </p:txBody>
          </p:sp>
          <p:sp>
            <p:nvSpPr>
              <p:cNvPr id="16" name="Text Box 23"/>
              <p:cNvSpPr txBox="1"/>
              <p:nvPr/>
            </p:nvSpPr>
            <p:spPr>
              <a:xfrm>
                <a:off x="0" y="914400"/>
                <a:ext cx="914400"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defTabSz="457200">
                  <a:spcBef>
                    <a:spcPct val="30000"/>
                  </a:spcBef>
                  <a:defRPr/>
                </a:pPr>
                <a:r>
                  <a:rPr lang="en-US" dirty="0">
                    <a:ea typeface="ＭＳ 明朝"/>
                    <a:cs typeface="Arial"/>
                  </a:rPr>
                  <a:t>City-wide</a:t>
                </a:r>
              </a:p>
            </p:txBody>
          </p:sp>
          <p:sp>
            <p:nvSpPr>
              <p:cNvPr id="17" name="Text Box 24"/>
              <p:cNvSpPr txBox="1"/>
              <p:nvPr/>
            </p:nvSpPr>
            <p:spPr>
              <a:xfrm>
                <a:off x="114300" y="1828800"/>
                <a:ext cx="914400"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dirty="0">
                    <a:effectLst/>
                    <a:ea typeface="ＭＳ 明朝"/>
                    <a:cs typeface="Arial"/>
                  </a:rPr>
                  <a:t>Local</a:t>
                </a:r>
              </a:p>
            </p:txBody>
          </p:sp>
        </p:grpSp>
        <p:sp>
          <p:nvSpPr>
            <p:cNvPr id="4" name="Text Box 25"/>
            <p:cNvSpPr txBox="1"/>
            <p:nvPr/>
          </p:nvSpPr>
          <p:spPr>
            <a:xfrm>
              <a:off x="1545590" y="142240"/>
              <a:ext cx="759460" cy="42926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defTabSz="457200">
                <a:spcBef>
                  <a:spcPct val="30000"/>
                </a:spcBef>
                <a:defRPr/>
              </a:pPr>
              <a:r>
                <a:rPr lang="en-US" sz="1400" dirty="0">
                  <a:ea typeface="ＭＳ 明朝"/>
                  <a:cs typeface="Arial"/>
                </a:rPr>
                <a:t>Climate study</a:t>
              </a:r>
            </a:p>
          </p:txBody>
        </p:sp>
        <p:sp>
          <p:nvSpPr>
            <p:cNvPr id="5" name="Text Box 26"/>
            <p:cNvSpPr txBox="1"/>
            <p:nvPr/>
          </p:nvSpPr>
          <p:spPr>
            <a:xfrm>
              <a:off x="2828925" y="881640"/>
              <a:ext cx="733425" cy="47668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defTabSz="457200">
                <a:spcBef>
                  <a:spcPct val="30000"/>
                </a:spcBef>
                <a:defRPr/>
              </a:pPr>
              <a:r>
                <a:rPr lang="en-US" sz="1400" dirty="0">
                  <a:ea typeface="ＭＳ 明朝"/>
                  <a:cs typeface="Arial"/>
                </a:rPr>
                <a:t>City evacuation plan</a:t>
              </a:r>
            </a:p>
          </p:txBody>
        </p:sp>
        <p:sp>
          <p:nvSpPr>
            <p:cNvPr id="6" name="Text Box 27"/>
            <p:cNvSpPr txBox="1"/>
            <p:nvPr/>
          </p:nvSpPr>
          <p:spPr>
            <a:xfrm>
              <a:off x="1485900" y="930910"/>
              <a:ext cx="895350" cy="4572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defTabSz="457200">
                <a:spcBef>
                  <a:spcPct val="30000"/>
                </a:spcBef>
                <a:defRPr/>
              </a:pPr>
              <a:r>
                <a:rPr lang="en-US" sz="1400" dirty="0">
                  <a:ea typeface="ＭＳ 明朝"/>
                  <a:cs typeface="Arial"/>
                </a:rPr>
                <a:t>Building sea wall</a:t>
              </a:r>
            </a:p>
          </p:txBody>
        </p:sp>
        <p:sp>
          <p:nvSpPr>
            <p:cNvPr id="7" name="Text Box 28"/>
            <p:cNvSpPr txBox="1"/>
            <p:nvPr/>
          </p:nvSpPr>
          <p:spPr>
            <a:xfrm>
              <a:off x="1524000" y="1750167"/>
              <a:ext cx="819150" cy="44749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defTabSz="457200">
                <a:spcBef>
                  <a:spcPct val="30000"/>
                </a:spcBef>
                <a:defRPr/>
              </a:pPr>
              <a:r>
                <a:rPr lang="en-US" sz="1400" dirty="0">
                  <a:ea typeface="ＭＳ 明朝"/>
                  <a:cs typeface="Arial"/>
                </a:rPr>
                <a:t>Building houses on stilts</a:t>
              </a:r>
            </a:p>
          </p:txBody>
        </p:sp>
        <p:sp>
          <p:nvSpPr>
            <p:cNvPr id="8" name="Text Box 29"/>
            <p:cNvSpPr txBox="1"/>
            <p:nvPr/>
          </p:nvSpPr>
          <p:spPr>
            <a:xfrm>
              <a:off x="3981450" y="1766538"/>
              <a:ext cx="982980" cy="434511"/>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defTabSz="457200">
                <a:spcBef>
                  <a:spcPct val="30000"/>
                </a:spcBef>
                <a:defRPr/>
              </a:pPr>
              <a:r>
                <a:rPr lang="en-US" sz="1400" dirty="0">
                  <a:ea typeface="ＭＳ 明朝"/>
                  <a:cs typeface="Arial"/>
                </a:rPr>
                <a:t>Farmers adopt drought resistant seeds</a:t>
              </a:r>
            </a:p>
          </p:txBody>
        </p:sp>
        <p:sp>
          <p:nvSpPr>
            <p:cNvPr id="9" name="Text Box 30"/>
            <p:cNvSpPr txBox="1"/>
            <p:nvPr/>
          </p:nvSpPr>
          <p:spPr>
            <a:xfrm>
              <a:off x="2621481" y="1751212"/>
              <a:ext cx="1148312" cy="41988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defTabSz="457200">
                <a:spcBef>
                  <a:spcPct val="30000"/>
                </a:spcBef>
                <a:defRPr/>
              </a:pPr>
              <a:r>
                <a:rPr lang="en-US" sz="1400" dirty="0">
                  <a:ea typeface="ＭＳ 明朝"/>
                  <a:cs typeface="Arial"/>
                </a:rPr>
                <a:t>Local mosques and churches as emergency shelters</a:t>
              </a:r>
            </a:p>
          </p:txBody>
        </p:sp>
        <p:sp>
          <p:nvSpPr>
            <p:cNvPr id="10" name="Text Box 31"/>
            <p:cNvSpPr txBox="1"/>
            <p:nvPr/>
          </p:nvSpPr>
          <p:spPr>
            <a:xfrm>
              <a:off x="3947160" y="153034"/>
              <a:ext cx="982980" cy="418466"/>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defTabSz="457200">
                <a:spcBef>
                  <a:spcPct val="30000"/>
                </a:spcBef>
                <a:defRPr/>
              </a:pPr>
              <a:r>
                <a:rPr lang="en-US" sz="1400" dirty="0">
                  <a:ea typeface="ＭＳ 明朝"/>
                  <a:cs typeface="Arial"/>
                </a:rPr>
                <a:t>National grain bank</a:t>
              </a:r>
            </a:p>
          </p:txBody>
        </p:sp>
      </p:grpSp>
      <p:sp>
        <p:nvSpPr>
          <p:cNvPr id="20" name="TextBox 19"/>
          <p:cNvSpPr txBox="1"/>
          <p:nvPr/>
        </p:nvSpPr>
        <p:spPr>
          <a:xfrm>
            <a:off x="3378013" y="5440742"/>
            <a:ext cx="3281668" cy="461665"/>
          </a:xfrm>
          <a:prstGeom prst="rect">
            <a:avLst/>
          </a:prstGeom>
          <a:noFill/>
        </p:spPr>
        <p:txBody>
          <a:bodyPr wrap="none" rtlCol="0">
            <a:spAutoFit/>
          </a:bodyPr>
          <a:lstStyle/>
          <a:p>
            <a:pPr lvl="0" defTabSz="457200">
              <a:spcBef>
                <a:spcPct val="30000"/>
              </a:spcBef>
              <a:defRPr/>
            </a:pPr>
            <a:r>
              <a:rPr lang="en-US" sz="2400" b="1" dirty="0">
                <a:solidFill>
                  <a:srgbClr val="C00000"/>
                </a:solidFill>
              </a:rPr>
              <a:t>Shocks and Stresses</a:t>
            </a:r>
          </a:p>
        </p:txBody>
      </p:sp>
      <p:sp>
        <p:nvSpPr>
          <p:cNvPr id="21" name="TextBox 20"/>
          <p:cNvSpPr txBox="1"/>
          <p:nvPr/>
        </p:nvSpPr>
        <p:spPr>
          <a:xfrm>
            <a:off x="286427" y="331188"/>
            <a:ext cx="1905000" cy="830997"/>
          </a:xfrm>
          <a:prstGeom prst="rect">
            <a:avLst/>
          </a:prstGeom>
          <a:noFill/>
        </p:spPr>
        <p:txBody>
          <a:bodyPr wrap="square" rtlCol="0">
            <a:spAutoFit/>
          </a:bodyPr>
          <a:lstStyle/>
          <a:p>
            <a:pPr lvl="0" algn="ctr" defTabSz="457200">
              <a:spcBef>
                <a:spcPct val="30000"/>
              </a:spcBef>
              <a:defRPr/>
            </a:pPr>
            <a:r>
              <a:rPr lang="en-US" sz="2400" b="1" dirty="0">
                <a:solidFill>
                  <a:srgbClr val="C00000"/>
                </a:solidFill>
              </a:rPr>
              <a:t>Level of Action</a:t>
            </a:r>
          </a:p>
        </p:txBody>
      </p:sp>
    </p:spTree>
    <p:extLst>
      <p:ext uri="{BB962C8B-B14F-4D97-AF65-F5344CB8AC3E}">
        <p14:creationId xmlns:p14="http://schemas.microsoft.com/office/powerpoint/2010/main" val="2297438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20000"/>
              </a:spcBef>
              <a:defRPr/>
            </a:pPr>
            <a:r>
              <a:rPr lang="en-US" b="1" dirty="0">
                <a:solidFill>
                  <a:srgbClr val="C00000"/>
                </a:solidFill>
              </a:rPr>
              <a:t>Discussion Questions</a:t>
            </a:r>
            <a:endParaRPr lang="id-ID" b="1" dirty="0">
              <a:solidFill>
                <a:srgbClr val="C00000"/>
              </a:solidFill>
            </a:endParaRPr>
          </a:p>
        </p:txBody>
      </p:sp>
      <p:sp>
        <p:nvSpPr>
          <p:cNvPr id="3" name="Content Placeholder 2"/>
          <p:cNvSpPr>
            <a:spLocks noGrp="1"/>
          </p:cNvSpPr>
          <p:nvPr>
            <p:ph idx="1"/>
          </p:nvPr>
        </p:nvSpPr>
        <p:spPr>
          <a:xfrm>
            <a:off x="1028700" y="1524000"/>
            <a:ext cx="7734300" cy="5486400"/>
          </a:xfrm>
        </p:spPr>
        <p:txBody>
          <a:bodyPr>
            <a:normAutofit/>
          </a:bodyPr>
          <a:lstStyle/>
          <a:p>
            <a:pPr lvl="0">
              <a:buFont typeface="Arial" charset="0"/>
              <a:buChar char="•"/>
              <a:defRPr/>
            </a:pPr>
            <a:r>
              <a:rPr lang="en-US" sz="2400" dirty="0"/>
              <a:t>Do current actions address your prioritized shocks and stresses? At the national level? At the city level? In communities?</a:t>
            </a:r>
          </a:p>
          <a:p>
            <a:pPr lvl="0">
              <a:buFont typeface="Arial" charset="0"/>
              <a:buChar char="•"/>
              <a:defRPr/>
            </a:pPr>
            <a:r>
              <a:rPr lang="en-US" sz="2400" dirty="0"/>
              <a:t>Where are local actions taking place? Are there parts of the city or key communities that are left out?</a:t>
            </a:r>
          </a:p>
          <a:p>
            <a:pPr lvl="0">
              <a:buFont typeface="Arial" charset="0"/>
              <a:buChar char="•"/>
              <a:defRPr/>
            </a:pPr>
            <a:r>
              <a:rPr lang="en-US" sz="2400" dirty="0"/>
              <a:t>Are the vulnerable communities and fragile systems identified earlier being addressed?</a:t>
            </a:r>
          </a:p>
          <a:p>
            <a:pPr lvl="0">
              <a:buFont typeface="Arial" charset="0"/>
              <a:buChar char="•"/>
              <a:defRPr/>
            </a:pPr>
            <a:r>
              <a:rPr lang="en-US" sz="2400" dirty="0"/>
              <a:t>Where can neighborhood-level efforts better support city-level resilience?</a:t>
            </a:r>
          </a:p>
          <a:p>
            <a:pPr lvl="0">
              <a:buFont typeface="Arial" charset="0"/>
              <a:buChar char="•"/>
              <a:defRPr/>
            </a:pPr>
            <a:r>
              <a:rPr lang="en-US" sz="2400" dirty="0"/>
              <a:t>Where can city-scale efforts better support at risk communities?</a:t>
            </a:r>
          </a:p>
        </p:txBody>
      </p:sp>
    </p:spTree>
    <p:extLst>
      <p:ext uri="{BB962C8B-B14F-4D97-AF65-F5344CB8AC3E}">
        <p14:creationId xmlns:p14="http://schemas.microsoft.com/office/powerpoint/2010/main" val="2328019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Methodology Approach</a:t>
            </a:r>
          </a:p>
        </p:txBody>
      </p:sp>
      <p:sp>
        <p:nvSpPr>
          <p:cNvPr id="3" name="Content Placeholder 2"/>
          <p:cNvSpPr>
            <a:spLocks noGrp="1"/>
          </p:cNvSpPr>
          <p:nvPr>
            <p:ph idx="1"/>
          </p:nvPr>
        </p:nvSpPr>
        <p:spPr>
          <a:xfrm>
            <a:off x="1028700" y="1295400"/>
            <a:ext cx="7200900" cy="4648200"/>
          </a:xfrm>
        </p:spPr>
        <p:txBody>
          <a:bodyPr numCol="1">
            <a:normAutofit/>
          </a:bodyPr>
          <a:lstStyle/>
          <a:p>
            <a:pPr>
              <a:buFont typeface="Wingdings" charset="2"/>
              <a:buChar char="§"/>
            </a:pPr>
            <a:r>
              <a:rPr lang="en-US" sz="2600" dirty="0"/>
              <a:t>Background Information: Resilience, Systems Thinking, Climate Change</a:t>
            </a:r>
          </a:p>
          <a:p>
            <a:pPr>
              <a:buFont typeface="Wingdings" charset="2"/>
              <a:buChar char="§"/>
            </a:pPr>
            <a:r>
              <a:rPr lang="en-US" sz="2600" dirty="0"/>
              <a:t>Stage 1: Resilience of What: Identifying Systems</a:t>
            </a:r>
          </a:p>
          <a:p>
            <a:pPr>
              <a:buFont typeface="Wingdings" charset="2"/>
              <a:buChar char="§"/>
            </a:pPr>
            <a:r>
              <a:rPr lang="en-US" sz="2600" dirty="0"/>
              <a:t>Stage 2: Resilience to What: Identifying Shocks &amp; Stresses </a:t>
            </a:r>
          </a:p>
          <a:p>
            <a:pPr>
              <a:buFont typeface="Wingdings" charset="2"/>
              <a:buChar char="§"/>
            </a:pPr>
            <a:r>
              <a:rPr lang="en-US" sz="2600" dirty="0"/>
              <a:t>Stage 3: Resilience for Whom: Understanding Dependencies</a:t>
            </a:r>
          </a:p>
          <a:p>
            <a:pPr>
              <a:buFont typeface="Wingdings" charset="2"/>
              <a:buChar char="§"/>
            </a:pPr>
            <a:r>
              <a:rPr lang="en-US" sz="2600" dirty="0"/>
              <a:t>Stage 4: Identify Resilience</a:t>
            </a:r>
          </a:p>
          <a:p>
            <a:pPr>
              <a:buFont typeface="Wingdings" charset="2"/>
              <a:buChar char="§"/>
            </a:pPr>
            <a:r>
              <a:rPr lang="en-US" sz="2600" b="1" dirty="0">
                <a:solidFill>
                  <a:srgbClr val="FF0000"/>
                </a:solidFill>
              </a:rPr>
              <a:t>Stage 5: Future Scenarios</a:t>
            </a:r>
          </a:p>
          <a:p>
            <a:pPr>
              <a:buFont typeface="Wingdings" charset="2"/>
              <a:buChar char="§"/>
            </a:pPr>
            <a:r>
              <a:rPr lang="en-US" sz="2600" dirty="0"/>
              <a:t>Stage 6: Setting Resilience Priorities</a:t>
            </a:r>
          </a:p>
          <a:p>
            <a:endParaRPr lang="en-US" sz="2600" dirty="0"/>
          </a:p>
        </p:txBody>
      </p:sp>
    </p:spTree>
    <p:extLst>
      <p:ext uri="{BB962C8B-B14F-4D97-AF65-F5344CB8AC3E}">
        <p14:creationId xmlns:p14="http://schemas.microsoft.com/office/powerpoint/2010/main" val="1389380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637" y="609600"/>
            <a:ext cx="7200900" cy="1485900"/>
          </a:xfrm>
        </p:spPr>
        <p:txBody>
          <a:bodyPr/>
          <a:lstStyle/>
          <a:p>
            <a:r>
              <a:rPr lang="en-US" b="1" dirty="0">
                <a:solidFill>
                  <a:srgbClr val="C00000"/>
                </a:solidFill>
              </a:rPr>
              <a:t>Future Scenarios: </a:t>
            </a:r>
            <a:br>
              <a:rPr lang="en-US" b="1" dirty="0">
                <a:solidFill>
                  <a:srgbClr val="C00000"/>
                </a:solidFill>
              </a:rPr>
            </a:br>
            <a:r>
              <a:rPr lang="en-US" b="1" dirty="0">
                <a:solidFill>
                  <a:srgbClr val="C00000"/>
                </a:solidFill>
              </a:rPr>
              <a:t>       </a:t>
            </a:r>
            <a:r>
              <a:rPr lang="en-US" sz="3000" b="1" dirty="0">
                <a:solidFill>
                  <a:srgbClr val="C00000"/>
                </a:solidFill>
              </a:rPr>
              <a:t>Historical, Current and Future Profiles </a:t>
            </a:r>
          </a:p>
        </p:txBody>
      </p:sp>
      <p:sp>
        <p:nvSpPr>
          <p:cNvPr id="3" name="Content Placeholder 2"/>
          <p:cNvSpPr>
            <a:spLocks noGrp="1"/>
          </p:cNvSpPr>
          <p:nvPr>
            <p:ph idx="1"/>
          </p:nvPr>
        </p:nvSpPr>
        <p:spPr>
          <a:xfrm>
            <a:off x="1008648" y="2095500"/>
            <a:ext cx="7200900" cy="3581400"/>
          </a:xfrm>
        </p:spPr>
        <p:txBody>
          <a:bodyPr>
            <a:normAutofit/>
          </a:bodyPr>
          <a:lstStyle/>
          <a:p>
            <a:pPr marL="0" indent="0">
              <a:buNone/>
            </a:pPr>
            <a:endParaRPr lang="en-US" sz="2600" b="1" dirty="0"/>
          </a:p>
          <a:p>
            <a:pPr marL="0" indent="0">
              <a:buNone/>
            </a:pPr>
            <a:r>
              <a:rPr lang="en-US" sz="2600" b="1" dirty="0"/>
              <a:t>Objectives:</a:t>
            </a:r>
            <a:endParaRPr lang="en-US" sz="2600" dirty="0"/>
          </a:p>
          <a:p>
            <a:pPr marL="171450" lvl="0" indent="-171450">
              <a:buFont typeface="Arial" pitchFamily="34" charset="0"/>
              <a:buChar char="•"/>
            </a:pPr>
            <a:r>
              <a:rPr lang="en-US" sz="2600" dirty="0"/>
              <a:t>Understand how much the city has changed in the past 20 years </a:t>
            </a:r>
          </a:p>
          <a:p>
            <a:pPr marL="171450" lvl="0" indent="-171450">
              <a:buFont typeface="Arial" pitchFamily="34" charset="0"/>
              <a:buChar char="•"/>
            </a:pPr>
            <a:r>
              <a:rPr lang="en-US" sz="2600" dirty="0"/>
              <a:t>Understand how urbanization and climate change could influence the future 20 years from now.</a:t>
            </a:r>
          </a:p>
        </p:txBody>
      </p:sp>
    </p:spTree>
    <p:extLst>
      <p:ext uri="{BB962C8B-B14F-4D97-AF65-F5344CB8AC3E}">
        <p14:creationId xmlns:p14="http://schemas.microsoft.com/office/powerpoint/2010/main" val="1371506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Discussion Questions</a:t>
            </a:r>
          </a:p>
        </p:txBody>
      </p:sp>
      <p:sp>
        <p:nvSpPr>
          <p:cNvPr id="3" name="Content Placeholder 2"/>
          <p:cNvSpPr>
            <a:spLocks noGrp="1"/>
          </p:cNvSpPr>
          <p:nvPr>
            <p:ph idx="1"/>
          </p:nvPr>
        </p:nvSpPr>
        <p:spPr>
          <a:xfrm>
            <a:off x="1028700" y="1905000"/>
            <a:ext cx="8115300" cy="3962400"/>
          </a:xfrm>
        </p:spPr>
        <p:txBody>
          <a:bodyPr>
            <a:normAutofit fontScale="92500" lnSpcReduction="20000"/>
          </a:bodyPr>
          <a:lstStyle/>
          <a:p>
            <a:pPr marL="171450" lvl="0" indent="-171450">
              <a:buFont typeface="Arial" panose="020B0604020202020204" pitchFamily="34" charset="0"/>
              <a:buChar char="•"/>
            </a:pPr>
            <a:r>
              <a:rPr lang="en-US" sz="2600" dirty="0"/>
              <a:t>What are the biggest changes that have occurred over the past 20 years in each of the five capitals categories?</a:t>
            </a:r>
          </a:p>
          <a:p>
            <a:pPr marL="171450" lvl="0" indent="-171450">
              <a:buFont typeface="Arial" panose="020B0604020202020204" pitchFamily="34" charset="0"/>
              <a:buChar char="•"/>
            </a:pPr>
            <a:r>
              <a:rPr lang="en-US" sz="2600" dirty="0"/>
              <a:t>What changes could occur over the next 20 years based on past trends?</a:t>
            </a:r>
          </a:p>
          <a:p>
            <a:pPr marL="171450" lvl="0" indent="-171450">
              <a:buFont typeface="Arial" panose="020B0604020202020204" pitchFamily="34" charset="0"/>
              <a:buChar char="•"/>
            </a:pPr>
            <a:r>
              <a:rPr lang="en-US" sz="2600" dirty="0"/>
              <a:t>Will there be new shocks or stresses in the future that are currently not experienced or not a problem?</a:t>
            </a:r>
          </a:p>
          <a:p>
            <a:pPr marL="171450" lvl="0" indent="-171450">
              <a:buFont typeface="Arial" panose="020B0604020202020204" pitchFamily="34" charset="0"/>
              <a:buChar char="•"/>
            </a:pPr>
            <a:r>
              <a:rPr lang="en-US" sz="2600" dirty="0"/>
              <a:t>Which people and what locations and systems will be exposed? Which people and what locations and systems will be sensitive and why will they be sensitive?</a:t>
            </a:r>
          </a:p>
          <a:p>
            <a:pPr marL="171450" lvl="0" indent="-171450">
              <a:buFont typeface="Arial" panose="020B0604020202020204" pitchFamily="34" charset="0"/>
              <a:buChar char="•"/>
            </a:pPr>
            <a:r>
              <a:rPr lang="en-US" sz="2600" dirty="0"/>
              <a:t>What actions could be started today to reduce that exposure or sensitivity?</a:t>
            </a:r>
          </a:p>
        </p:txBody>
      </p:sp>
    </p:spTree>
    <p:extLst>
      <p:ext uri="{BB962C8B-B14F-4D97-AF65-F5344CB8AC3E}">
        <p14:creationId xmlns:p14="http://schemas.microsoft.com/office/powerpoint/2010/main" val="469814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Methodology Approach</a:t>
            </a:r>
          </a:p>
        </p:txBody>
      </p:sp>
      <p:sp>
        <p:nvSpPr>
          <p:cNvPr id="3" name="Content Placeholder 2"/>
          <p:cNvSpPr>
            <a:spLocks noGrp="1"/>
          </p:cNvSpPr>
          <p:nvPr>
            <p:ph idx="1"/>
          </p:nvPr>
        </p:nvSpPr>
        <p:spPr>
          <a:xfrm>
            <a:off x="1028700" y="1295400"/>
            <a:ext cx="7200900" cy="4648200"/>
          </a:xfrm>
        </p:spPr>
        <p:txBody>
          <a:bodyPr numCol="1">
            <a:normAutofit/>
          </a:bodyPr>
          <a:lstStyle/>
          <a:p>
            <a:pPr>
              <a:buFont typeface="Wingdings" charset="2"/>
              <a:buChar char="§"/>
            </a:pPr>
            <a:r>
              <a:rPr lang="en-US" sz="2600" dirty="0"/>
              <a:t>Background Information: Resilience, Systems Thinking, Climate Change</a:t>
            </a:r>
          </a:p>
          <a:p>
            <a:pPr>
              <a:buFont typeface="Wingdings" charset="2"/>
              <a:buChar char="§"/>
            </a:pPr>
            <a:r>
              <a:rPr lang="en-US" sz="2600" dirty="0"/>
              <a:t>Stage 1: Resilience of What: Identifying Systems</a:t>
            </a:r>
          </a:p>
          <a:p>
            <a:pPr>
              <a:buFont typeface="Wingdings" charset="2"/>
              <a:buChar char="§"/>
            </a:pPr>
            <a:r>
              <a:rPr lang="en-US" sz="2600" dirty="0"/>
              <a:t>Stage 2: Resilience to What: Identifying Shocks &amp; Stresses </a:t>
            </a:r>
          </a:p>
          <a:p>
            <a:pPr>
              <a:buFont typeface="Wingdings" charset="2"/>
              <a:buChar char="§"/>
            </a:pPr>
            <a:r>
              <a:rPr lang="en-US" sz="2600" dirty="0"/>
              <a:t>Stage 3: Resilience for Whom: Understanding Dependencies</a:t>
            </a:r>
          </a:p>
          <a:p>
            <a:pPr>
              <a:buFont typeface="Wingdings" charset="2"/>
              <a:buChar char="§"/>
            </a:pPr>
            <a:r>
              <a:rPr lang="en-US" sz="2600" dirty="0"/>
              <a:t>Stage 4: Identify Resilience</a:t>
            </a:r>
          </a:p>
          <a:p>
            <a:pPr>
              <a:buFont typeface="Wingdings" charset="2"/>
              <a:buChar char="§"/>
            </a:pPr>
            <a:r>
              <a:rPr lang="en-US" sz="2600" dirty="0"/>
              <a:t>Stage 5: Future Scenarios</a:t>
            </a:r>
          </a:p>
          <a:p>
            <a:pPr>
              <a:buFont typeface="Wingdings" charset="2"/>
              <a:buChar char="§"/>
            </a:pPr>
            <a:r>
              <a:rPr lang="en-US" sz="2600" b="1" dirty="0">
                <a:solidFill>
                  <a:srgbClr val="FF0000"/>
                </a:solidFill>
              </a:rPr>
              <a:t>Stage 6: Setting Resilience Priorities</a:t>
            </a:r>
          </a:p>
          <a:p>
            <a:endParaRPr lang="en-US" sz="2600" b="1" dirty="0">
              <a:solidFill>
                <a:srgbClr val="FF0000"/>
              </a:solidFill>
            </a:endParaRPr>
          </a:p>
        </p:txBody>
      </p:sp>
    </p:spTree>
    <p:extLst>
      <p:ext uri="{BB962C8B-B14F-4D97-AF65-F5344CB8AC3E}">
        <p14:creationId xmlns:p14="http://schemas.microsoft.com/office/powerpoint/2010/main" val="1381076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Setting Resilience Priorities:</a:t>
            </a:r>
            <a:br>
              <a:rPr lang="en-US" b="1" dirty="0">
                <a:solidFill>
                  <a:srgbClr val="C00000"/>
                </a:solidFill>
              </a:rPr>
            </a:br>
            <a:r>
              <a:rPr lang="en-US" b="1" dirty="0">
                <a:solidFill>
                  <a:srgbClr val="C00000"/>
                </a:solidFill>
              </a:rPr>
              <a:t>      </a:t>
            </a:r>
            <a:r>
              <a:rPr lang="en-US" sz="3000" b="1" dirty="0">
                <a:solidFill>
                  <a:srgbClr val="C00000"/>
                </a:solidFill>
              </a:rPr>
              <a:t>Road Map for Building Resilience</a:t>
            </a:r>
          </a:p>
        </p:txBody>
      </p:sp>
      <p:sp>
        <p:nvSpPr>
          <p:cNvPr id="3" name="Content Placeholder 2"/>
          <p:cNvSpPr>
            <a:spLocks noGrp="1"/>
          </p:cNvSpPr>
          <p:nvPr>
            <p:ph idx="1"/>
          </p:nvPr>
        </p:nvSpPr>
        <p:spPr>
          <a:xfrm>
            <a:off x="1028700" y="2438400"/>
            <a:ext cx="7200900" cy="3048000"/>
          </a:xfrm>
        </p:spPr>
        <p:txBody>
          <a:bodyPr>
            <a:normAutofit/>
          </a:bodyPr>
          <a:lstStyle/>
          <a:p>
            <a:pPr marL="0" indent="0">
              <a:buNone/>
            </a:pPr>
            <a:r>
              <a:rPr lang="en-US" sz="2600" b="1" dirty="0"/>
              <a:t>Objective: </a:t>
            </a:r>
          </a:p>
          <a:p>
            <a:pPr marL="171450" indent="-171450">
              <a:buFont typeface="Arial" panose="020B0604020202020204" pitchFamily="34" charset="0"/>
              <a:buChar char="•"/>
            </a:pPr>
            <a:r>
              <a:rPr lang="en-US" sz="2600" dirty="0"/>
              <a:t>Identify resilience gaps and opportunities based on prior activities and analysis, with emphasis on action and collaboration across scales.   </a:t>
            </a:r>
            <a:endParaRPr lang="en-US" sz="2600" b="1" dirty="0"/>
          </a:p>
        </p:txBody>
      </p:sp>
    </p:spTree>
    <p:extLst>
      <p:ext uri="{BB962C8B-B14F-4D97-AF65-F5344CB8AC3E}">
        <p14:creationId xmlns:p14="http://schemas.microsoft.com/office/powerpoint/2010/main" val="634999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200900" cy="1485900"/>
          </a:xfrm>
        </p:spPr>
        <p:txBody>
          <a:bodyPr/>
          <a:lstStyle/>
          <a:p>
            <a:r>
              <a:rPr lang="id-ID" b="1" dirty="0">
                <a:solidFill>
                  <a:srgbClr val="C00000"/>
                </a:solidFill>
              </a:rPr>
              <a:t>Review the Results</a:t>
            </a: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3898894"/>
              </p:ext>
            </p:extLst>
          </p:nvPr>
        </p:nvGraphicFramePr>
        <p:xfrm>
          <a:off x="838200" y="1676400"/>
          <a:ext cx="8001000" cy="3627120"/>
        </p:xfrm>
        <a:graphic>
          <a:graphicData uri="http://schemas.openxmlformats.org/drawingml/2006/table">
            <a:tbl>
              <a:tblPr firstRow="1" firstCol="1" bandRow="1">
                <a:tableStyleId>{5C22544A-7EE6-4342-B048-85BDC9FD1C3A}</a:tableStyleId>
              </a:tblPr>
              <a:tblGrid>
                <a:gridCol w="1219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1432560">
                <a:tc>
                  <a:txBody>
                    <a:bodyPr/>
                    <a:lstStyle/>
                    <a:p>
                      <a:pPr algn="ctr">
                        <a:spcAft>
                          <a:spcPts val="0"/>
                        </a:spcAft>
                      </a:pPr>
                      <a:r>
                        <a:rPr lang="en-US" sz="1800" dirty="0">
                          <a:solidFill>
                            <a:schemeClr val="bg1"/>
                          </a:solidFill>
                          <a:effectLst/>
                        </a:rPr>
                        <a:t>Priority shocks and stresses</a:t>
                      </a:r>
                      <a:endParaRPr lang="en-AU"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lgn="ctr">
                        <a:spcAft>
                          <a:spcPts val="0"/>
                        </a:spcAft>
                      </a:pPr>
                      <a:r>
                        <a:rPr lang="en-US" sz="1800" dirty="0">
                          <a:solidFill>
                            <a:schemeClr val="bg1"/>
                          </a:solidFill>
                          <a:effectLst/>
                        </a:rPr>
                        <a:t>Core Systems Affected</a:t>
                      </a:r>
                      <a:endParaRPr lang="en-AU"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lgn="ctr">
                        <a:spcAft>
                          <a:spcPts val="0"/>
                        </a:spcAft>
                      </a:pPr>
                      <a:r>
                        <a:rPr lang="en-US" sz="1800" dirty="0">
                          <a:solidFill>
                            <a:schemeClr val="bg1"/>
                          </a:solidFill>
                          <a:effectLst/>
                        </a:rPr>
                        <a:t>Key Stakeholders affected</a:t>
                      </a:r>
                      <a:endParaRPr lang="en-AU"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lgn="ctr">
                        <a:spcAft>
                          <a:spcPts val="0"/>
                        </a:spcAft>
                      </a:pPr>
                      <a:r>
                        <a:rPr lang="en-US" sz="1800" dirty="0">
                          <a:solidFill>
                            <a:schemeClr val="bg1"/>
                          </a:solidFill>
                          <a:effectLst/>
                        </a:rPr>
                        <a:t>Gaps in current resilience actions</a:t>
                      </a:r>
                      <a:endParaRPr lang="en-AU"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lgn="ctr">
                        <a:spcAft>
                          <a:spcPts val="0"/>
                        </a:spcAft>
                      </a:pPr>
                      <a:r>
                        <a:rPr lang="en-US" sz="1800" dirty="0">
                          <a:solidFill>
                            <a:schemeClr val="bg1"/>
                          </a:solidFill>
                          <a:effectLst/>
                        </a:rPr>
                        <a:t>Initial Ideas for Resilience Actions</a:t>
                      </a:r>
                      <a:endParaRPr lang="en-AU"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lgn="ctr">
                        <a:spcAft>
                          <a:spcPts val="0"/>
                        </a:spcAft>
                      </a:pPr>
                      <a:r>
                        <a:rPr lang="en-US" sz="1800" dirty="0">
                          <a:solidFill>
                            <a:schemeClr val="bg1"/>
                          </a:solidFill>
                          <a:effectLst/>
                        </a:rPr>
                        <a:t>Key Partners</a:t>
                      </a:r>
                      <a:endParaRPr lang="en-AU"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extLst>
                  <a:ext uri="{0D108BD9-81ED-4DB2-BD59-A6C34878D82A}">
                    <a16:rowId xmlns:a16="http://schemas.microsoft.com/office/drawing/2014/main" val="10000"/>
                  </a:ext>
                </a:extLst>
              </a:tr>
              <a:tr h="708106">
                <a:tc>
                  <a:txBody>
                    <a:bodyPr/>
                    <a:lstStyle/>
                    <a:p>
                      <a:pPr>
                        <a:spcAft>
                          <a:spcPts val="0"/>
                        </a:spcAft>
                      </a:pPr>
                      <a:r>
                        <a:rPr lang="en-US" sz="1200">
                          <a:effectLst/>
                        </a:rPr>
                        <a:t> </a:t>
                      </a:r>
                      <a:endParaRPr lang="en-AU" sz="120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spcAft>
                          <a:spcPts val="0"/>
                        </a:spcAft>
                      </a:pPr>
                      <a:r>
                        <a:rPr lang="en-US" sz="1200">
                          <a:effectLst/>
                        </a:rPr>
                        <a:t> </a:t>
                      </a:r>
                      <a:endParaRPr lang="en-AU" sz="1200">
                        <a:effectLst/>
                      </a:endParaRPr>
                    </a:p>
                    <a:p>
                      <a:pPr>
                        <a:spcAft>
                          <a:spcPts val="0"/>
                        </a:spcAft>
                      </a:pPr>
                      <a:r>
                        <a:rPr lang="en-US" sz="1200">
                          <a:effectLst/>
                        </a:rPr>
                        <a:t> </a:t>
                      </a:r>
                      <a:endParaRPr lang="en-AU" sz="1200">
                        <a:effectLst/>
                      </a:endParaRPr>
                    </a:p>
                    <a:p>
                      <a:pPr>
                        <a:spcAft>
                          <a:spcPts val="0"/>
                        </a:spcAft>
                      </a:pPr>
                      <a:r>
                        <a:rPr lang="en-US" sz="1200">
                          <a:effectLst/>
                        </a:rPr>
                        <a:t> </a:t>
                      </a:r>
                      <a:endParaRPr lang="en-AU" sz="1200">
                        <a:effectLst/>
                      </a:endParaRPr>
                    </a:p>
                    <a:p>
                      <a:pPr>
                        <a:spcAft>
                          <a:spcPts val="0"/>
                        </a:spcAft>
                      </a:pPr>
                      <a:r>
                        <a:rPr lang="en-US" sz="1200">
                          <a:effectLst/>
                        </a:rPr>
                        <a:t> </a:t>
                      </a:r>
                      <a:endParaRPr lang="en-AU" sz="120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spcAft>
                          <a:spcPts val="0"/>
                        </a:spcAft>
                      </a:pPr>
                      <a:r>
                        <a:rPr lang="en-US" sz="1200">
                          <a:effectLst/>
                        </a:rPr>
                        <a:t> </a:t>
                      </a:r>
                      <a:endParaRPr lang="en-AU" sz="120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spcAft>
                          <a:spcPts val="0"/>
                        </a:spcAft>
                      </a:pPr>
                      <a:r>
                        <a:rPr lang="en-US" sz="1200">
                          <a:effectLst/>
                        </a:rPr>
                        <a:t> </a:t>
                      </a:r>
                      <a:endParaRPr lang="en-AU" sz="120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spcAft>
                          <a:spcPts val="0"/>
                        </a:spcAft>
                      </a:pPr>
                      <a:r>
                        <a:rPr lang="en-US" sz="1200">
                          <a:effectLst/>
                        </a:rPr>
                        <a:t> </a:t>
                      </a:r>
                      <a:endParaRPr lang="en-AU" sz="120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spcAft>
                          <a:spcPts val="0"/>
                        </a:spcAft>
                      </a:pPr>
                      <a:r>
                        <a:rPr lang="en-US" sz="1200">
                          <a:effectLst/>
                        </a:rPr>
                        <a:t> </a:t>
                      </a:r>
                      <a:endParaRPr lang="en-AU" sz="120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extLst>
                  <a:ext uri="{0D108BD9-81ED-4DB2-BD59-A6C34878D82A}">
                    <a16:rowId xmlns:a16="http://schemas.microsoft.com/office/drawing/2014/main" val="10001"/>
                  </a:ext>
                </a:extLst>
              </a:tr>
              <a:tr h="708106">
                <a:tc>
                  <a:txBody>
                    <a:bodyPr/>
                    <a:lstStyle/>
                    <a:p>
                      <a:pPr>
                        <a:spcAft>
                          <a:spcPts val="0"/>
                        </a:spcAft>
                      </a:pPr>
                      <a:r>
                        <a:rPr lang="en-US" sz="1200">
                          <a:effectLst/>
                        </a:rPr>
                        <a:t> </a:t>
                      </a:r>
                      <a:endParaRPr lang="en-AU" sz="120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spcAft>
                          <a:spcPts val="0"/>
                        </a:spcAft>
                      </a:pPr>
                      <a:r>
                        <a:rPr lang="en-US" sz="1200" dirty="0">
                          <a:effectLst/>
                        </a:rPr>
                        <a:t> </a:t>
                      </a:r>
                      <a:endParaRPr lang="en-AU" sz="1200" dirty="0">
                        <a:effectLst/>
                      </a:endParaRPr>
                    </a:p>
                    <a:p>
                      <a:pPr>
                        <a:spcAft>
                          <a:spcPts val="0"/>
                        </a:spcAft>
                      </a:pPr>
                      <a:r>
                        <a:rPr lang="en-US" sz="1200" dirty="0">
                          <a:effectLst/>
                        </a:rPr>
                        <a:t> </a:t>
                      </a:r>
                      <a:endParaRPr lang="en-AU" sz="1200" dirty="0">
                        <a:effectLst/>
                      </a:endParaRPr>
                    </a:p>
                    <a:p>
                      <a:pPr>
                        <a:spcAft>
                          <a:spcPts val="0"/>
                        </a:spcAft>
                      </a:pPr>
                      <a:r>
                        <a:rPr lang="en-US" sz="1200" dirty="0">
                          <a:effectLst/>
                        </a:rPr>
                        <a:t> </a:t>
                      </a:r>
                      <a:endParaRPr lang="en-AU" sz="1200" dirty="0">
                        <a:effectLst/>
                      </a:endParaRPr>
                    </a:p>
                    <a:p>
                      <a:pPr>
                        <a:spcAft>
                          <a:spcPts val="0"/>
                        </a:spcAft>
                      </a:pPr>
                      <a:r>
                        <a:rPr lang="en-US" sz="1200" dirty="0">
                          <a:effectLst/>
                        </a:rPr>
                        <a:t> </a:t>
                      </a:r>
                      <a:endParaRPr lang="en-AU"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spcAft>
                          <a:spcPts val="0"/>
                        </a:spcAft>
                      </a:pPr>
                      <a:r>
                        <a:rPr lang="en-US" sz="1200">
                          <a:effectLst/>
                        </a:rPr>
                        <a:t> </a:t>
                      </a:r>
                      <a:endParaRPr lang="en-AU" sz="120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spcAft>
                          <a:spcPts val="0"/>
                        </a:spcAft>
                      </a:pPr>
                      <a:r>
                        <a:rPr lang="en-US" sz="1200">
                          <a:effectLst/>
                        </a:rPr>
                        <a:t> </a:t>
                      </a:r>
                      <a:endParaRPr lang="en-AU" sz="120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spcAft>
                          <a:spcPts val="0"/>
                        </a:spcAft>
                      </a:pPr>
                      <a:r>
                        <a:rPr lang="en-US" sz="1200">
                          <a:effectLst/>
                        </a:rPr>
                        <a:t> </a:t>
                      </a:r>
                      <a:endParaRPr lang="en-AU" sz="120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spcAft>
                          <a:spcPts val="0"/>
                        </a:spcAft>
                      </a:pPr>
                      <a:r>
                        <a:rPr lang="en-US" sz="1200">
                          <a:effectLst/>
                        </a:rPr>
                        <a:t> </a:t>
                      </a:r>
                      <a:endParaRPr lang="en-AU" sz="120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extLst>
                  <a:ext uri="{0D108BD9-81ED-4DB2-BD59-A6C34878D82A}">
                    <a16:rowId xmlns:a16="http://schemas.microsoft.com/office/drawing/2014/main" val="10002"/>
                  </a:ext>
                </a:extLst>
              </a:tr>
              <a:tr h="708106">
                <a:tc>
                  <a:txBody>
                    <a:bodyPr/>
                    <a:lstStyle/>
                    <a:p>
                      <a:pPr>
                        <a:spcAft>
                          <a:spcPts val="0"/>
                        </a:spcAft>
                      </a:pPr>
                      <a:r>
                        <a:rPr lang="en-US" sz="1200">
                          <a:effectLst/>
                        </a:rPr>
                        <a:t> </a:t>
                      </a:r>
                      <a:endParaRPr lang="en-AU" sz="120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spcAft>
                          <a:spcPts val="0"/>
                        </a:spcAft>
                      </a:pPr>
                      <a:r>
                        <a:rPr lang="en-US" sz="1200">
                          <a:effectLst/>
                        </a:rPr>
                        <a:t> </a:t>
                      </a:r>
                      <a:endParaRPr lang="en-AU" sz="1200">
                        <a:effectLst/>
                      </a:endParaRPr>
                    </a:p>
                    <a:p>
                      <a:pPr>
                        <a:spcAft>
                          <a:spcPts val="0"/>
                        </a:spcAft>
                      </a:pPr>
                      <a:r>
                        <a:rPr lang="en-US" sz="1200">
                          <a:effectLst/>
                        </a:rPr>
                        <a:t> </a:t>
                      </a:r>
                      <a:endParaRPr lang="en-AU" sz="1200">
                        <a:effectLst/>
                      </a:endParaRPr>
                    </a:p>
                    <a:p>
                      <a:pPr>
                        <a:spcAft>
                          <a:spcPts val="0"/>
                        </a:spcAft>
                      </a:pPr>
                      <a:r>
                        <a:rPr lang="en-US" sz="1200">
                          <a:effectLst/>
                        </a:rPr>
                        <a:t> </a:t>
                      </a:r>
                      <a:endParaRPr lang="en-AU" sz="1200">
                        <a:effectLst/>
                      </a:endParaRPr>
                    </a:p>
                    <a:p>
                      <a:pPr>
                        <a:spcAft>
                          <a:spcPts val="0"/>
                        </a:spcAft>
                      </a:pPr>
                      <a:r>
                        <a:rPr lang="en-US" sz="1200">
                          <a:effectLst/>
                        </a:rPr>
                        <a:t> </a:t>
                      </a:r>
                      <a:endParaRPr lang="en-AU" sz="120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spcAft>
                          <a:spcPts val="0"/>
                        </a:spcAft>
                      </a:pPr>
                      <a:r>
                        <a:rPr lang="en-US" sz="1200">
                          <a:effectLst/>
                        </a:rPr>
                        <a:t> </a:t>
                      </a:r>
                      <a:endParaRPr lang="en-AU" sz="120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spcAft>
                          <a:spcPts val="0"/>
                        </a:spcAft>
                      </a:pPr>
                      <a:r>
                        <a:rPr lang="en-US" sz="1200" dirty="0">
                          <a:effectLst/>
                        </a:rPr>
                        <a:t> </a:t>
                      </a:r>
                      <a:endParaRPr lang="en-AU"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spcAft>
                          <a:spcPts val="0"/>
                        </a:spcAft>
                      </a:pPr>
                      <a:r>
                        <a:rPr lang="en-US" sz="1200">
                          <a:effectLst/>
                        </a:rPr>
                        <a:t> </a:t>
                      </a:r>
                      <a:endParaRPr lang="en-AU" sz="120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tc>
                  <a:txBody>
                    <a:bodyPr/>
                    <a:lstStyle/>
                    <a:p>
                      <a:pPr>
                        <a:spcAft>
                          <a:spcPts val="0"/>
                        </a:spcAft>
                      </a:pPr>
                      <a:r>
                        <a:rPr lang="en-US" sz="1200" dirty="0">
                          <a:effectLst/>
                        </a:rPr>
                        <a:t> </a:t>
                      </a:r>
                      <a:endParaRPr lang="en-AU"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7456" marR="67456"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0503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Day Two Overview</a:t>
            </a:r>
          </a:p>
        </p:txBody>
      </p:sp>
      <p:sp>
        <p:nvSpPr>
          <p:cNvPr id="3" name="Content Placeholder 2"/>
          <p:cNvSpPr>
            <a:spLocks noGrp="1"/>
          </p:cNvSpPr>
          <p:nvPr>
            <p:ph idx="1"/>
          </p:nvPr>
        </p:nvSpPr>
        <p:spPr>
          <a:xfrm>
            <a:off x="1028700" y="1676400"/>
            <a:ext cx="7200900" cy="4191000"/>
          </a:xfrm>
        </p:spPr>
        <p:txBody>
          <a:bodyPr>
            <a:normAutofit/>
          </a:bodyPr>
          <a:lstStyle/>
          <a:p>
            <a:pPr marL="171450" indent="-171450">
              <a:spcBef>
                <a:spcPts val="1200"/>
              </a:spcBef>
              <a:buFont typeface="Arial" panose="020B0604020202020204" pitchFamily="34" charset="0"/>
              <a:buChar char="•"/>
            </a:pPr>
            <a:r>
              <a:rPr lang="en-US" sz="2600" dirty="0"/>
              <a:t>Mapping Priority Shocks &amp; Stresses </a:t>
            </a:r>
            <a:r>
              <a:rPr lang="id-ID" sz="2600" dirty="0"/>
              <a:t>– 1 </a:t>
            </a:r>
            <a:r>
              <a:rPr lang="en-US" sz="2600" dirty="0"/>
              <a:t>hour</a:t>
            </a:r>
          </a:p>
          <a:p>
            <a:pPr marL="171450" indent="-171450">
              <a:spcBef>
                <a:spcPts val="1200"/>
              </a:spcBef>
              <a:buFont typeface="Arial" panose="020B0604020202020204" pitchFamily="34" charset="0"/>
              <a:buChar char="•"/>
            </a:pPr>
            <a:r>
              <a:rPr lang="en-US" sz="2600" dirty="0"/>
              <a:t>Understanding How Fragile Systems Impact People – 2 hours</a:t>
            </a:r>
          </a:p>
          <a:p>
            <a:pPr marL="171450" indent="-171450">
              <a:spcBef>
                <a:spcPts val="1200"/>
              </a:spcBef>
              <a:buFont typeface="Arial" panose="020B0604020202020204" pitchFamily="34" charset="0"/>
              <a:buChar char="•"/>
            </a:pPr>
            <a:r>
              <a:rPr lang="en-US" sz="2600" dirty="0"/>
              <a:t>Resilience Actions Across Scales – 1 hour</a:t>
            </a:r>
          </a:p>
          <a:p>
            <a:pPr marL="171450" indent="-171450">
              <a:spcBef>
                <a:spcPts val="1200"/>
              </a:spcBef>
              <a:buFont typeface="Arial" panose="020B0604020202020204" pitchFamily="34" charset="0"/>
              <a:buChar char="•"/>
            </a:pPr>
            <a:r>
              <a:rPr lang="en-US" sz="2600" dirty="0"/>
              <a:t>Historical, Current and Future Profiles – 1 hour</a:t>
            </a:r>
          </a:p>
          <a:p>
            <a:pPr marL="171450" indent="-171450">
              <a:spcBef>
                <a:spcPts val="1200"/>
              </a:spcBef>
              <a:buFont typeface="Arial" panose="020B0604020202020204" pitchFamily="34" charset="0"/>
              <a:buChar char="•"/>
            </a:pPr>
            <a:r>
              <a:rPr lang="en-US" sz="2600" dirty="0"/>
              <a:t>Road Map – 1 hour</a:t>
            </a:r>
            <a:endParaRPr lang="id-ID" sz="2600" dirty="0"/>
          </a:p>
        </p:txBody>
      </p:sp>
    </p:spTree>
    <p:extLst>
      <p:ext uri="{BB962C8B-B14F-4D97-AF65-F5344CB8AC3E}">
        <p14:creationId xmlns:p14="http://schemas.microsoft.com/office/powerpoint/2010/main" val="197195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Discussion Questions</a:t>
            </a:r>
          </a:p>
        </p:txBody>
      </p:sp>
      <p:sp>
        <p:nvSpPr>
          <p:cNvPr id="3" name="Content Placeholder 2"/>
          <p:cNvSpPr>
            <a:spLocks noGrp="1"/>
          </p:cNvSpPr>
          <p:nvPr>
            <p:ph idx="1"/>
          </p:nvPr>
        </p:nvSpPr>
        <p:spPr>
          <a:xfrm>
            <a:off x="1028700" y="1905000"/>
            <a:ext cx="8115300" cy="3962400"/>
          </a:xfrm>
        </p:spPr>
        <p:txBody>
          <a:bodyPr>
            <a:normAutofit/>
          </a:bodyPr>
          <a:lstStyle/>
          <a:p>
            <a:pPr marL="171450" lvl="0" indent="-171450">
              <a:buFont typeface="Arial" panose="020B0604020202020204" pitchFamily="34" charset="0"/>
              <a:buChar char="•"/>
            </a:pPr>
            <a:r>
              <a:rPr lang="en-US" sz="2600" dirty="0"/>
              <a:t>Did participants identify similar resilience actions? In not, why not?</a:t>
            </a:r>
          </a:p>
          <a:p>
            <a:pPr marL="171450" lvl="0" indent="-171450">
              <a:buFont typeface="Arial" panose="020B0604020202020204" pitchFamily="34" charset="0"/>
              <a:buChar char="•"/>
            </a:pPr>
            <a:r>
              <a:rPr lang="en-US" sz="2600" dirty="0"/>
              <a:t>Have you identified groups or individuals as key partners who have not been part of the assessment process to date? How can you get them involved?</a:t>
            </a:r>
          </a:p>
          <a:p>
            <a:pPr marL="171450" lvl="0" indent="-171450">
              <a:buFont typeface="Arial" panose="020B0604020202020204" pitchFamily="34" charset="0"/>
              <a:buChar char="•"/>
            </a:pPr>
            <a:r>
              <a:rPr lang="en-US" sz="2600" dirty="0"/>
              <a:t>Are your resilience actions in the form of projects, or more general concerns that you must address? What is the next step to turn them into real projects?</a:t>
            </a:r>
          </a:p>
        </p:txBody>
      </p:sp>
    </p:spTree>
    <p:extLst>
      <p:ext uri="{BB962C8B-B14F-4D97-AF65-F5344CB8AC3E}">
        <p14:creationId xmlns:p14="http://schemas.microsoft.com/office/powerpoint/2010/main" val="1526195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8229600" cy="1143000"/>
          </a:xfrm>
        </p:spPr>
        <p:txBody>
          <a:bodyPr/>
          <a:lstStyle/>
          <a:p>
            <a:r>
              <a:rPr lang="en-US" dirty="0"/>
              <a:t>Thank you!</a:t>
            </a:r>
          </a:p>
        </p:txBody>
      </p:sp>
    </p:spTree>
    <p:extLst>
      <p:ext uri="{BB962C8B-B14F-4D97-AF65-F5344CB8AC3E}">
        <p14:creationId xmlns:p14="http://schemas.microsoft.com/office/powerpoint/2010/main" val="54296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Methodology Approach</a:t>
            </a:r>
          </a:p>
        </p:txBody>
      </p:sp>
      <p:sp>
        <p:nvSpPr>
          <p:cNvPr id="3" name="Content Placeholder 2"/>
          <p:cNvSpPr>
            <a:spLocks noGrp="1"/>
          </p:cNvSpPr>
          <p:nvPr>
            <p:ph idx="1"/>
          </p:nvPr>
        </p:nvSpPr>
        <p:spPr>
          <a:xfrm>
            <a:off x="1028700" y="1295400"/>
            <a:ext cx="7200900" cy="4648200"/>
          </a:xfrm>
        </p:spPr>
        <p:txBody>
          <a:bodyPr numCol="1">
            <a:normAutofit/>
          </a:bodyPr>
          <a:lstStyle/>
          <a:p>
            <a:pPr>
              <a:buFont typeface="Wingdings" charset="2"/>
              <a:buChar char="§"/>
            </a:pPr>
            <a:r>
              <a:rPr lang="en-US" sz="2600" b="1" dirty="0">
                <a:solidFill>
                  <a:srgbClr val="FF0000"/>
                </a:solidFill>
              </a:rPr>
              <a:t>Background Information: Resilience, Systems Thinking, Climate Change</a:t>
            </a:r>
          </a:p>
          <a:p>
            <a:pPr>
              <a:buFont typeface="Wingdings" charset="2"/>
              <a:buChar char="§"/>
            </a:pPr>
            <a:r>
              <a:rPr lang="en-US" sz="2600" dirty="0"/>
              <a:t>Stage 1: Resilience of What: Identifying Systems</a:t>
            </a:r>
          </a:p>
          <a:p>
            <a:pPr>
              <a:buFont typeface="Wingdings" charset="2"/>
              <a:buChar char="§"/>
            </a:pPr>
            <a:r>
              <a:rPr lang="en-US" sz="2600" dirty="0"/>
              <a:t>Stage 2: Resilience to What: Identifying Shocks &amp; Stresses </a:t>
            </a:r>
          </a:p>
          <a:p>
            <a:pPr>
              <a:buFont typeface="Wingdings" charset="2"/>
              <a:buChar char="§"/>
            </a:pPr>
            <a:r>
              <a:rPr lang="en-US" sz="2600" dirty="0"/>
              <a:t>Stage 3: Resilience for Whom: Understanding Dependencies</a:t>
            </a:r>
          </a:p>
          <a:p>
            <a:pPr>
              <a:buFont typeface="Wingdings" charset="2"/>
              <a:buChar char="§"/>
            </a:pPr>
            <a:r>
              <a:rPr lang="en-US" sz="2600" dirty="0"/>
              <a:t>Stage 4: Identify Resilience</a:t>
            </a:r>
          </a:p>
          <a:p>
            <a:pPr>
              <a:buFont typeface="Wingdings" charset="2"/>
              <a:buChar char="§"/>
            </a:pPr>
            <a:r>
              <a:rPr lang="en-US" sz="2600" dirty="0"/>
              <a:t>Stage 5: Future Scenarios</a:t>
            </a:r>
          </a:p>
          <a:p>
            <a:pPr>
              <a:buFont typeface="Wingdings" charset="2"/>
              <a:buChar char="§"/>
            </a:pPr>
            <a:r>
              <a:rPr lang="en-US" sz="2600" dirty="0"/>
              <a:t>Stage 6: Setting Resilience Priorities</a:t>
            </a:r>
          </a:p>
          <a:p>
            <a:endParaRPr lang="en-US" sz="2600" dirty="0"/>
          </a:p>
        </p:txBody>
      </p:sp>
    </p:spTree>
    <p:extLst>
      <p:ext uri="{BB962C8B-B14F-4D97-AF65-F5344CB8AC3E}">
        <p14:creationId xmlns:p14="http://schemas.microsoft.com/office/powerpoint/2010/main" val="80569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658100" cy="1447800"/>
          </a:xfrm>
        </p:spPr>
        <p:txBody>
          <a:bodyPr>
            <a:normAutofit/>
          </a:bodyPr>
          <a:lstStyle/>
          <a:p>
            <a:r>
              <a:rPr lang="en-US" b="1" dirty="0">
                <a:solidFill>
                  <a:srgbClr val="C00000"/>
                </a:solidFill>
              </a:rPr>
              <a:t>Introduction to Climate Change, Risk and Resilience</a:t>
            </a:r>
          </a:p>
        </p:txBody>
      </p:sp>
      <p:sp>
        <p:nvSpPr>
          <p:cNvPr id="3" name="Content Placeholder 2"/>
          <p:cNvSpPr>
            <a:spLocks noGrp="1"/>
          </p:cNvSpPr>
          <p:nvPr>
            <p:ph idx="1"/>
          </p:nvPr>
        </p:nvSpPr>
        <p:spPr>
          <a:xfrm>
            <a:off x="1028700" y="2133600"/>
            <a:ext cx="7200900" cy="3581400"/>
          </a:xfrm>
        </p:spPr>
        <p:txBody>
          <a:bodyPr>
            <a:noAutofit/>
          </a:bodyPr>
          <a:lstStyle/>
          <a:p>
            <a:pPr marL="0" indent="0">
              <a:buNone/>
            </a:pPr>
            <a:r>
              <a:rPr lang="en-US" sz="2400" b="1" dirty="0"/>
              <a:t>Objectives</a:t>
            </a:r>
          </a:p>
          <a:p>
            <a:pPr marL="171450" indent="-171450">
              <a:buFont typeface="Arial" panose="020B0604020202020204" pitchFamily="34" charset="0"/>
              <a:buChar char="•"/>
            </a:pPr>
            <a:r>
              <a:rPr lang="en-US" sz="2400" dirty="0"/>
              <a:t>Understand how building resilience can help us address climate change, urbanization and uncertainty</a:t>
            </a:r>
          </a:p>
          <a:p>
            <a:pPr marL="171450" indent="-171450">
              <a:buFont typeface="Arial" panose="020B0604020202020204" pitchFamily="34" charset="0"/>
              <a:buChar char="•"/>
            </a:pPr>
            <a:r>
              <a:rPr lang="en-US" sz="2400" dirty="0"/>
              <a:t>Understand Systems Thinking and the ‘Five Capitals + Governance’ Framework</a:t>
            </a:r>
          </a:p>
          <a:p>
            <a:pPr marL="171450" indent="-171450">
              <a:buFont typeface="Arial" panose="020B0604020202020204" pitchFamily="34" charset="0"/>
              <a:buChar char="•"/>
            </a:pPr>
            <a:r>
              <a:rPr lang="en-US" sz="2400" dirty="0"/>
              <a:t>Understand why resilience and systems thinking are needed to address uncertainty, particularly the uncertainty of climate change and urbanization</a:t>
            </a:r>
          </a:p>
          <a:p>
            <a:pPr marL="171450" indent="-171450">
              <a:buFont typeface="Arial" panose="020B0604020202020204" pitchFamily="34" charset="0"/>
              <a:buChar char="•"/>
            </a:pPr>
            <a:endParaRPr lang="en-US" sz="2400" dirty="0"/>
          </a:p>
        </p:txBody>
      </p:sp>
    </p:spTree>
    <p:extLst>
      <p:ext uri="{BB962C8B-B14F-4D97-AF65-F5344CB8AC3E}">
        <p14:creationId xmlns:p14="http://schemas.microsoft.com/office/powerpoint/2010/main" val="4268447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Disaster Risk Reduction, Climate Change Adaptation, and Resilience</a:t>
            </a:r>
          </a:p>
        </p:txBody>
      </p:sp>
      <p:grpSp>
        <p:nvGrpSpPr>
          <p:cNvPr id="3" name="Group 2"/>
          <p:cNvGrpSpPr>
            <a:grpSpLocks noChangeAspect="1"/>
          </p:cNvGrpSpPr>
          <p:nvPr/>
        </p:nvGrpSpPr>
        <p:grpSpPr>
          <a:xfrm>
            <a:off x="1066800" y="1905000"/>
            <a:ext cx="7211774" cy="3937907"/>
            <a:chOff x="1676400" y="2438400"/>
            <a:chExt cx="5676718" cy="3099707"/>
          </a:xfrm>
        </p:grpSpPr>
        <p:sp>
          <p:nvSpPr>
            <p:cNvPr id="8" name="TextBox 7"/>
            <p:cNvSpPr txBox="1"/>
            <p:nvPr/>
          </p:nvSpPr>
          <p:spPr>
            <a:xfrm>
              <a:off x="2012847" y="3079759"/>
              <a:ext cx="2209800" cy="1816988"/>
            </a:xfrm>
            <a:prstGeom prst="rect">
              <a:avLst/>
            </a:prstGeom>
            <a:noFill/>
          </p:spPr>
          <p:txBody>
            <a:bodyPr wrap="square" rtlCol="0">
              <a:spAutoFit/>
            </a:bodyPr>
            <a:lstStyle/>
            <a:p>
              <a:pPr algn="ctr"/>
              <a:r>
                <a:rPr lang="en-US" sz="2400" b="1" dirty="0"/>
                <a:t>Disaster risk reduction </a:t>
              </a:r>
            </a:p>
            <a:p>
              <a:pPr algn="ctr"/>
              <a:r>
                <a:rPr lang="en-US" sz="2400" dirty="0"/>
                <a:t>Actions to minimize the vulnerability of people to disasters</a:t>
              </a:r>
            </a:p>
          </p:txBody>
        </p:sp>
        <p:sp>
          <p:nvSpPr>
            <p:cNvPr id="9" name="Donut 8"/>
            <p:cNvSpPr/>
            <p:nvPr/>
          </p:nvSpPr>
          <p:spPr>
            <a:xfrm>
              <a:off x="1676400" y="2438400"/>
              <a:ext cx="3306354" cy="3099707"/>
            </a:xfrm>
            <a:prstGeom prst="donut">
              <a:avLst>
                <a:gd name="adj" fmla="val 18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4046764" y="2438400"/>
              <a:ext cx="3306354" cy="3099707"/>
            </a:xfrm>
            <a:prstGeom prst="donut">
              <a:avLst>
                <a:gd name="adj" fmla="val 18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4855367" y="3225118"/>
              <a:ext cx="2286000" cy="1526269"/>
            </a:xfrm>
            <a:prstGeom prst="rect">
              <a:avLst/>
            </a:prstGeom>
            <a:noFill/>
          </p:spPr>
          <p:txBody>
            <a:bodyPr wrap="square" rtlCol="0">
              <a:spAutoFit/>
            </a:bodyPr>
            <a:lstStyle/>
            <a:p>
              <a:pPr algn="ctr"/>
              <a:r>
                <a:rPr lang="en-US" sz="2400" b="1" dirty="0"/>
                <a:t>Climate Change Adaptation</a:t>
              </a:r>
            </a:p>
            <a:p>
              <a:pPr algn="ctr"/>
              <a:r>
                <a:rPr lang="en-US" sz="2400" dirty="0"/>
                <a:t>Actions to reduce vulnerability to changes in climate</a:t>
              </a:r>
            </a:p>
          </p:txBody>
        </p:sp>
      </p:grpSp>
    </p:spTree>
    <p:extLst>
      <p:ext uri="{BB962C8B-B14F-4D97-AF65-F5344CB8AC3E}">
        <p14:creationId xmlns:p14="http://schemas.microsoft.com/office/powerpoint/2010/main" val="38181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3958"/>
            <a:ext cx="7200900" cy="1485900"/>
          </a:xfrm>
        </p:spPr>
        <p:txBody>
          <a:bodyPr/>
          <a:lstStyle/>
          <a:p>
            <a:r>
              <a:rPr lang="en-US" b="1" dirty="0">
                <a:solidFill>
                  <a:srgbClr val="C00000"/>
                </a:solidFill>
              </a:rPr>
              <a:t>Urban Systems</a:t>
            </a:r>
          </a:p>
        </p:txBody>
      </p:sp>
      <p:grpSp>
        <p:nvGrpSpPr>
          <p:cNvPr id="16" name="Group 15"/>
          <p:cNvGrpSpPr/>
          <p:nvPr/>
        </p:nvGrpSpPr>
        <p:grpSpPr>
          <a:xfrm>
            <a:off x="533400" y="381000"/>
            <a:ext cx="8880558" cy="5486400"/>
            <a:chOff x="756024" y="401051"/>
            <a:chExt cx="9620604" cy="5943600"/>
          </a:xfrm>
        </p:grpSpPr>
        <p:sp>
          <p:nvSpPr>
            <p:cNvPr id="17" name="Triangle 3"/>
            <p:cNvSpPr/>
            <p:nvPr/>
          </p:nvSpPr>
          <p:spPr>
            <a:xfrm>
              <a:off x="1621197" y="401051"/>
              <a:ext cx="7315201" cy="5943600"/>
            </a:xfrm>
            <a:prstGeom prst="triangl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solidFill>
                  <a:schemeClr val="tx1"/>
                </a:solidFill>
              </a:endParaRPr>
            </a:p>
            <a:p>
              <a:pPr algn="ctr"/>
              <a:r>
                <a:rPr lang="en-US" sz="2400" dirty="0">
                  <a:solidFill>
                    <a:schemeClr val="tx1"/>
                  </a:solidFill>
                </a:rPr>
                <a:t>Ecosystems</a:t>
              </a:r>
            </a:p>
          </p:txBody>
        </p:sp>
        <p:sp>
          <p:nvSpPr>
            <p:cNvPr id="18" name="Triangle 4"/>
            <p:cNvSpPr/>
            <p:nvPr/>
          </p:nvSpPr>
          <p:spPr>
            <a:xfrm>
              <a:off x="2038293" y="401051"/>
              <a:ext cx="6481011" cy="5261812"/>
            </a:xfrm>
            <a:prstGeom prst="triangle">
              <a:avLst/>
            </a:prstGeom>
            <a:solidFill>
              <a:srgbClr val="33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lvl="0" algn="ctr" defTabSz="457200">
                <a:spcBef>
                  <a:spcPct val="30000"/>
                </a:spcBef>
                <a:defRPr/>
              </a:pPr>
              <a:r>
                <a:rPr lang="en-US" sz="2400" dirty="0">
                  <a:solidFill>
                    <a:schemeClr val="tx1"/>
                  </a:solidFill>
                </a:rPr>
                <a:t>Food, Water, Shelter</a:t>
              </a:r>
            </a:p>
          </p:txBody>
        </p:sp>
        <p:sp>
          <p:nvSpPr>
            <p:cNvPr id="19" name="Triangle 5"/>
            <p:cNvSpPr/>
            <p:nvPr/>
          </p:nvSpPr>
          <p:spPr>
            <a:xfrm>
              <a:off x="2455387" y="401051"/>
              <a:ext cx="5646822" cy="4588044"/>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lvl="0" algn="ctr"/>
              <a:r>
                <a:rPr lang="en-US" sz="2400" dirty="0">
                  <a:solidFill>
                    <a:schemeClr val="tx1"/>
                  </a:solidFill>
                </a:rPr>
                <a:t>Energy</a:t>
              </a:r>
            </a:p>
          </p:txBody>
        </p:sp>
        <p:sp>
          <p:nvSpPr>
            <p:cNvPr id="20" name="Triangle 6"/>
            <p:cNvSpPr/>
            <p:nvPr/>
          </p:nvSpPr>
          <p:spPr>
            <a:xfrm>
              <a:off x="2856441" y="401051"/>
              <a:ext cx="4828674" cy="3914275"/>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sp>
          <p:nvSpPr>
            <p:cNvPr id="21" name="Triangle 7"/>
            <p:cNvSpPr/>
            <p:nvPr/>
          </p:nvSpPr>
          <p:spPr>
            <a:xfrm>
              <a:off x="3257493" y="401051"/>
              <a:ext cx="4042611" cy="327259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Education,</a:t>
              </a:r>
            </a:p>
            <a:p>
              <a:pPr algn="ctr"/>
              <a:r>
                <a:rPr lang="en-US" dirty="0">
                  <a:solidFill>
                    <a:schemeClr val="tx1"/>
                  </a:solidFill>
                </a:rPr>
                <a:t>Public Security,</a:t>
              </a:r>
            </a:p>
            <a:p>
              <a:pPr algn="ctr"/>
              <a:r>
                <a:rPr lang="en-US" dirty="0">
                  <a:solidFill>
                    <a:schemeClr val="tx1"/>
                  </a:solidFill>
                </a:rPr>
                <a:t>Health,</a:t>
              </a:r>
            </a:p>
            <a:p>
              <a:pPr algn="ctr"/>
              <a:r>
                <a:rPr lang="en-US" dirty="0">
                  <a:solidFill>
                    <a:schemeClr val="tx1"/>
                  </a:solidFill>
                </a:rPr>
                <a:t>Planning,</a:t>
              </a:r>
            </a:p>
            <a:p>
              <a:pPr algn="ctr"/>
              <a:r>
                <a:rPr lang="en-US" dirty="0">
                  <a:solidFill>
                    <a:schemeClr val="tx1"/>
                  </a:solidFill>
                </a:rPr>
                <a:t>Social Networks,</a:t>
              </a:r>
            </a:p>
            <a:p>
              <a:pPr algn="ctr"/>
              <a:endParaRPr lang="en-US" dirty="0">
                <a:cs typeface="Calibri"/>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2" name="TextBox 21"/>
            <p:cNvSpPr txBox="1"/>
            <p:nvPr/>
          </p:nvSpPr>
          <p:spPr>
            <a:xfrm>
              <a:off x="2719747" y="3805479"/>
              <a:ext cx="5118100" cy="500137"/>
            </a:xfrm>
            <a:prstGeom prst="rect">
              <a:avLst/>
            </a:prstGeom>
            <a:noFill/>
            <a:ln>
              <a:noFill/>
            </a:ln>
          </p:spPr>
          <p:txBody>
            <a:bodyPr wrap="square" rtlCol="0">
              <a:spAutoFit/>
            </a:bodyPr>
            <a:lstStyle/>
            <a:p>
              <a:pPr lvl="0" algn="ctr" defTabSz="457200">
                <a:spcBef>
                  <a:spcPct val="30000"/>
                </a:spcBef>
                <a:defRPr/>
              </a:pPr>
              <a:r>
                <a:rPr lang="en-US" sz="2400" dirty="0">
                  <a:latin typeface="+mn-lt"/>
                  <a:cs typeface="Calibri"/>
                </a:rPr>
                <a:t>Transport, Communications</a:t>
              </a:r>
            </a:p>
          </p:txBody>
        </p:sp>
        <p:sp>
          <p:nvSpPr>
            <p:cNvPr id="23" name="TextBox 22"/>
            <p:cNvSpPr txBox="1"/>
            <p:nvPr/>
          </p:nvSpPr>
          <p:spPr>
            <a:xfrm>
              <a:off x="3810374" y="2826157"/>
              <a:ext cx="2889250" cy="700192"/>
            </a:xfrm>
            <a:prstGeom prst="rect">
              <a:avLst/>
            </a:prstGeom>
            <a:noFill/>
          </p:spPr>
          <p:txBody>
            <a:bodyPr wrap="square" rtlCol="0">
              <a:spAutoFit/>
            </a:bodyPr>
            <a:lstStyle/>
            <a:p>
              <a:pPr algn="ctr"/>
              <a:r>
                <a:rPr lang="en-US" dirty="0">
                  <a:latin typeface="Calibri"/>
                  <a:cs typeface="Calibri"/>
                </a:rPr>
                <a:t>Financial Services,</a:t>
              </a:r>
            </a:p>
            <a:p>
              <a:pPr algn="ctr"/>
              <a:r>
                <a:rPr lang="en-US" dirty="0">
                  <a:latin typeface="Calibri"/>
                  <a:cs typeface="Calibri"/>
                </a:rPr>
                <a:t>Emergency Response</a:t>
              </a:r>
            </a:p>
          </p:txBody>
        </p:sp>
        <p:cxnSp>
          <p:nvCxnSpPr>
            <p:cNvPr id="24" name="Straight Connector 23"/>
            <p:cNvCxnSpPr/>
            <p:nvPr/>
          </p:nvCxnSpPr>
          <p:spPr>
            <a:xfrm>
              <a:off x="756024" y="3640009"/>
              <a:ext cx="9328150" cy="16375"/>
            </a:xfrm>
            <a:prstGeom prst="line">
              <a:avLst/>
            </a:prstGeom>
            <a:ln w="12700">
              <a:solidFill>
                <a:schemeClr val="tx1"/>
              </a:solidFill>
              <a:prstDash val="lgDash"/>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7974087" y="4354822"/>
              <a:ext cx="2402541" cy="466794"/>
            </a:xfrm>
            <a:prstGeom prst="rect">
              <a:avLst/>
            </a:prstGeom>
            <a:noFill/>
          </p:spPr>
          <p:txBody>
            <a:bodyPr wrap="square" rtlCol="0">
              <a:spAutoFit/>
            </a:bodyPr>
            <a:lstStyle/>
            <a:p>
              <a:pPr lvl="0" defTabSz="457200">
                <a:spcBef>
                  <a:spcPct val="30000"/>
                </a:spcBef>
                <a:defRPr/>
              </a:pPr>
              <a:r>
                <a:rPr lang="en-US" sz="2200" dirty="0"/>
                <a:t>Core Systems</a:t>
              </a:r>
            </a:p>
          </p:txBody>
        </p:sp>
        <p:sp>
          <p:nvSpPr>
            <p:cNvPr id="26" name="TextBox 25"/>
            <p:cNvSpPr txBox="1"/>
            <p:nvPr/>
          </p:nvSpPr>
          <p:spPr>
            <a:xfrm>
              <a:off x="6692901" y="1775736"/>
              <a:ext cx="3089048" cy="466794"/>
            </a:xfrm>
            <a:prstGeom prst="rect">
              <a:avLst/>
            </a:prstGeom>
            <a:noFill/>
          </p:spPr>
          <p:txBody>
            <a:bodyPr wrap="square" rtlCol="0">
              <a:spAutoFit/>
            </a:bodyPr>
            <a:lstStyle/>
            <a:p>
              <a:pPr lvl="0" defTabSz="457200">
                <a:spcBef>
                  <a:spcPct val="30000"/>
                </a:spcBef>
                <a:defRPr/>
              </a:pPr>
              <a:r>
                <a:rPr lang="en-US" sz="2200" dirty="0"/>
                <a:t>Adaptive Capacity</a:t>
              </a:r>
            </a:p>
          </p:txBody>
        </p:sp>
      </p:grpSp>
    </p:spTree>
    <p:extLst>
      <p:ext uri="{BB962C8B-B14F-4D97-AF65-F5344CB8AC3E}">
        <p14:creationId xmlns:p14="http://schemas.microsoft.com/office/powerpoint/2010/main" val="250020789"/>
      </p:ext>
    </p:extLst>
  </p:cSld>
  <p:clrMapOvr>
    <a:masterClrMapping/>
  </p:clrMapOvr>
</p:sld>
</file>

<file path=ppt/theme/theme1.xml><?xml version="1.0" encoding="utf-8"?>
<a:theme xmlns:a="http://schemas.openxmlformats.org/drawingml/2006/main" name="Crop">
  <a:themeElements>
    <a:clrScheme name="Custom 1">
      <a:dk1>
        <a:srgbClr val="000000"/>
      </a:dk1>
      <a:lt1>
        <a:srgbClr val="FFFFFF"/>
      </a:lt1>
      <a:dk2>
        <a:srgbClr val="44546A"/>
      </a:dk2>
      <a:lt2>
        <a:srgbClr val="E7E6E6"/>
      </a:lt2>
      <a:accent1>
        <a:srgbClr val="B61A11"/>
      </a:accent1>
      <a:accent2>
        <a:srgbClr val="ED463A"/>
      </a:accent2>
      <a:accent3>
        <a:srgbClr val="E0623A"/>
      </a:accent3>
      <a:accent4>
        <a:srgbClr val="FFC000"/>
      </a:accent4>
      <a:accent5>
        <a:srgbClr val="5B9BD5"/>
      </a:accent5>
      <a:accent6>
        <a:srgbClr val="70AD47"/>
      </a:accent6>
      <a:hlink>
        <a:srgbClr val="0563C1"/>
      </a:hlink>
      <a:folHlink>
        <a:srgbClr val="954F72"/>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B9036CA-D80B-5044-99E2-7E5AA302F333}" vid="{EF58CC6C-1BA8-7A45-9B14-0922DA1CFC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GDPC template</Template>
  <TotalTime>33527</TotalTime>
  <Words>3587</Words>
  <Application>Microsoft Office PowerPoint</Application>
  <PresentationFormat>On-screen Show (4:3)</PresentationFormat>
  <Paragraphs>444</Paragraphs>
  <Slides>51</Slides>
  <Notes>51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51</vt:i4>
      </vt:variant>
    </vt:vector>
  </HeadingPairs>
  <TitlesOfParts>
    <vt:vector size="65" baseType="lpstr">
      <vt:lpstr>Calibri (Headings)</vt:lpstr>
      <vt:lpstr>ＭＳ 明朝</vt:lpstr>
      <vt:lpstr>ＭＳ 明朝</vt:lpstr>
      <vt:lpstr>MS PGothic</vt:lpstr>
      <vt:lpstr>ヒラギノ角ゴ Pro W3</vt:lpstr>
      <vt:lpstr>Arial</vt:lpstr>
      <vt:lpstr>Arial Narrow</vt:lpstr>
      <vt:lpstr>Calibri</vt:lpstr>
      <vt:lpstr>Cambria</vt:lpstr>
      <vt:lpstr>Courier New</vt:lpstr>
      <vt:lpstr>Franklin Gothic Book</vt:lpstr>
      <vt:lpstr>Times New Roman</vt:lpstr>
      <vt:lpstr>Wingdings</vt:lpstr>
      <vt:lpstr>Crop</vt:lpstr>
      <vt:lpstr>PowerPoint Presentation</vt:lpstr>
      <vt:lpstr>Training Approach</vt:lpstr>
      <vt:lpstr>Methodology Approach</vt:lpstr>
      <vt:lpstr>Day One Overview</vt:lpstr>
      <vt:lpstr>Day Two Overview</vt:lpstr>
      <vt:lpstr>Methodology Approach</vt:lpstr>
      <vt:lpstr>Introduction to Climate Change, Risk and Resilience</vt:lpstr>
      <vt:lpstr>Disaster Risk Reduction, Climate Change Adaptation, and Resilience</vt:lpstr>
      <vt:lpstr>Urban Systems</vt:lpstr>
      <vt:lpstr>Five Capitals + Governance Framework for Resilience</vt:lpstr>
      <vt:lpstr>Uncertainty</vt:lpstr>
      <vt:lpstr>Climate Change and Uncertainty</vt:lpstr>
      <vt:lpstr>Climate Change</vt:lpstr>
      <vt:lpstr>Urbanization</vt:lpstr>
      <vt:lpstr>Methodology Approach</vt:lpstr>
      <vt:lpstr>Resilience of What:  Mapping Systems Identifying Interactions between Urban Systems</vt:lpstr>
      <vt:lpstr>PowerPoint Presentation</vt:lpstr>
      <vt:lpstr>Activity: Learning to See Systems</vt:lpstr>
      <vt:lpstr>PowerPoint Presentation</vt:lpstr>
      <vt:lpstr>Discussion Questions</vt:lpstr>
      <vt:lpstr>Methodology Approach</vt:lpstr>
      <vt:lpstr>Shocks and Stresses</vt:lpstr>
      <vt:lpstr>Shocks and Stresses</vt:lpstr>
      <vt:lpstr>Resilience to What:        Identifying Shocks &amp; Stresses</vt:lpstr>
      <vt:lpstr>PowerPoint Presentation</vt:lpstr>
      <vt:lpstr>Discussion Questions</vt:lpstr>
      <vt:lpstr>Day Two Overview</vt:lpstr>
      <vt:lpstr>Methodology Approach</vt:lpstr>
      <vt:lpstr>Resilience to What:        Mapping Priority Shocks and Stresses</vt:lpstr>
      <vt:lpstr>PowerPoint Presentation</vt:lpstr>
      <vt:lpstr>Discussion Questions</vt:lpstr>
      <vt:lpstr>Methodology Approach</vt:lpstr>
      <vt:lpstr>‘For Whom’ Are You Building Resilience</vt:lpstr>
      <vt:lpstr>Exposure: Number of times punched</vt:lpstr>
      <vt:lpstr>Sensitivity: How much it hurts</vt:lpstr>
      <vt:lpstr>Risk Reduction and Adaptation: How quickly you can move away</vt:lpstr>
      <vt:lpstr>Resilience for Whom:      Understanding How Fragile Systems       Affect People</vt:lpstr>
      <vt:lpstr>Discussion Questions</vt:lpstr>
      <vt:lpstr>Methodology Approach</vt:lpstr>
      <vt:lpstr>Identify Resilience:        Resilience Action Across Scales</vt:lpstr>
      <vt:lpstr>Scales</vt:lpstr>
      <vt:lpstr>PowerPoint Presentation</vt:lpstr>
      <vt:lpstr>Discussion Questions</vt:lpstr>
      <vt:lpstr>Methodology Approach</vt:lpstr>
      <vt:lpstr>Future Scenarios:         Historical, Current and Future Profiles </vt:lpstr>
      <vt:lpstr>Discussion Questions</vt:lpstr>
      <vt:lpstr>Methodology Approach</vt:lpstr>
      <vt:lpstr>Setting Resilience Priorities:       Road Map for Building Resilience</vt:lpstr>
      <vt:lpstr>Review the Results</vt:lpstr>
      <vt:lpstr>Discussion Questions</vt:lpstr>
      <vt:lpstr>Thank you!</vt:lpstr>
    </vt:vector>
  </TitlesOfParts>
  <Company>The Bridge Studio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 Fox</dc:creator>
  <cp:lastModifiedBy>Chris Allan</cp:lastModifiedBy>
  <cp:revision>518</cp:revision>
  <cp:lastPrinted>2017-03-29T01:48:50Z</cp:lastPrinted>
  <dcterms:created xsi:type="dcterms:W3CDTF">2012-05-09T22:48:13Z</dcterms:created>
  <dcterms:modified xsi:type="dcterms:W3CDTF">2017-08-03T16:47:12Z</dcterms:modified>
</cp:coreProperties>
</file>