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6" r:id="rId2"/>
    <p:sldId id="310" r:id="rId3"/>
    <p:sldId id="311" r:id="rId4"/>
    <p:sldId id="278" r:id="rId5"/>
    <p:sldId id="303" r:id="rId6"/>
    <p:sldId id="304" r:id="rId7"/>
    <p:sldId id="330" r:id="rId8"/>
    <p:sldId id="265" r:id="rId9"/>
    <p:sldId id="307" r:id="rId10"/>
    <p:sldId id="305" r:id="rId11"/>
    <p:sldId id="308" r:id="rId12"/>
    <p:sldId id="312" r:id="rId13"/>
    <p:sldId id="283" r:id="rId14"/>
    <p:sldId id="273" r:id="rId15"/>
    <p:sldId id="320" r:id="rId16"/>
    <p:sldId id="332" r:id="rId17"/>
    <p:sldId id="319" r:id="rId18"/>
    <p:sldId id="321" r:id="rId19"/>
    <p:sldId id="290" r:id="rId20"/>
    <p:sldId id="299" r:id="rId21"/>
    <p:sldId id="322" r:id="rId22"/>
    <p:sldId id="313" r:id="rId23"/>
    <p:sldId id="316" r:id="rId24"/>
    <p:sldId id="323" r:id="rId25"/>
    <p:sldId id="324" r:id="rId26"/>
    <p:sldId id="325" r:id="rId27"/>
    <p:sldId id="314" r:id="rId28"/>
    <p:sldId id="275" r:id="rId29"/>
    <p:sldId id="274" r:id="rId30"/>
    <p:sldId id="327" r:id="rId31"/>
    <p:sldId id="315" r:id="rId32"/>
    <p:sldId id="328" r:id="rId33"/>
    <p:sldId id="272" r:id="rId34"/>
    <p:sldId id="329" r:id="rId3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5CAADC0-D777-4E47-877A-E10C0E336910}">
          <p14:sldIdLst>
            <p14:sldId id="266"/>
            <p14:sldId id="310"/>
          </p14:sldIdLst>
        </p14:section>
        <p14:section name="Problem statement" id="{C99561D0-C56E-476C-8E86-19064499A904}">
          <p14:sldIdLst>
            <p14:sldId id="311"/>
            <p14:sldId id="278"/>
            <p14:sldId id="303"/>
            <p14:sldId id="304"/>
            <p14:sldId id="330"/>
            <p14:sldId id="265"/>
            <p14:sldId id="307"/>
            <p14:sldId id="305"/>
            <p14:sldId id="308"/>
          </p14:sldIdLst>
        </p14:section>
        <p14:section name="Solution overview MQTT" id="{462BBD1D-A850-44FD-AFD8-8FCACF7C38F1}">
          <p14:sldIdLst>
            <p14:sldId id="312"/>
            <p14:sldId id="283"/>
            <p14:sldId id="273"/>
            <p14:sldId id="320"/>
            <p14:sldId id="332"/>
            <p14:sldId id="319"/>
            <p14:sldId id="321"/>
            <p14:sldId id="290"/>
            <p14:sldId id="299"/>
            <p14:sldId id="322"/>
            <p14:sldId id="313"/>
          </p14:sldIdLst>
        </p14:section>
        <p14:section name="Solution overview - CAP over MQTT" id="{E8AE6E3B-0B8D-4B3B-A437-C15718D18633}">
          <p14:sldIdLst>
            <p14:sldId id="316"/>
            <p14:sldId id="323"/>
            <p14:sldId id="324"/>
            <p14:sldId id="325"/>
          </p14:sldIdLst>
        </p14:section>
        <p14:section name="Solution benefits" id="{4C13EE51-F4EC-4752-BD1E-D1B8367C88D1}">
          <p14:sldIdLst>
            <p14:sldId id="314"/>
            <p14:sldId id="275"/>
            <p14:sldId id="274"/>
            <p14:sldId id="327"/>
          </p14:sldIdLst>
        </p14:section>
        <p14:section name="Next Steps" id="{383D4963-9CF8-41C7-AAEF-74CD0B61FC1A}">
          <p14:sldIdLst>
            <p14:sldId id="315"/>
            <p14:sldId id="328"/>
            <p14:sldId id="272"/>
            <p14:sldId id="32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831" autoAdjust="0"/>
    <p:restoredTop sz="67363" autoAdjust="0"/>
  </p:normalViewPr>
  <p:slideViewPr>
    <p:cSldViewPr snapToGrid="0">
      <p:cViewPr varScale="1">
        <p:scale>
          <a:sx n="85" d="100"/>
          <a:sy n="85" d="100"/>
        </p:scale>
        <p:origin x="1602" y="78"/>
      </p:cViewPr>
      <p:guideLst/>
    </p:cSldViewPr>
  </p:slideViewPr>
  <p:outlineViewPr>
    <p:cViewPr>
      <p:scale>
        <a:sx n="33" d="100"/>
        <a:sy n="33" d="100"/>
      </p:scale>
      <p:origin x="0" y="-800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388E996-3821-48F1-AA7D-A802A2E3C6B8}" type="datetimeFigureOut">
              <a:rPr lang="en-US" smtClean="0"/>
              <a:t>10/15/2019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655DA17-51E0-497C-88B7-FC0A7115EB45}" type="slidenum">
              <a:rPr lang="en-US" smtClean="0"/>
              <a:t>‹#›</a:t>
            </a:fld>
            <a:endParaRPr lang="en-US"/>
          </a:p>
        </p:txBody>
      </p:sp>
    </p:spTree>
    <p:extLst>
      <p:ext uri="{BB962C8B-B14F-4D97-AF65-F5344CB8AC3E}">
        <p14:creationId xmlns:p14="http://schemas.microsoft.com/office/powerpoint/2010/main" val="875966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r>
              <a:rPr lang="en-US" baseline="0" dirty="0" smtClean="0"/>
              <a:t> ladies and gentlemen.</a:t>
            </a:r>
          </a:p>
          <a:p>
            <a:r>
              <a:rPr lang="en-US" baseline="0" dirty="0" smtClean="0"/>
              <a:t>The aim of my presentation is to explain how to use MQTT in CAP warning system for faster alerts.</a:t>
            </a:r>
          </a:p>
          <a:p>
            <a:r>
              <a:rPr lang="en-US" baseline="0" dirty="0" smtClean="0"/>
              <a:t>And the goal is to provide you with information that will support you when you develop your systems.</a:t>
            </a:r>
            <a:endParaRPr lang="en-US" dirty="0"/>
          </a:p>
        </p:txBody>
      </p:sp>
      <p:sp>
        <p:nvSpPr>
          <p:cNvPr id="4" name="Slide Number Placeholder 3"/>
          <p:cNvSpPr>
            <a:spLocks noGrp="1"/>
          </p:cNvSpPr>
          <p:nvPr>
            <p:ph type="sldNum" sz="quarter" idx="10"/>
          </p:nvPr>
        </p:nvSpPr>
        <p:spPr/>
        <p:txBody>
          <a:bodyPr/>
          <a:lstStyle/>
          <a:p>
            <a:fld id="{2655DA17-51E0-497C-88B7-FC0A7115EB45}" type="slidenum">
              <a:rPr lang="en-US" smtClean="0"/>
              <a:t>1</a:t>
            </a:fld>
            <a:endParaRPr lang="en-US"/>
          </a:p>
        </p:txBody>
      </p:sp>
    </p:spTree>
    <p:extLst>
      <p:ext uri="{BB962C8B-B14F-4D97-AF65-F5344CB8AC3E}">
        <p14:creationId xmlns:p14="http://schemas.microsoft.com/office/powerpoint/2010/main" val="2643031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ask what about the cell broadcast? Is cell broadcast fast alerting? </a:t>
            </a:r>
          </a:p>
          <a:p>
            <a:r>
              <a:rPr lang="en-US" dirty="0" smtClean="0"/>
              <a:t>Remember that in the US, the IPAWS wireless emergency alert system is operational already for more than 7 years with many activations. </a:t>
            </a:r>
          </a:p>
          <a:p>
            <a:r>
              <a:rPr lang="en-US" dirty="0" smtClean="0"/>
              <a:t>Yet FEMA concluded that no USA system can reach alerting time of 3 seconds or less, which is considered as the benchmark for a fast alerting system.</a:t>
            </a:r>
          </a:p>
          <a:p>
            <a:r>
              <a:rPr lang="en-US" dirty="0" smtClean="0"/>
              <a:t>[click] you can see here in the cell broadcast process that in the road to the cell</a:t>
            </a:r>
            <a:r>
              <a:rPr lang="en-US" baseline="0" dirty="0" smtClean="0"/>
              <a:t> broadcast delivery gateway there are many </a:t>
            </a:r>
            <a:r>
              <a:rPr lang="en-US" baseline="0" dirty="0" err="1" smtClean="0"/>
              <a:t>many</a:t>
            </a:r>
            <a:r>
              <a:rPr lang="en-US" baseline="0" dirty="0" smtClean="0"/>
              <a:t> steps that take time. The last step – the actual cell broadcast – is immediate but there are quite a few steps required before, and this takes time.</a:t>
            </a:r>
            <a:endParaRPr lang="en-US" dirty="0"/>
          </a:p>
        </p:txBody>
      </p:sp>
      <p:sp>
        <p:nvSpPr>
          <p:cNvPr id="4" name="Slide Number Placeholder 3"/>
          <p:cNvSpPr>
            <a:spLocks noGrp="1"/>
          </p:cNvSpPr>
          <p:nvPr>
            <p:ph type="sldNum" sz="quarter" idx="10"/>
          </p:nvPr>
        </p:nvSpPr>
        <p:spPr/>
        <p:txBody>
          <a:bodyPr/>
          <a:lstStyle/>
          <a:p>
            <a:fld id="{2655DA17-51E0-497C-88B7-FC0A7115EB45}" type="slidenum">
              <a:rPr lang="en-US" smtClean="0"/>
              <a:t>10</a:t>
            </a:fld>
            <a:endParaRPr lang="en-US"/>
          </a:p>
        </p:txBody>
      </p:sp>
    </p:spTree>
    <p:extLst>
      <p:ext uri="{BB962C8B-B14F-4D97-AF65-F5344CB8AC3E}">
        <p14:creationId xmlns:p14="http://schemas.microsoft.com/office/powerpoint/2010/main" val="1151604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search for a fast alert system brought us to look at the MQTT. Many</a:t>
            </a:r>
            <a:r>
              <a:rPr lang="en-US" baseline="0" dirty="0" smtClean="0"/>
              <a:t> of us use the digital media on our phones, and the speed of this communications using these devices is amazing.</a:t>
            </a:r>
          </a:p>
          <a:p>
            <a:pPr defTabSz="966612">
              <a:defRPr/>
            </a:pPr>
            <a:r>
              <a:rPr lang="en-US" dirty="0" smtClean="0"/>
              <a:t>So we checked facebook messenger, and they say:</a:t>
            </a:r>
            <a:r>
              <a:rPr lang="en-US" baseline="0" dirty="0" smtClean="0"/>
              <a:t> </a:t>
            </a:r>
            <a:r>
              <a:rPr lang="en-US" sz="1300" dirty="0">
                <a:latin typeface="roboto"/>
              </a:rPr>
              <a:t>“</a:t>
            </a:r>
            <a:r>
              <a:rPr lang="en-US" sz="1300" dirty="0"/>
              <a:t>By maintaining an MQTT connection … we were able to often achieve phone-to-phone delivery in the hundreds of milliseconds, rather than multiple seconds.” </a:t>
            </a:r>
          </a:p>
          <a:p>
            <a:r>
              <a:rPr lang="en-US" dirty="0" smtClean="0"/>
              <a:t>Similarly, Amazon web services is also a user of the MQTT protocol. So this protocol was selected by giants with armies</a:t>
            </a:r>
            <a:r>
              <a:rPr lang="en-US" baseline="0" dirty="0" smtClean="0"/>
              <a:t> of engineers – we cannot go bad.</a:t>
            </a:r>
            <a:endParaRPr lang="en-US" dirty="0"/>
          </a:p>
        </p:txBody>
      </p:sp>
      <p:sp>
        <p:nvSpPr>
          <p:cNvPr id="4" name="Slide Number Placeholder 3"/>
          <p:cNvSpPr>
            <a:spLocks noGrp="1"/>
          </p:cNvSpPr>
          <p:nvPr>
            <p:ph type="sldNum" sz="quarter" idx="10"/>
          </p:nvPr>
        </p:nvSpPr>
        <p:spPr/>
        <p:txBody>
          <a:bodyPr/>
          <a:lstStyle/>
          <a:p>
            <a:fld id="{2655DA17-51E0-497C-88B7-FC0A7115EB45}" type="slidenum">
              <a:rPr lang="en-US" smtClean="0"/>
              <a:t>11</a:t>
            </a:fld>
            <a:endParaRPr lang="en-US"/>
          </a:p>
        </p:txBody>
      </p:sp>
    </p:spTree>
    <p:extLst>
      <p:ext uri="{BB962C8B-B14F-4D97-AF65-F5344CB8AC3E}">
        <p14:creationId xmlns:p14="http://schemas.microsoft.com/office/powerpoint/2010/main" val="2435572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after describing the problem that we are handling, it is time to present to you the proposed solution: MQTT protocol.</a:t>
            </a:r>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12</a:t>
            </a:fld>
            <a:endParaRPr lang="en-US"/>
          </a:p>
        </p:txBody>
      </p:sp>
    </p:spTree>
    <p:extLst>
      <p:ext uri="{BB962C8B-B14F-4D97-AF65-F5344CB8AC3E}">
        <p14:creationId xmlns:p14="http://schemas.microsoft.com/office/powerpoint/2010/main" val="3182750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spc="-53" dirty="0">
                <a:solidFill>
                  <a:schemeClr val="tx1">
                    <a:lumMod val="85000"/>
                    <a:lumOff val="15000"/>
                  </a:schemeClr>
                </a:solidFill>
              </a:rPr>
              <a:t>MQTT stands for Message Queue Telemetry  Transport.</a:t>
            </a:r>
          </a:p>
          <a:p>
            <a:r>
              <a:rPr lang="en-US" sz="1300" spc="-53" dirty="0">
                <a:solidFill>
                  <a:schemeClr val="tx1">
                    <a:lumMod val="85000"/>
                    <a:lumOff val="15000"/>
                  </a:schemeClr>
                </a:solidFill>
              </a:rPr>
              <a:t>It was invented 20 years ago by researchers from IBM and </a:t>
            </a:r>
            <a:r>
              <a:rPr lang="en-US" sz="1300" spc="-53" dirty="0" err="1">
                <a:solidFill>
                  <a:schemeClr val="tx1">
                    <a:lumMod val="85000"/>
                    <a:lumOff val="15000"/>
                  </a:schemeClr>
                </a:solidFill>
              </a:rPr>
              <a:t>Arcom</a:t>
            </a:r>
            <a:r>
              <a:rPr lang="en-US" sz="1300" spc="-53" dirty="0">
                <a:solidFill>
                  <a:schemeClr val="tx1">
                    <a:lumMod val="85000"/>
                    <a:lumOff val="15000"/>
                  </a:schemeClr>
                </a:solidFill>
              </a:rPr>
              <a:t> Control Systems. </a:t>
            </a:r>
          </a:p>
          <a:p>
            <a:r>
              <a:rPr lang="en-US" dirty="0" smtClean="0">
                <a:latin typeface="roboto"/>
              </a:rPr>
              <a:t>They needed a reliable protocol for minimal battery loss and minimal bandwidth to connect with oil pipelines via satellite. </a:t>
            </a:r>
          </a:p>
          <a:p>
            <a:r>
              <a:rPr lang="en-US" dirty="0" smtClean="0">
                <a:latin typeface="roboto"/>
              </a:rPr>
              <a:t>The protocol evolved to be used today for Internet of Things (</a:t>
            </a:r>
            <a:r>
              <a:rPr lang="en-US" dirty="0" err="1" smtClean="0">
                <a:latin typeface="roboto"/>
              </a:rPr>
              <a:t>IoT</a:t>
            </a:r>
            <a:r>
              <a:rPr lang="en-US" dirty="0" smtClean="0">
                <a:latin typeface="roboto"/>
              </a:rPr>
              <a:t>) and fast messaging.</a:t>
            </a:r>
          </a:p>
          <a:p>
            <a:endParaRPr lang="en-US" sz="1300" spc="-53" dirty="0">
              <a:solidFill>
                <a:schemeClr val="tx1">
                  <a:lumMod val="85000"/>
                  <a:lumOff val="15000"/>
                </a:schemeClr>
              </a:solidFill>
            </a:endParaRPr>
          </a:p>
          <a:p>
            <a:endParaRPr lang="en-US" dirty="0"/>
          </a:p>
        </p:txBody>
      </p:sp>
      <p:sp>
        <p:nvSpPr>
          <p:cNvPr id="4" name="Slide Number Placeholder 3"/>
          <p:cNvSpPr>
            <a:spLocks noGrp="1"/>
          </p:cNvSpPr>
          <p:nvPr>
            <p:ph type="sldNum" sz="quarter" idx="10"/>
          </p:nvPr>
        </p:nvSpPr>
        <p:spPr/>
        <p:txBody>
          <a:bodyPr/>
          <a:lstStyle/>
          <a:p>
            <a:fld id="{2655DA17-51E0-497C-88B7-FC0A7115EB45}" type="slidenum">
              <a:rPr lang="en-US" smtClean="0"/>
              <a:t>13</a:t>
            </a:fld>
            <a:endParaRPr lang="en-US"/>
          </a:p>
        </p:txBody>
      </p:sp>
    </p:spTree>
    <p:extLst>
      <p:ext uri="{BB962C8B-B14F-4D97-AF65-F5344CB8AC3E}">
        <p14:creationId xmlns:p14="http://schemas.microsoft.com/office/powerpoint/2010/main" val="1303923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MQTT is a messaging transport protocol.</a:t>
            </a:r>
          </a:p>
          <a:p>
            <a:r>
              <a:rPr lang="en-US" sz="1400" dirty="0"/>
              <a:t>It is in use in constrained environments that require:</a:t>
            </a:r>
          </a:p>
          <a:p>
            <a:pPr lvl="1"/>
            <a:r>
              <a:rPr lang="en-US" sz="1400" dirty="0"/>
              <a:t>A small code footprint to save battery</a:t>
            </a:r>
          </a:p>
          <a:p>
            <a:pPr lvl="1"/>
            <a:r>
              <a:rPr lang="en-US" sz="1400" dirty="0"/>
              <a:t>The network bandwidth is at a premium and with unpredictable quality – which all of us face in cell communications or bad infrastructure.</a:t>
            </a:r>
          </a:p>
          <a:p>
            <a:pPr lvl="1"/>
            <a:r>
              <a:rPr lang="en-US" sz="1400" dirty="0"/>
              <a:t>Handling intermittent connectivity – again – moving cell phone in various areas.</a:t>
            </a:r>
          </a:p>
          <a:p>
            <a:pPr lvl="1"/>
            <a:r>
              <a:rPr lang="en-US" sz="1400" dirty="0"/>
              <a:t>High quality of Service data delivery is required – of course when we alert someone we do want the alert to reach its target</a:t>
            </a:r>
          </a:p>
          <a:p>
            <a:pPr lvl="1"/>
            <a:r>
              <a:rPr lang="en-US" sz="1400" dirty="0"/>
              <a:t>Continuous session awareness, to know that the other party is on, and if the communications drops to reconnect immediately when it is back on.</a:t>
            </a:r>
          </a:p>
          <a:p>
            <a:pPr lvl="1"/>
            <a:r>
              <a:rPr lang="en-US" sz="1400" dirty="0"/>
              <a:t>Data payload can be of any type – text, voice, video – any type can be the payload of the MQTT protocol.</a:t>
            </a:r>
          </a:p>
          <a:p>
            <a:endParaRPr lang="en-US" dirty="0"/>
          </a:p>
        </p:txBody>
      </p:sp>
      <p:sp>
        <p:nvSpPr>
          <p:cNvPr id="4" name="Slide Number Placeholder 3"/>
          <p:cNvSpPr>
            <a:spLocks noGrp="1"/>
          </p:cNvSpPr>
          <p:nvPr>
            <p:ph type="sldNum" sz="quarter" idx="10"/>
          </p:nvPr>
        </p:nvSpPr>
        <p:spPr/>
        <p:txBody>
          <a:bodyPr/>
          <a:lstStyle/>
          <a:p>
            <a:fld id="{2655DA17-51E0-497C-88B7-FC0A7115EB45}" type="slidenum">
              <a:rPr lang="en-US" smtClean="0"/>
              <a:t>14</a:t>
            </a:fld>
            <a:endParaRPr lang="en-US"/>
          </a:p>
        </p:txBody>
      </p:sp>
    </p:spTree>
    <p:extLst>
      <p:ext uri="{BB962C8B-B14F-4D97-AF65-F5344CB8AC3E}">
        <p14:creationId xmlns:p14="http://schemas.microsoft.com/office/powerpoint/2010/main" val="40694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MQTT concept. First we have a broker that runs the MQTT server software. And we have clients. Clients can be sources or recipients. Recipients can subscribe to alerts of their choice,</a:t>
            </a:r>
            <a:r>
              <a:rPr lang="en-US" baseline="0" dirty="0" smtClean="0"/>
              <a:t> and they do not need to periodically check for alerts – the system is push based, and the broker will send the alerts to all subscribers at the same time.</a:t>
            </a:r>
          </a:p>
          <a:p>
            <a:r>
              <a:rPr lang="en-US" b="1" baseline="0" dirty="0" smtClean="0"/>
              <a:t>This</a:t>
            </a:r>
            <a:r>
              <a:rPr lang="en-US" baseline="0" dirty="0" smtClean="0"/>
              <a:t> client is the source in our system – it runs the alerting software. It could also run on the same physical machine the MQTT software.</a:t>
            </a:r>
          </a:p>
          <a:p>
            <a:r>
              <a:rPr lang="en-US" baseline="0" dirty="0" smtClean="0"/>
              <a:t>Lets say it needs to sound the alert for Mexico City. </a:t>
            </a:r>
          </a:p>
          <a:p>
            <a:r>
              <a:rPr lang="en-US" baseline="0" dirty="0" smtClean="0"/>
              <a:t>It published the alert to the broker, that acknowledge its receipt. </a:t>
            </a:r>
          </a:p>
          <a:p>
            <a:r>
              <a:rPr lang="en-US" baseline="0" dirty="0" smtClean="0"/>
              <a:t>Then the broker sends the message to all of Mexico clients – and nothing is sent to the Acapulco clients. </a:t>
            </a:r>
          </a:p>
          <a:p>
            <a:r>
              <a:rPr lang="en-US" baseline="0" dirty="0" smtClean="0"/>
              <a:t>Mexico clients receive the alert, act on it and acknowledge back to the server.</a:t>
            </a:r>
          </a:p>
          <a:p>
            <a:endParaRPr lang="en-US" dirty="0"/>
          </a:p>
        </p:txBody>
      </p:sp>
      <p:sp>
        <p:nvSpPr>
          <p:cNvPr id="4" name="Slide Number Placeholder 3"/>
          <p:cNvSpPr>
            <a:spLocks noGrp="1"/>
          </p:cNvSpPr>
          <p:nvPr>
            <p:ph type="sldNum" sz="quarter" idx="10"/>
          </p:nvPr>
        </p:nvSpPr>
        <p:spPr/>
        <p:txBody>
          <a:bodyPr/>
          <a:lstStyle/>
          <a:p>
            <a:fld id="{2655DA17-51E0-497C-88B7-FC0A7115EB45}" type="slidenum">
              <a:rPr lang="en-US" smtClean="0"/>
              <a:t>15</a:t>
            </a:fld>
            <a:endParaRPr lang="en-US"/>
          </a:p>
        </p:txBody>
      </p:sp>
    </p:spTree>
    <p:extLst>
      <p:ext uri="{BB962C8B-B14F-4D97-AF65-F5344CB8AC3E}">
        <p14:creationId xmlns:p14="http://schemas.microsoft.com/office/powerpoint/2010/main" val="3991619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the alerts are ordered to make</a:t>
            </a:r>
            <a:r>
              <a:rPr lang="en-US" baseline="0" dirty="0" smtClean="0"/>
              <a:t> all this happen? That is where the TOPIC comes to play.</a:t>
            </a:r>
          </a:p>
          <a:p>
            <a:endParaRPr lang="en-US" baseline="0" dirty="0" smtClean="0"/>
          </a:p>
          <a:p>
            <a:r>
              <a:rPr lang="en-US" baseline="0" dirty="0" smtClean="0"/>
              <a:t>TOPIC is a name-place for messages on the broker, similar to computer directory. Alert sources publish into topics and recipient clients subscribe to topics.</a:t>
            </a:r>
          </a:p>
          <a:p>
            <a:endParaRPr lang="en-US" baseline="0" dirty="0" smtClean="0"/>
          </a:p>
          <a:p>
            <a:r>
              <a:rPr lang="en-US" baseline="0" dirty="0" smtClean="0"/>
              <a:t>We can see a few ways to arrange topics. </a:t>
            </a:r>
          </a:p>
          <a:p>
            <a:r>
              <a:rPr lang="en-US" baseline="0" dirty="0" smtClean="0"/>
              <a:t>First one is for </a:t>
            </a:r>
            <a:r>
              <a:rPr lang="en-US" baseline="0" dirty="0" err="1" smtClean="0"/>
              <a:t>IoT</a:t>
            </a:r>
            <a:r>
              <a:rPr lang="en-US" baseline="0" dirty="0" smtClean="0"/>
              <a:t> control of a house, and second and third can be used for alert server.</a:t>
            </a:r>
            <a:endParaRPr lang="en-US" dirty="0"/>
          </a:p>
        </p:txBody>
      </p:sp>
      <p:sp>
        <p:nvSpPr>
          <p:cNvPr id="4" name="Slide Number Placeholder 3"/>
          <p:cNvSpPr>
            <a:spLocks noGrp="1"/>
          </p:cNvSpPr>
          <p:nvPr>
            <p:ph type="sldNum" sz="quarter" idx="10"/>
          </p:nvPr>
        </p:nvSpPr>
        <p:spPr/>
        <p:txBody>
          <a:bodyPr/>
          <a:lstStyle/>
          <a:p>
            <a:fld id="{2655DA17-51E0-497C-88B7-FC0A7115EB45}" type="slidenum">
              <a:rPr lang="en-US" smtClean="0"/>
              <a:t>16</a:t>
            </a:fld>
            <a:endParaRPr lang="en-US"/>
          </a:p>
        </p:txBody>
      </p:sp>
    </p:spTree>
    <p:extLst>
      <p:ext uri="{BB962C8B-B14F-4D97-AF65-F5344CB8AC3E}">
        <p14:creationId xmlns:p14="http://schemas.microsoft.com/office/powerpoint/2010/main" val="1061552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each recipient get registered to receive alerts that he is interested in? That is where the SUBSCRIPTION comes</a:t>
            </a:r>
            <a:r>
              <a:rPr lang="en-US" baseline="0" dirty="0" smtClean="0"/>
              <a:t> to paly.</a:t>
            </a:r>
          </a:p>
          <a:p>
            <a:pPr marL="302066" indent="-302066" algn="just">
              <a:buFont typeface="Arial" panose="020B0604020202020204" pitchFamily="34" charset="0"/>
              <a:buChar char="•"/>
            </a:pPr>
            <a:r>
              <a:rPr lang="en-US" altLang="en-US" dirty="0" smtClean="0"/>
              <a:t>A client tells the broker which topics interest it. </a:t>
            </a:r>
          </a:p>
          <a:p>
            <a:pPr marL="302066" indent="-302066" algn="just">
              <a:buFont typeface="Arial" panose="020B0604020202020204" pitchFamily="34" charset="0"/>
              <a:buChar char="•"/>
            </a:pPr>
            <a:r>
              <a:rPr lang="en-US" altLang="en-US" dirty="0" smtClean="0"/>
              <a:t>Once subscribed, the broker sends to this client the messages published to that topic. </a:t>
            </a:r>
          </a:p>
          <a:p>
            <a:pPr marL="302066" indent="-302066" algn="just">
              <a:buFont typeface="Arial" panose="020B0604020202020204" pitchFamily="34" charset="0"/>
              <a:buChar char="•"/>
            </a:pPr>
            <a:r>
              <a:rPr lang="en-US" altLang="en-US" dirty="0" smtClean="0"/>
              <a:t>A client can subscribe to multiple topics.</a:t>
            </a:r>
          </a:p>
          <a:p>
            <a:pPr marL="302066" indent="-302066" algn="just">
              <a:buFont typeface="Arial" panose="020B0604020202020204" pitchFamily="34" charset="0"/>
              <a:buChar char="•"/>
            </a:pPr>
            <a:endParaRPr lang="en-US" altLang="en-US" dirty="0" smtClean="0"/>
          </a:p>
          <a:p>
            <a:pPr algn="just"/>
            <a:r>
              <a:rPr lang="en-US" altLang="en-US" dirty="0" smtClean="0"/>
              <a:t>For example of</a:t>
            </a:r>
            <a:r>
              <a:rPr lang="en-US" altLang="en-US" baseline="0" dirty="0" smtClean="0"/>
              <a:t> the subscription model can be seen like that:</a:t>
            </a:r>
          </a:p>
          <a:p>
            <a:pPr algn="just"/>
            <a:r>
              <a:rPr lang="en-US" altLang="en-US" baseline="0" dirty="0" smtClean="0"/>
              <a:t>The client in Mexico City send a subscription request to the broker, telling it “I want to subscribe to the topic: alerts for Mexico City”. The broker add it to the list of Mexico City alerts and send back an acknowledge to the client.</a:t>
            </a:r>
          </a:p>
          <a:p>
            <a:pPr algn="just"/>
            <a:r>
              <a:rPr lang="en-US" altLang="en-US" baseline="0" dirty="0" smtClean="0"/>
              <a:t>Similarly, a client in Acapulco subscribe to alerts in his city.</a:t>
            </a:r>
            <a:endParaRPr lang="en-US" altLang="en-US" dirty="0" smtClean="0"/>
          </a:p>
          <a:p>
            <a:endParaRPr lang="en-US" baseline="0" dirty="0" smtClean="0"/>
          </a:p>
        </p:txBody>
      </p:sp>
      <p:sp>
        <p:nvSpPr>
          <p:cNvPr id="4" name="Slide Number Placeholder 3"/>
          <p:cNvSpPr>
            <a:spLocks noGrp="1"/>
          </p:cNvSpPr>
          <p:nvPr>
            <p:ph type="sldNum" sz="quarter" idx="10"/>
          </p:nvPr>
        </p:nvSpPr>
        <p:spPr/>
        <p:txBody>
          <a:bodyPr/>
          <a:lstStyle/>
          <a:p>
            <a:fld id="{2655DA17-51E0-497C-88B7-FC0A7115EB45}" type="slidenum">
              <a:rPr lang="en-US" smtClean="0"/>
              <a:t>17</a:t>
            </a:fld>
            <a:endParaRPr lang="en-US"/>
          </a:p>
        </p:txBody>
      </p:sp>
    </p:spTree>
    <p:extLst>
      <p:ext uri="{BB962C8B-B14F-4D97-AF65-F5344CB8AC3E}">
        <p14:creationId xmlns:p14="http://schemas.microsoft.com/office/powerpoint/2010/main" val="991036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almost at the end of explaining the MQTT protocol. I will talk about MQTT</a:t>
            </a:r>
            <a:r>
              <a:rPr lang="en-US" baseline="0" dirty="0" smtClean="0"/>
              <a:t> connection and Persistent session.</a:t>
            </a:r>
          </a:p>
          <a:p>
            <a:r>
              <a:rPr lang="en-US" dirty="0" smtClean="0"/>
              <a:t>]click] MQTT Connection – both sides keep the channel open and once in a while they have heartbeat. For example, every minute or every hour, depends on system design, the client send a message “I am alive” and the broker responds “no problem, I am here for you”.</a:t>
            </a:r>
          </a:p>
          <a:p>
            <a:r>
              <a:rPr lang="en-US" dirty="0" smtClean="0"/>
              <a:t>As for Persistent session: </a:t>
            </a:r>
          </a:p>
          <a:p>
            <a:r>
              <a:rPr lang="en-US" smtClean="0"/>
              <a:t>[click] clients </a:t>
            </a:r>
            <a:r>
              <a:rPr lang="en-US" dirty="0" smtClean="0"/>
              <a:t>may loose their internet connection. Once they are connected again, all they need to do is tell the broker: I just came</a:t>
            </a:r>
            <a:r>
              <a:rPr lang="en-US" baseline="0" dirty="0" smtClean="0"/>
              <a:t> back”. And the broker, that remembers what the client wants, register it again. This way the communication is kept very minimal, short with minimal contents.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655DA17-51E0-497C-88B7-FC0A7115EB45}" type="slidenum">
              <a:rPr lang="en-US" smtClean="0"/>
              <a:t>18</a:t>
            </a:fld>
            <a:endParaRPr lang="en-US"/>
          </a:p>
        </p:txBody>
      </p:sp>
    </p:spTree>
    <p:extLst>
      <p:ext uri="{BB962C8B-B14F-4D97-AF65-F5344CB8AC3E}">
        <p14:creationId xmlns:p14="http://schemas.microsoft.com/office/powerpoint/2010/main" val="449755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55DA17-51E0-497C-88B7-FC0A7115EB45}" type="slidenum">
              <a:rPr lang="en-US" smtClean="0"/>
              <a:t>19</a:t>
            </a:fld>
            <a:endParaRPr lang="en-US"/>
          </a:p>
        </p:txBody>
      </p:sp>
    </p:spTree>
    <p:extLst>
      <p:ext uri="{BB962C8B-B14F-4D97-AF65-F5344CB8AC3E}">
        <p14:creationId xmlns:p14="http://schemas.microsoft.com/office/powerpoint/2010/main" val="327272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do that I will first</a:t>
            </a:r>
            <a:r>
              <a:rPr lang="en-US" baseline="0" dirty="0" smtClean="0"/>
              <a:t> explain what is the problem that we are facing, </a:t>
            </a:r>
          </a:p>
          <a:p>
            <a:r>
              <a:rPr lang="en-US" baseline="0" dirty="0" smtClean="0"/>
              <a:t>I will provide an overview of the MQTT solution, </a:t>
            </a:r>
          </a:p>
          <a:p>
            <a:r>
              <a:rPr lang="en-US" baseline="0" dirty="0" smtClean="0"/>
              <a:t>explain how CAP work over MQTT, </a:t>
            </a:r>
          </a:p>
          <a:p>
            <a:r>
              <a:rPr lang="en-US" baseline="0" dirty="0" smtClean="0"/>
              <a:t>and show you the solution benefits and the next steps. </a:t>
            </a:r>
            <a:endParaRPr lang="en-US" dirty="0" smtClean="0"/>
          </a:p>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2</a:t>
            </a:fld>
            <a:endParaRPr lang="en-US"/>
          </a:p>
        </p:txBody>
      </p:sp>
    </p:spTree>
    <p:extLst>
      <p:ext uri="{BB962C8B-B14F-4D97-AF65-F5344CB8AC3E}">
        <p14:creationId xmlns:p14="http://schemas.microsoft.com/office/powerpoint/2010/main" val="3098121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55DA17-51E0-497C-88B7-FC0A7115EB45}" type="slidenum">
              <a:rPr lang="en-US" smtClean="0"/>
              <a:t>20</a:t>
            </a:fld>
            <a:endParaRPr lang="en-US"/>
          </a:p>
        </p:txBody>
      </p:sp>
    </p:spTree>
    <p:extLst>
      <p:ext uri="{BB962C8B-B14F-4D97-AF65-F5344CB8AC3E}">
        <p14:creationId xmlns:p14="http://schemas.microsoft.com/office/powerpoint/2010/main" val="3720188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55DA17-51E0-497C-88B7-FC0A7115EB45}" type="slidenum">
              <a:rPr lang="en-US" smtClean="0"/>
              <a:t>21</a:t>
            </a:fld>
            <a:endParaRPr lang="en-US"/>
          </a:p>
        </p:txBody>
      </p:sp>
    </p:spTree>
    <p:extLst>
      <p:ext uri="{BB962C8B-B14F-4D97-AF65-F5344CB8AC3E}">
        <p14:creationId xmlns:p14="http://schemas.microsoft.com/office/powerpoint/2010/main" val="668789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22</a:t>
            </a:fld>
            <a:endParaRPr lang="en-US"/>
          </a:p>
        </p:txBody>
      </p:sp>
    </p:spTree>
    <p:extLst>
      <p:ext uri="{BB962C8B-B14F-4D97-AF65-F5344CB8AC3E}">
        <p14:creationId xmlns:p14="http://schemas.microsoft.com/office/powerpoint/2010/main" val="1665109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55DA17-51E0-497C-88B7-FC0A7115EB45}" type="slidenum">
              <a:rPr lang="en-US" smtClean="0"/>
              <a:t>23</a:t>
            </a:fld>
            <a:endParaRPr lang="en-US"/>
          </a:p>
        </p:txBody>
      </p:sp>
    </p:spTree>
    <p:extLst>
      <p:ext uri="{BB962C8B-B14F-4D97-AF65-F5344CB8AC3E}">
        <p14:creationId xmlns:p14="http://schemas.microsoft.com/office/powerpoint/2010/main" val="3166498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55DA17-51E0-497C-88B7-FC0A7115EB45}" type="slidenum">
              <a:rPr lang="en-US" smtClean="0"/>
              <a:t>24</a:t>
            </a:fld>
            <a:endParaRPr lang="en-US"/>
          </a:p>
        </p:txBody>
      </p:sp>
    </p:spTree>
    <p:extLst>
      <p:ext uri="{BB962C8B-B14F-4D97-AF65-F5344CB8AC3E}">
        <p14:creationId xmlns:p14="http://schemas.microsoft.com/office/powerpoint/2010/main" val="3465045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55DA17-51E0-497C-88B7-FC0A7115EB45}" type="slidenum">
              <a:rPr lang="en-US" smtClean="0"/>
              <a:t>25</a:t>
            </a:fld>
            <a:endParaRPr lang="en-US"/>
          </a:p>
        </p:txBody>
      </p:sp>
    </p:spTree>
    <p:extLst>
      <p:ext uri="{BB962C8B-B14F-4D97-AF65-F5344CB8AC3E}">
        <p14:creationId xmlns:p14="http://schemas.microsoft.com/office/powerpoint/2010/main" val="3107425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55DA17-51E0-497C-88B7-FC0A7115EB45}" type="slidenum">
              <a:rPr lang="en-US" smtClean="0"/>
              <a:t>26</a:t>
            </a:fld>
            <a:endParaRPr lang="en-US"/>
          </a:p>
        </p:txBody>
      </p:sp>
    </p:spTree>
    <p:extLst>
      <p:ext uri="{BB962C8B-B14F-4D97-AF65-F5344CB8AC3E}">
        <p14:creationId xmlns:p14="http://schemas.microsoft.com/office/powerpoint/2010/main" val="2102819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27</a:t>
            </a:fld>
            <a:endParaRPr lang="en-US"/>
          </a:p>
        </p:txBody>
      </p:sp>
    </p:spTree>
    <p:extLst>
      <p:ext uri="{BB962C8B-B14F-4D97-AF65-F5344CB8AC3E}">
        <p14:creationId xmlns:p14="http://schemas.microsoft.com/office/powerpoint/2010/main" val="3680816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55DA17-51E0-497C-88B7-FC0A7115EB45}" type="slidenum">
              <a:rPr lang="en-US" smtClean="0"/>
              <a:t>28</a:t>
            </a:fld>
            <a:endParaRPr lang="en-US"/>
          </a:p>
        </p:txBody>
      </p:sp>
    </p:spTree>
    <p:extLst>
      <p:ext uri="{BB962C8B-B14F-4D97-AF65-F5344CB8AC3E}">
        <p14:creationId xmlns:p14="http://schemas.microsoft.com/office/powerpoint/2010/main" val="1831925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55DA17-51E0-497C-88B7-FC0A7115EB45}" type="slidenum">
              <a:rPr lang="en-US" smtClean="0"/>
              <a:t>29</a:t>
            </a:fld>
            <a:endParaRPr lang="en-US"/>
          </a:p>
        </p:txBody>
      </p:sp>
    </p:spTree>
    <p:extLst>
      <p:ext uri="{BB962C8B-B14F-4D97-AF65-F5344CB8AC3E}">
        <p14:creationId xmlns:p14="http://schemas.microsoft.com/office/powerpoint/2010/main" val="1487121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start with the problem that caused us to look into</a:t>
            </a:r>
            <a:r>
              <a:rPr lang="en-US" baseline="0" dirty="0" smtClean="0"/>
              <a:t> the MQTT protocol which is SPEED..</a:t>
            </a:r>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3</a:t>
            </a:fld>
            <a:endParaRPr lang="en-US"/>
          </a:p>
        </p:txBody>
      </p:sp>
    </p:spTree>
    <p:extLst>
      <p:ext uri="{BB962C8B-B14F-4D97-AF65-F5344CB8AC3E}">
        <p14:creationId xmlns:p14="http://schemas.microsoft.com/office/powerpoint/2010/main" val="1908647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55DA17-51E0-497C-88B7-FC0A7115EB45}" type="slidenum">
              <a:rPr lang="en-US" smtClean="0"/>
              <a:t>30</a:t>
            </a:fld>
            <a:endParaRPr lang="en-US"/>
          </a:p>
        </p:txBody>
      </p:sp>
    </p:spTree>
    <p:extLst>
      <p:ext uri="{BB962C8B-B14F-4D97-AF65-F5344CB8AC3E}">
        <p14:creationId xmlns:p14="http://schemas.microsoft.com/office/powerpoint/2010/main" val="1299093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31</a:t>
            </a:fld>
            <a:endParaRPr lang="en-US"/>
          </a:p>
        </p:txBody>
      </p:sp>
    </p:spTree>
    <p:extLst>
      <p:ext uri="{BB962C8B-B14F-4D97-AF65-F5344CB8AC3E}">
        <p14:creationId xmlns:p14="http://schemas.microsoft.com/office/powerpoint/2010/main" val="868999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55DA17-51E0-497C-88B7-FC0A7115EB45}" type="slidenum">
              <a:rPr lang="en-US" smtClean="0"/>
              <a:t>32</a:t>
            </a:fld>
            <a:endParaRPr lang="en-US"/>
          </a:p>
        </p:txBody>
      </p:sp>
    </p:spTree>
    <p:extLst>
      <p:ext uri="{BB962C8B-B14F-4D97-AF65-F5344CB8AC3E}">
        <p14:creationId xmlns:p14="http://schemas.microsoft.com/office/powerpoint/2010/main" val="4264858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55DA17-51E0-497C-88B7-FC0A7115EB45}" type="slidenum">
              <a:rPr lang="en-US" smtClean="0"/>
              <a:t>33</a:t>
            </a:fld>
            <a:endParaRPr lang="en-US"/>
          </a:p>
        </p:txBody>
      </p:sp>
    </p:spTree>
    <p:extLst>
      <p:ext uri="{BB962C8B-B14F-4D97-AF65-F5344CB8AC3E}">
        <p14:creationId xmlns:p14="http://schemas.microsoft.com/office/powerpoint/2010/main" val="4286197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55DA17-51E0-497C-88B7-FC0A7115EB45}" type="slidenum">
              <a:rPr lang="en-US" smtClean="0"/>
              <a:t>34</a:t>
            </a:fld>
            <a:endParaRPr lang="en-US"/>
          </a:p>
        </p:txBody>
      </p:sp>
    </p:spTree>
    <p:extLst>
      <p:ext uri="{BB962C8B-B14F-4D97-AF65-F5344CB8AC3E}">
        <p14:creationId xmlns:p14="http://schemas.microsoft.com/office/powerpoint/2010/main" val="4151609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Assuming we already know how to alert our people, the question now is: will we alert in time? In the past, warning system meant to alert against weather hazards that were at least a few minutes away. Now, with the better hazard detection and the heightened people awareness, a few minutes is not good enough.</a:t>
            </a:r>
          </a:p>
          <a:p>
            <a:r>
              <a:rPr lang="en-US" sz="1300" dirty="0"/>
              <a:t>Take for example Earthquake Alert. </a:t>
            </a:r>
          </a:p>
          <a:p>
            <a:r>
              <a:rPr lang="en-US" sz="1300" dirty="0"/>
              <a:t>In this graph, we can see how much time we have before a seismic wave hit a city, based on the distance of the city from the epicenter. </a:t>
            </a:r>
          </a:p>
          <a:p>
            <a:r>
              <a:rPr lang="en-US" sz="1300" dirty="0"/>
              <a:t>Looking at the Napa Valley earthquake event a few year ago, you can see that we have very few seconds to alert and respond.</a:t>
            </a:r>
          </a:p>
          <a:p>
            <a:r>
              <a:rPr lang="en-US" sz="1300" dirty="0"/>
              <a:t>And if you ask - say we alerted in a second or two, what can you do in the other few seconds left:</a:t>
            </a:r>
          </a:p>
          <a:p>
            <a:endParaRPr lang="en-US" dirty="0"/>
          </a:p>
        </p:txBody>
      </p:sp>
      <p:sp>
        <p:nvSpPr>
          <p:cNvPr id="4" name="Slide Number Placeholder 3"/>
          <p:cNvSpPr>
            <a:spLocks noGrp="1"/>
          </p:cNvSpPr>
          <p:nvPr>
            <p:ph type="sldNum" sz="quarter" idx="10"/>
          </p:nvPr>
        </p:nvSpPr>
        <p:spPr/>
        <p:txBody>
          <a:bodyPr/>
          <a:lstStyle/>
          <a:p>
            <a:fld id="{2655DA17-51E0-497C-88B7-FC0A7115EB45}" type="slidenum">
              <a:rPr lang="en-US" smtClean="0"/>
              <a:t>4</a:t>
            </a:fld>
            <a:endParaRPr lang="en-US"/>
          </a:p>
        </p:txBody>
      </p:sp>
    </p:spTree>
    <p:extLst>
      <p:ext uri="{BB962C8B-B14F-4D97-AF65-F5344CB8AC3E}">
        <p14:creationId xmlns:p14="http://schemas.microsoft.com/office/powerpoint/2010/main" val="25942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Mostly, you can take a shelter within 4 second from the alert, and if you are on the road stop on the shoulder within 8 seconds or less.</a:t>
            </a:r>
            <a:endParaRPr lang="en-US" dirty="0"/>
          </a:p>
        </p:txBody>
      </p:sp>
      <p:sp>
        <p:nvSpPr>
          <p:cNvPr id="4" name="Slide Number Placeholder 3"/>
          <p:cNvSpPr>
            <a:spLocks noGrp="1"/>
          </p:cNvSpPr>
          <p:nvPr>
            <p:ph type="sldNum" sz="quarter" idx="10"/>
          </p:nvPr>
        </p:nvSpPr>
        <p:spPr/>
        <p:txBody>
          <a:bodyPr/>
          <a:lstStyle/>
          <a:p>
            <a:pPr>
              <a:defRPr/>
            </a:pPr>
            <a:fld id="{196D9D80-ABAA-42CB-8D65-F7624F361B0C}"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3982449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55DA17-51E0-497C-88B7-FC0A7115EB45}" type="slidenum">
              <a:rPr lang="en-US" smtClean="0"/>
              <a:t>6</a:t>
            </a:fld>
            <a:endParaRPr lang="en-US"/>
          </a:p>
        </p:txBody>
      </p:sp>
    </p:spTree>
    <p:extLst>
      <p:ext uri="{BB962C8B-B14F-4D97-AF65-F5344CB8AC3E}">
        <p14:creationId xmlns:p14="http://schemas.microsoft.com/office/powerpoint/2010/main" val="984070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issue that cause us to look carefully at the speed of warning is the man-made hazards. [click]</a:t>
            </a:r>
          </a:p>
          <a:p>
            <a:r>
              <a:rPr lang="en-US" dirty="0" smtClean="0"/>
              <a:t>Just last month we heard about the hypersonic missiles, that can travel at 25 times the speed of sound.</a:t>
            </a:r>
          </a:p>
          <a:p>
            <a:r>
              <a:rPr lang="en-US" dirty="0" smtClean="0"/>
              <a:t>[click] and if it is not enough,</a:t>
            </a:r>
            <a:r>
              <a:rPr lang="en-US" baseline="0" dirty="0" smtClean="0"/>
              <a:t> look at the map of the state of Israel that is hit  quite often by mom-and-pop slow rockets, and how fast a rocket can land in there.</a:t>
            </a:r>
            <a:endParaRPr lang="en-US" dirty="0"/>
          </a:p>
        </p:txBody>
      </p:sp>
      <p:sp>
        <p:nvSpPr>
          <p:cNvPr id="4" name="Slide Number Placeholder 3"/>
          <p:cNvSpPr>
            <a:spLocks noGrp="1"/>
          </p:cNvSpPr>
          <p:nvPr>
            <p:ph type="sldNum" sz="quarter" idx="10"/>
          </p:nvPr>
        </p:nvSpPr>
        <p:spPr/>
        <p:txBody>
          <a:bodyPr/>
          <a:lstStyle/>
          <a:p>
            <a:fld id="{2655DA17-51E0-497C-88B7-FC0A7115EB45}" type="slidenum">
              <a:rPr lang="en-US" smtClean="0"/>
              <a:t>7</a:t>
            </a:fld>
            <a:endParaRPr lang="en-US"/>
          </a:p>
        </p:txBody>
      </p:sp>
    </p:spTree>
    <p:extLst>
      <p:ext uri="{BB962C8B-B14F-4D97-AF65-F5344CB8AC3E}">
        <p14:creationId xmlns:p14="http://schemas.microsoft.com/office/powerpoint/2010/main" val="1449884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why</a:t>
            </a:r>
            <a:r>
              <a:rPr lang="en-US" baseline="0" dirty="0" smtClean="0"/>
              <a:t> current system is slow?</a:t>
            </a:r>
          </a:p>
          <a:p>
            <a:r>
              <a:rPr lang="en-US" baseline="0" dirty="0" smtClean="0"/>
              <a:t>Remember that emergency alert systems are BROADCAST systems, that means “from one point you broadcast alert to many many people”. </a:t>
            </a:r>
          </a:p>
          <a:p>
            <a:pPr defTabSz="966612">
              <a:defRPr/>
            </a:pPr>
            <a:r>
              <a:rPr lang="en-US" baseline="0" dirty="0" smtClean="0"/>
              <a:t>[Click] </a:t>
            </a:r>
            <a:r>
              <a:rPr lang="en-US" dirty="0" smtClean="0"/>
              <a:t>Today’s systems are built on various implementations of the </a:t>
            </a:r>
            <a:r>
              <a:rPr lang="en-US" b="1" dirty="0" smtClean="0"/>
              <a:t>http</a:t>
            </a:r>
            <a:r>
              <a:rPr lang="en-US" dirty="0" smtClean="0"/>
              <a:t> protocol. That is the internet protocol that we use when we browse</a:t>
            </a:r>
            <a:r>
              <a:rPr lang="en-US" baseline="0" dirty="0" smtClean="0"/>
              <a:t> for information on the web.</a:t>
            </a:r>
          </a:p>
          <a:p>
            <a:pPr defTabSz="966612">
              <a:defRPr/>
            </a:pPr>
            <a:r>
              <a:rPr lang="en-US" dirty="0" smtClean="0"/>
              <a:t>[Click] http protocol is one to one (not broadcast) communications mechanism. </a:t>
            </a:r>
          </a:p>
          <a:p>
            <a:pPr defTabSz="966612">
              <a:defRPr/>
            </a:pPr>
            <a:r>
              <a:rPr lang="en-US" dirty="0" smtClean="0"/>
              <a:t>Client periodically approach the server, ask for new information. Then the server send the information to the</a:t>
            </a:r>
            <a:r>
              <a:rPr lang="en-US" baseline="0" dirty="0" smtClean="0"/>
              <a:t> client that digest this info and act accordingly. </a:t>
            </a:r>
          </a:p>
          <a:p>
            <a:pPr defTabSz="966612">
              <a:defRPr/>
            </a:pPr>
            <a:r>
              <a:rPr lang="en-US" baseline="0" dirty="0" smtClean="0"/>
              <a:t>[click] And this is true for all clients in the system – multiply the load accordingly.</a:t>
            </a:r>
          </a:p>
          <a:p>
            <a:pPr defTabSz="966612">
              <a:defRPr/>
            </a:pPr>
            <a:r>
              <a:rPr lang="en-US" baseline="0" dirty="0" smtClean="0"/>
              <a:t>[click] As you can see in this illustration, all connections require http access from the recipient to the server, and the mass traffic can easily block the pipe.</a:t>
            </a:r>
          </a:p>
          <a:p>
            <a:pPr defTabSz="966612">
              <a:defRPr/>
            </a:pPr>
            <a:endParaRPr lang="en-US" baseline="0" dirty="0" smtClean="0"/>
          </a:p>
          <a:p>
            <a:pPr defTabSz="96661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655DA17-51E0-497C-88B7-FC0A7115EB45}" type="slidenum">
              <a:rPr lang="en-US" smtClean="0"/>
              <a:t>8</a:t>
            </a:fld>
            <a:endParaRPr lang="en-US"/>
          </a:p>
        </p:txBody>
      </p:sp>
    </p:spTree>
    <p:extLst>
      <p:ext uri="{BB962C8B-B14F-4D97-AF65-F5344CB8AC3E}">
        <p14:creationId xmlns:p14="http://schemas.microsoft.com/office/powerpoint/2010/main" val="2044701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MQTT protocol makes a faster system?</a:t>
            </a:r>
          </a:p>
          <a:p>
            <a:pPr defTabSz="966612">
              <a:defRPr/>
            </a:pPr>
            <a:r>
              <a:rPr lang="en-US" dirty="0" smtClean="0"/>
              <a:t>[click] MQTT is a broadcast, one to many, protocol.</a:t>
            </a:r>
          </a:p>
          <a:p>
            <a:pPr defTabSz="966612">
              <a:defRPr/>
            </a:pPr>
            <a:r>
              <a:rPr lang="en-US" dirty="0" smtClean="0"/>
              <a:t>[click]</a:t>
            </a:r>
            <a:r>
              <a:rPr lang="en-US" baseline="0" dirty="0" smtClean="0"/>
              <a:t> the protocol b</a:t>
            </a:r>
            <a:r>
              <a:rPr lang="en-US" dirty="0" smtClean="0"/>
              <a:t>roadcast only the relevant messages to users (subscription based)</a:t>
            </a:r>
          </a:p>
          <a:p>
            <a:pPr defTabSz="966612">
              <a:defRPr/>
            </a:pPr>
            <a:r>
              <a:rPr lang="en-US" dirty="0" smtClean="0"/>
              <a:t>[click]</a:t>
            </a:r>
            <a:r>
              <a:rPr lang="en-US" baseline="0" dirty="0" smtClean="0"/>
              <a:t> </a:t>
            </a:r>
            <a:r>
              <a:rPr lang="en-US" dirty="0" smtClean="0"/>
              <a:t>Little overhead enables fast transmission</a:t>
            </a:r>
          </a:p>
          <a:p>
            <a:pPr defTabSz="966612">
              <a:defRPr/>
            </a:pPr>
            <a:r>
              <a:rPr lang="en-US" dirty="0" smtClean="0"/>
              <a:t>[click]</a:t>
            </a:r>
            <a:r>
              <a:rPr lang="en-US" baseline="0" dirty="0" smtClean="0"/>
              <a:t> </a:t>
            </a:r>
            <a:r>
              <a:rPr lang="en-US" dirty="0" smtClean="0"/>
              <a:t>Various levels to confirm reception by the client, prevent multiple activations.</a:t>
            </a:r>
          </a:p>
          <a:p>
            <a:pPr defTabSz="966612">
              <a:defRPr/>
            </a:pPr>
            <a:r>
              <a:rPr lang="en-US" dirty="0" smtClean="0"/>
              <a:t>[click]</a:t>
            </a:r>
            <a:r>
              <a:rPr lang="en-US" baseline="0" dirty="0" smtClean="0"/>
              <a:t> </a:t>
            </a:r>
            <a:r>
              <a:rPr lang="en-US" dirty="0" smtClean="0"/>
              <a:t>Keep-alive mechanism and more.</a:t>
            </a:r>
          </a:p>
          <a:p>
            <a:pPr defTabSz="966612">
              <a:defRPr/>
            </a:pPr>
            <a:r>
              <a:rPr lang="en-US" dirty="0" smtClean="0"/>
              <a:t>[click]</a:t>
            </a:r>
            <a:r>
              <a:rPr lang="en-US" baseline="0" dirty="0" smtClean="0"/>
              <a:t> </a:t>
            </a:r>
            <a:r>
              <a:rPr lang="en-US" dirty="0" smtClean="0"/>
              <a:t>You</a:t>
            </a:r>
            <a:r>
              <a:rPr lang="en-US" baseline="0" dirty="0" smtClean="0"/>
              <a:t> can see in the diagram a simulation of how the use on MQTT make the alert system logic smaller as many required functions are already in the basic protocol and there is no need to handle them in the application software level.</a:t>
            </a:r>
            <a:endParaRPr lang="en-US" dirty="0" smtClean="0"/>
          </a:p>
          <a:p>
            <a:endParaRPr lang="en-US" dirty="0"/>
          </a:p>
        </p:txBody>
      </p:sp>
      <p:sp>
        <p:nvSpPr>
          <p:cNvPr id="4" name="Slide Number Placeholder 3"/>
          <p:cNvSpPr>
            <a:spLocks noGrp="1"/>
          </p:cNvSpPr>
          <p:nvPr>
            <p:ph type="sldNum" sz="quarter" idx="10"/>
          </p:nvPr>
        </p:nvSpPr>
        <p:spPr/>
        <p:txBody>
          <a:bodyPr/>
          <a:lstStyle/>
          <a:p>
            <a:fld id="{2655DA17-51E0-497C-88B7-FC0A7115EB45}" type="slidenum">
              <a:rPr lang="en-US" smtClean="0"/>
              <a:t>9</a:t>
            </a:fld>
            <a:endParaRPr lang="en-US"/>
          </a:p>
        </p:txBody>
      </p:sp>
    </p:spTree>
    <p:extLst>
      <p:ext uri="{BB962C8B-B14F-4D97-AF65-F5344CB8AC3E}">
        <p14:creationId xmlns:p14="http://schemas.microsoft.com/office/powerpoint/2010/main" val="364150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525705-E003-48AC-B46C-90A6958BB51A}" type="datetimeFigureOut">
              <a:rPr lang="en-US" smtClean="0"/>
              <a:t>10/15/2019</a:t>
            </a:fld>
            <a:endParaRPr lang="en-US"/>
          </a:p>
        </p:txBody>
      </p:sp>
      <p:sp>
        <p:nvSpPr>
          <p:cNvPr id="5" name="Footer Placeholder 4"/>
          <p:cNvSpPr>
            <a:spLocks noGrp="1"/>
          </p:cNvSpPr>
          <p:nvPr>
            <p:ph type="ftr" sz="quarter" idx="11"/>
          </p:nvPr>
        </p:nvSpPr>
        <p:spPr/>
        <p:txBody>
          <a:bodyPr/>
          <a:lstStyle/>
          <a:p>
            <a:r>
              <a:rPr lang="en-US" dirty="0" smtClean="0"/>
              <a:t>AlertNet USA</a:t>
            </a:r>
            <a:endParaRPr lang="en-US" dirty="0"/>
          </a:p>
        </p:txBody>
      </p:sp>
      <p:sp>
        <p:nvSpPr>
          <p:cNvPr id="6" name="Slide Number Placeholder 5"/>
          <p:cNvSpPr>
            <a:spLocks noGrp="1"/>
          </p:cNvSpPr>
          <p:nvPr>
            <p:ph type="sldNum" sz="quarter" idx="12"/>
          </p:nvPr>
        </p:nvSpPr>
        <p:spPr/>
        <p:txBody>
          <a:bodyPr/>
          <a:lstStyle/>
          <a:p>
            <a:fld id="{30BC8D33-3921-4C65-A845-33ABD0F1DB33}" type="slidenum">
              <a:rPr lang="en-US" smtClean="0"/>
              <a:t>‹#›</a:t>
            </a:fld>
            <a:endParaRPr lang="en-US"/>
          </a:p>
        </p:txBody>
      </p:sp>
    </p:spTree>
    <p:extLst>
      <p:ext uri="{BB962C8B-B14F-4D97-AF65-F5344CB8AC3E}">
        <p14:creationId xmlns:p14="http://schemas.microsoft.com/office/powerpoint/2010/main" val="134842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25705-E003-48AC-B46C-90A6958BB51A}" type="datetimeFigureOut">
              <a:rPr lang="en-US" smtClean="0"/>
              <a:t>10/15/2019</a:t>
            </a:fld>
            <a:endParaRPr lang="en-US"/>
          </a:p>
        </p:txBody>
      </p:sp>
      <p:sp>
        <p:nvSpPr>
          <p:cNvPr id="5" name="Footer Placeholder 4"/>
          <p:cNvSpPr>
            <a:spLocks noGrp="1"/>
          </p:cNvSpPr>
          <p:nvPr>
            <p:ph type="ftr" sz="quarter" idx="11"/>
          </p:nvPr>
        </p:nvSpPr>
        <p:spPr/>
        <p:txBody>
          <a:bodyPr/>
          <a:lstStyle/>
          <a:p>
            <a:r>
              <a:rPr lang="en-US" dirty="0" smtClean="0"/>
              <a:t>AlertNet USA</a:t>
            </a:r>
          </a:p>
        </p:txBody>
      </p:sp>
      <p:sp>
        <p:nvSpPr>
          <p:cNvPr id="6" name="Slide Number Placeholder 5"/>
          <p:cNvSpPr>
            <a:spLocks noGrp="1"/>
          </p:cNvSpPr>
          <p:nvPr>
            <p:ph type="sldNum" sz="quarter" idx="12"/>
          </p:nvPr>
        </p:nvSpPr>
        <p:spPr/>
        <p:txBody>
          <a:bodyPr/>
          <a:lstStyle/>
          <a:p>
            <a:fld id="{30BC8D33-3921-4C65-A845-33ABD0F1DB33}" type="slidenum">
              <a:rPr lang="en-US" smtClean="0"/>
              <a:t>‹#›</a:t>
            </a:fld>
            <a:endParaRPr lang="en-US"/>
          </a:p>
        </p:txBody>
      </p:sp>
    </p:spTree>
    <p:extLst>
      <p:ext uri="{BB962C8B-B14F-4D97-AF65-F5344CB8AC3E}">
        <p14:creationId xmlns:p14="http://schemas.microsoft.com/office/powerpoint/2010/main" val="247840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25705-E003-48AC-B46C-90A6958BB51A}" type="datetimeFigureOut">
              <a:rPr lang="en-US" smtClean="0"/>
              <a:t>10/15/2019</a:t>
            </a:fld>
            <a:endParaRPr lang="en-US"/>
          </a:p>
        </p:txBody>
      </p:sp>
      <p:sp>
        <p:nvSpPr>
          <p:cNvPr id="5" name="Footer Placeholder 4"/>
          <p:cNvSpPr>
            <a:spLocks noGrp="1"/>
          </p:cNvSpPr>
          <p:nvPr>
            <p:ph type="ftr" sz="quarter" idx="11"/>
          </p:nvPr>
        </p:nvSpPr>
        <p:spPr/>
        <p:txBody>
          <a:bodyPr/>
          <a:lstStyle/>
          <a:p>
            <a:r>
              <a:rPr lang="en-US" dirty="0" smtClean="0"/>
              <a:t>AlertNet USA</a:t>
            </a:r>
          </a:p>
        </p:txBody>
      </p:sp>
      <p:sp>
        <p:nvSpPr>
          <p:cNvPr id="6" name="Slide Number Placeholder 5"/>
          <p:cNvSpPr>
            <a:spLocks noGrp="1"/>
          </p:cNvSpPr>
          <p:nvPr>
            <p:ph type="sldNum" sz="quarter" idx="12"/>
          </p:nvPr>
        </p:nvSpPr>
        <p:spPr/>
        <p:txBody>
          <a:bodyPr/>
          <a:lstStyle/>
          <a:p>
            <a:fld id="{30BC8D33-3921-4C65-A845-33ABD0F1DB33}" type="slidenum">
              <a:rPr lang="en-US" smtClean="0"/>
              <a:t>‹#›</a:t>
            </a:fld>
            <a:endParaRPr lang="en-US"/>
          </a:p>
        </p:txBody>
      </p:sp>
    </p:spTree>
    <p:extLst>
      <p:ext uri="{BB962C8B-B14F-4D97-AF65-F5344CB8AC3E}">
        <p14:creationId xmlns:p14="http://schemas.microsoft.com/office/powerpoint/2010/main" val="219577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25705-E003-48AC-B46C-90A6958BB51A}" type="datetimeFigureOut">
              <a:rPr lang="en-US" smtClean="0"/>
              <a:t>10/15/2019</a:t>
            </a:fld>
            <a:endParaRPr lang="en-US"/>
          </a:p>
        </p:txBody>
      </p:sp>
      <p:sp>
        <p:nvSpPr>
          <p:cNvPr id="5" name="Footer Placeholder 4"/>
          <p:cNvSpPr>
            <a:spLocks noGrp="1"/>
          </p:cNvSpPr>
          <p:nvPr>
            <p:ph type="ftr" sz="quarter" idx="11"/>
          </p:nvPr>
        </p:nvSpPr>
        <p:spPr/>
        <p:txBody>
          <a:bodyPr/>
          <a:lstStyle/>
          <a:p>
            <a:r>
              <a:rPr lang="en-US" dirty="0" smtClean="0"/>
              <a:t>AlertNet USA</a:t>
            </a:r>
          </a:p>
        </p:txBody>
      </p:sp>
      <p:sp>
        <p:nvSpPr>
          <p:cNvPr id="6" name="Slide Number Placeholder 5"/>
          <p:cNvSpPr>
            <a:spLocks noGrp="1"/>
          </p:cNvSpPr>
          <p:nvPr>
            <p:ph type="sldNum" sz="quarter" idx="12"/>
          </p:nvPr>
        </p:nvSpPr>
        <p:spPr/>
        <p:txBody>
          <a:bodyPr/>
          <a:lstStyle/>
          <a:p>
            <a:fld id="{30BC8D33-3921-4C65-A845-33ABD0F1DB33}" type="slidenum">
              <a:rPr lang="en-US" smtClean="0"/>
              <a:t>‹#›</a:t>
            </a:fld>
            <a:endParaRPr lang="en-US"/>
          </a:p>
        </p:txBody>
      </p:sp>
    </p:spTree>
    <p:extLst>
      <p:ext uri="{BB962C8B-B14F-4D97-AF65-F5344CB8AC3E}">
        <p14:creationId xmlns:p14="http://schemas.microsoft.com/office/powerpoint/2010/main" val="586982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525705-E003-48AC-B46C-90A6958BB51A}" type="datetimeFigureOut">
              <a:rPr lang="en-US" smtClean="0"/>
              <a:t>10/15/2019</a:t>
            </a:fld>
            <a:endParaRPr lang="en-US"/>
          </a:p>
        </p:txBody>
      </p:sp>
      <p:sp>
        <p:nvSpPr>
          <p:cNvPr id="5" name="Footer Placeholder 4"/>
          <p:cNvSpPr>
            <a:spLocks noGrp="1"/>
          </p:cNvSpPr>
          <p:nvPr>
            <p:ph type="ftr" sz="quarter" idx="11"/>
          </p:nvPr>
        </p:nvSpPr>
        <p:spPr/>
        <p:txBody>
          <a:bodyPr/>
          <a:lstStyle/>
          <a:p>
            <a:r>
              <a:rPr lang="en-US" dirty="0" smtClean="0"/>
              <a:t>AlertNet USA</a:t>
            </a:r>
          </a:p>
        </p:txBody>
      </p:sp>
      <p:sp>
        <p:nvSpPr>
          <p:cNvPr id="6" name="Slide Number Placeholder 5"/>
          <p:cNvSpPr>
            <a:spLocks noGrp="1"/>
          </p:cNvSpPr>
          <p:nvPr>
            <p:ph type="sldNum" sz="quarter" idx="12"/>
          </p:nvPr>
        </p:nvSpPr>
        <p:spPr/>
        <p:txBody>
          <a:bodyPr/>
          <a:lstStyle/>
          <a:p>
            <a:fld id="{30BC8D33-3921-4C65-A845-33ABD0F1DB33}" type="slidenum">
              <a:rPr lang="en-US" smtClean="0"/>
              <a:t>‹#›</a:t>
            </a:fld>
            <a:endParaRPr lang="en-US"/>
          </a:p>
        </p:txBody>
      </p:sp>
    </p:spTree>
    <p:extLst>
      <p:ext uri="{BB962C8B-B14F-4D97-AF65-F5344CB8AC3E}">
        <p14:creationId xmlns:p14="http://schemas.microsoft.com/office/powerpoint/2010/main" val="167153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525705-E003-48AC-B46C-90A6958BB51A}" type="datetimeFigureOut">
              <a:rPr lang="en-US" smtClean="0"/>
              <a:t>10/15/2019</a:t>
            </a:fld>
            <a:endParaRPr lang="en-US"/>
          </a:p>
        </p:txBody>
      </p:sp>
      <p:sp>
        <p:nvSpPr>
          <p:cNvPr id="6" name="Footer Placeholder 5"/>
          <p:cNvSpPr>
            <a:spLocks noGrp="1"/>
          </p:cNvSpPr>
          <p:nvPr>
            <p:ph type="ftr" sz="quarter" idx="11"/>
          </p:nvPr>
        </p:nvSpPr>
        <p:spPr/>
        <p:txBody>
          <a:bodyPr/>
          <a:lstStyle/>
          <a:p>
            <a:r>
              <a:rPr lang="en-US" dirty="0" smtClean="0"/>
              <a:t>AlertNet USA</a:t>
            </a:r>
          </a:p>
        </p:txBody>
      </p:sp>
      <p:sp>
        <p:nvSpPr>
          <p:cNvPr id="7" name="Slide Number Placeholder 6"/>
          <p:cNvSpPr>
            <a:spLocks noGrp="1"/>
          </p:cNvSpPr>
          <p:nvPr>
            <p:ph type="sldNum" sz="quarter" idx="12"/>
          </p:nvPr>
        </p:nvSpPr>
        <p:spPr/>
        <p:txBody>
          <a:bodyPr/>
          <a:lstStyle/>
          <a:p>
            <a:fld id="{30BC8D33-3921-4C65-A845-33ABD0F1DB33}" type="slidenum">
              <a:rPr lang="en-US" smtClean="0"/>
              <a:t>‹#›</a:t>
            </a:fld>
            <a:endParaRPr lang="en-US"/>
          </a:p>
        </p:txBody>
      </p:sp>
    </p:spTree>
    <p:extLst>
      <p:ext uri="{BB962C8B-B14F-4D97-AF65-F5344CB8AC3E}">
        <p14:creationId xmlns:p14="http://schemas.microsoft.com/office/powerpoint/2010/main" val="298034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525705-E003-48AC-B46C-90A6958BB51A}" type="datetimeFigureOut">
              <a:rPr lang="en-US" smtClean="0"/>
              <a:t>10/15/2019</a:t>
            </a:fld>
            <a:endParaRPr lang="en-US"/>
          </a:p>
        </p:txBody>
      </p:sp>
      <p:sp>
        <p:nvSpPr>
          <p:cNvPr id="8" name="Footer Placeholder 7"/>
          <p:cNvSpPr>
            <a:spLocks noGrp="1"/>
          </p:cNvSpPr>
          <p:nvPr>
            <p:ph type="ftr" sz="quarter" idx="11"/>
          </p:nvPr>
        </p:nvSpPr>
        <p:spPr/>
        <p:txBody>
          <a:bodyPr/>
          <a:lstStyle/>
          <a:p>
            <a:r>
              <a:rPr lang="en-US" dirty="0" smtClean="0"/>
              <a:t>AlertNet USA</a:t>
            </a:r>
          </a:p>
        </p:txBody>
      </p:sp>
      <p:sp>
        <p:nvSpPr>
          <p:cNvPr id="9" name="Slide Number Placeholder 8"/>
          <p:cNvSpPr>
            <a:spLocks noGrp="1"/>
          </p:cNvSpPr>
          <p:nvPr>
            <p:ph type="sldNum" sz="quarter" idx="12"/>
          </p:nvPr>
        </p:nvSpPr>
        <p:spPr/>
        <p:txBody>
          <a:bodyPr/>
          <a:lstStyle/>
          <a:p>
            <a:fld id="{30BC8D33-3921-4C65-A845-33ABD0F1DB33}" type="slidenum">
              <a:rPr lang="en-US" smtClean="0"/>
              <a:t>‹#›</a:t>
            </a:fld>
            <a:endParaRPr lang="en-US"/>
          </a:p>
        </p:txBody>
      </p:sp>
    </p:spTree>
    <p:extLst>
      <p:ext uri="{BB962C8B-B14F-4D97-AF65-F5344CB8AC3E}">
        <p14:creationId xmlns:p14="http://schemas.microsoft.com/office/powerpoint/2010/main" val="77058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525705-E003-48AC-B46C-90A6958BB51A}" type="datetimeFigureOut">
              <a:rPr lang="en-US" smtClean="0"/>
              <a:t>10/15/2019</a:t>
            </a:fld>
            <a:endParaRPr lang="en-US"/>
          </a:p>
        </p:txBody>
      </p:sp>
      <p:sp>
        <p:nvSpPr>
          <p:cNvPr id="4" name="Footer Placeholder 3"/>
          <p:cNvSpPr>
            <a:spLocks noGrp="1"/>
          </p:cNvSpPr>
          <p:nvPr>
            <p:ph type="ftr" sz="quarter" idx="11"/>
          </p:nvPr>
        </p:nvSpPr>
        <p:spPr/>
        <p:txBody>
          <a:bodyPr/>
          <a:lstStyle/>
          <a:p>
            <a:r>
              <a:rPr lang="en-US" dirty="0" smtClean="0"/>
              <a:t>AlertNet USA</a:t>
            </a:r>
          </a:p>
        </p:txBody>
      </p:sp>
      <p:sp>
        <p:nvSpPr>
          <p:cNvPr id="5" name="Slide Number Placeholder 4"/>
          <p:cNvSpPr>
            <a:spLocks noGrp="1"/>
          </p:cNvSpPr>
          <p:nvPr>
            <p:ph type="sldNum" sz="quarter" idx="12"/>
          </p:nvPr>
        </p:nvSpPr>
        <p:spPr/>
        <p:txBody>
          <a:bodyPr/>
          <a:lstStyle/>
          <a:p>
            <a:fld id="{30BC8D33-3921-4C65-A845-33ABD0F1DB33}" type="slidenum">
              <a:rPr lang="en-US" smtClean="0"/>
              <a:t>‹#›</a:t>
            </a:fld>
            <a:endParaRPr lang="en-US"/>
          </a:p>
        </p:txBody>
      </p:sp>
    </p:spTree>
    <p:extLst>
      <p:ext uri="{BB962C8B-B14F-4D97-AF65-F5344CB8AC3E}">
        <p14:creationId xmlns:p14="http://schemas.microsoft.com/office/powerpoint/2010/main" val="325626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25705-E003-48AC-B46C-90A6958BB51A}" type="datetimeFigureOut">
              <a:rPr lang="en-US" smtClean="0"/>
              <a:t>10/15/2019</a:t>
            </a:fld>
            <a:endParaRPr lang="en-US"/>
          </a:p>
        </p:txBody>
      </p:sp>
      <p:sp>
        <p:nvSpPr>
          <p:cNvPr id="3" name="Footer Placeholder 2"/>
          <p:cNvSpPr>
            <a:spLocks noGrp="1"/>
          </p:cNvSpPr>
          <p:nvPr>
            <p:ph type="ftr" sz="quarter" idx="11"/>
          </p:nvPr>
        </p:nvSpPr>
        <p:spPr/>
        <p:txBody>
          <a:bodyPr/>
          <a:lstStyle/>
          <a:p>
            <a:r>
              <a:rPr lang="en-US" dirty="0" smtClean="0"/>
              <a:t>AlertNet USA</a:t>
            </a:r>
          </a:p>
        </p:txBody>
      </p:sp>
      <p:sp>
        <p:nvSpPr>
          <p:cNvPr id="4" name="Slide Number Placeholder 3"/>
          <p:cNvSpPr>
            <a:spLocks noGrp="1"/>
          </p:cNvSpPr>
          <p:nvPr>
            <p:ph type="sldNum" sz="quarter" idx="12"/>
          </p:nvPr>
        </p:nvSpPr>
        <p:spPr/>
        <p:txBody>
          <a:bodyPr/>
          <a:lstStyle/>
          <a:p>
            <a:fld id="{30BC8D33-3921-4C65-A845-33ABD0F1DB33}" type="slidenum">
              <a:rPr lang="en-US" smtClean="0"/>
              <a:t>‹#›</a:t>
            </a:fld>
            <a:endParaRPr lang="en-US"/>
          </a:p>
        </p:txBody>
      </p:sp>
    </p:spTree>
    <p:extLst>
      <p:ext uri="{BB962C8B-B14F-4D97-AF65-F5344CB8AC3E}">
        <p14:creationId xmlns:p14="http://schemas.microsoft.com/office/powerpoint/2010/main" val="177684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25705-E003-48AC-B46C-90A6958BB51A}" type="datetimeFigureOut">
              <a:rPr lang="en-US" smtClean="0"/>
              <a:t>10/15/2019</a:t>
            </a:fld>
            <a:endParaRPr lang="en-US"/>
          </a:p>
        </p:txBody>
      </p:sp>
      <p:sp>
        <p:nvSpPr>
          <p:cNvPr id="6" name="Footer Placeholder 5"/>
          <p:cNvSpPr>
            <a:spLocks noGrp="1"/>
          </p:cNvSpPr>
          <p:nvPr>
            <p:ph type="ftr" sz="quarter" idx="11"/>
          </p:nvPr>
        </p:nvSpPr>
        <p:spPr/>
        <p:txBody>
          <a:bodyPr/>
          <a:lstStyle/>
          <a:p>
            <a:r>
              <a:rPr lang="en-US" dirty="0" smtClean="0"/>
              <a:t>AlertNet USA</a:t>
            </a:r>
          </a:p>
        </p:txBody>
      </p:sp>
      <p:sp>
        <p:nvSpPr>
          <p:cNvPr id="7" name="Slide Number Placeholder 6"/>
          <p:cNvSpPr>
            <a:spLocks noGrp="1"/>
          </p:cNvSpPr>
          <p:nvPr>
            <p:ph type="sldNum" sz="quarter" idx="12"/>
          </p:nvPr>
        </p:nvSpPr>
        <p:spPr/>
        <p:txBody>
          <a:bodyPr/>
          <a:lstStyle/>
          <a:p>
            <a:fld id="{30BC8D33-3921-4C65-A845-33ABD0F1DB33}" type="slidenum">
              <a:rPr lang="en-US" smtClean="0"/>
              <a:t>‹#›</a:t>
            </a:fld>
            <a:endParaRPr lang="en-US"/>
          </a:p>
        </p:txBody>
      </p:sp>
    </p:spTree>
    <p:extLst>
      <p:ext uri="{BB962C8B-B14F-4D97-AF65-F5344CB8AC3E}">
        <p14:creationId xmlns:p14="http://schemas.microsoft.com/office/powerpoint/2010/main" val="3290492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25705-E003-48AC-B46C-90A6958BB51A}" type="datetimeFigureOut">
              <a:rPr lang="en-US" smtClean="0"/>
              <a:t>10/15/2019</a:t>
            </a:fld>
            <a:endParaRPr lang="en-US"/>
          </a:p>
        </p:txBody>
      </p:sp>
      <p:sp>
        <p:nvSpPr>
          <p:cNvPr id="6" name="Footer Placeholder 5"/>
          <p:cNvSpPr>
            <a:spLocks noGrp="1"/>
          </p:cNvSpPr>
          <p:nvPr>
            <p:ph type="ftr" sz="quarter" idx="11"/>
          </p:nvPr>
        </p:nvSpPr>
        <p:spPr/>
        <p:txBody>
          <a:bodyPr/>
          <a:lstStyle/>
          <a:p>
            <a:r>
              <a:rPr lang="en-US" dirty="0" smtClean="0"/>
              <a:t>AlertNet USA</a:t>
            </a:r>
          </a:p>
        </p:txBody>
      </p:sp>
      <p:sp>
        <p:nvSpPr>
          <p:cNvPr id="7" name="Slide Number Placeholder 6"/>
          <p:cNvSpPr>
            <a:spLocks noGrp="1"/>
          </p:cNvSpPr>
          <p:nvPr>
            <p:ph type="sldNum" sz="quarter" idx="12"/>
          </p:nvPr>
        </p:nvSpPr>
        <p:spPr/>
        <p:txBody>
          <a:bodyPr/>
          <a:lstStyle/>
          <a:p>
            <a:fld id="{30BC8D33-3921-4C65-A845-33ABD0F1DB33}" type="slidenum">
              <a:rPr lang="en-US" smtClean="0"/>
              <a:t>‹#›</a:t>
            </a:fld>
            <a:endParaRPr lang="en-US"/>
          </a:p>
        </p:txBody>
      </p:sp>
    </p:spTree>
    <p:extLst>
      <p:ext uri="{BB962C8B-B14F-4D97-AF65-F5344CB8AC3E}">
        <p14:creationId xmlns:p14="http://schemas.microsoft.com/office/powerpoint/2010/main" val="255438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25705-E003-48AC-B46C-90A6958BB51A}" type="datetimeFigureOut">
              <a:rPr lang="en-US" smtClean="0"/>
              <a:t>10/15/2019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AlertNet USA</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C8D33-3921-4C65-A845-33ABD0F1DB33}" type="slidenum">
              <a:rPr lang="en-US" smtClean="0"/>
              <a:t>‹#›</a:t>
            </a:fld>
            <a:endParaRPr lang="en-US" dirty="0"/>
          </a:p>
        </p:txBody>
      </p:sp>
    </p:spTree>
    <p:extLst>
      <p:ext uri="{BB962C8B-B14F-4D97-AF65-F5344CB8AC3E}">
        <p14:creationId xmlns:p14="http://schemas.microsoft.com/office/powerpoint/2010/main" val="3036537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s://www.facebook.com/notes/facebook-engineering/building-facebook-messenger/1015025935099892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hyperlink" Target="https://www.businessinsider.com/china-unveils-dongfeng-41-nuclear-ready-missile-threaten-us-2019-10" TargetMode="External"/><Relationship Id="rId5" Type="http://schemas.openxmlformats.org/officeDocument/2006/relationships/image" Target="../media/image8.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65767"/>
            <a:ext cx="12192000" cy="4555067"/>
          </a:xfrm>
          <a:prstGeom prst="rect">
            <a:avLst/>
          </a:prstGeom>
          <a:gradFill flip="none" rotWithShape="1">
            <a:gsLst>
              <a:gs pos="17000">
                <a:schemeClr val="bg1"/>
              </a:gs>
              <a:gs pos="100000">
                <a:schemeClr val="bg2">
                  <a:lumMod val="85000"/>
                </a:schemeClr>
              </a:gs>
            </a:gsLst>
            <a:lin ang="131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0" fontAlgn="base" hangingPunct="0">
              <a:spcBef>
                <a:spcPct val="0"/>
              </a:spcBef>
              <a:spcAft>
                <a:spcPct val="0"/>
              </a:spcAft>
              <a:defRPr/>
            </a:pPr>
            <a:endParaRPr lang="en-US" sz="2400">
              <a:solidFill>
                <a:prstClr val="white"/>
              </a:solidFill>
              <a:latin typeface="Arial"/>
              <a:cs typeface="Arial"/>
            </a:endParaRPr>
          </a:p>
        </p:txBody>
      </p:sp>
      <p:sp>
        <p:nvSpPr>
          <p:cNvPr id="5" name="Rectangle 4"/>
          <p:cNvSpPr>
            <a:spLocks noChangeArrowheads="1"/>
          </p:cNvSpPr>
          <p:nvPr/>
        </p:nvSpPr>
        <p:spPr bwMode="auto">
          <a:xfrm>
            <a:off x="6832601" y="3242733"/>
            <a:ext cx="4730751" cy="2448984"/>
          </a:xfrm>
          <a:prstGeom prst="rect">
            <a:avLst/>
          </a:prstGeom>
          <a:gradFill rotWithShape="1">
            <a:gsLst>
              <a:gs pos="0">
                <a:srgbClr val="D9D9D9"/>
              </a:gs>
              <a:gs pos="100000">
                <a:schemeClr val="bg1"/>
              </a:gs>
            </a:gsLst>
            <a:lin ang="5400000"/>
          </a:gradFill>
          <a:ln>
            <a:noFill/>
          </a:ln>
          <a:effectLst>
            <a:outerShdw blurRad="40000" dist="23000" dir="5400000" rotWithShape="0">
              <a:srgbClr val="00000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609585" eaLnBrk="0" fontAlgn="base" hangingPunct="0">
              <a:spcBef>
                <a:spcPct val="0"/>
              </a:spcBef>
              <a:spcAft>
                <a:spcPct val="0"/>
              </a:spcAft>
              <a:defRPr/>
            </a:pPr>
            <a:r>
              <a:rPr lang="en-US" sz="2400" b="1" dirty="0">
                <a:solidFill>
                  <a:srgbClr val="141313"/>
                </a:solidFill>
                <a:ea typeface="MS PGothic" charset="0"/>
              </a:rPr>
              <a:t>GOAL:</a:t>
            </a:r>
          </a:p>
          <a:p>
            <a:pPr algn="ctr" defTabSz="609585" eaLnBrk="0" fontAlgn="base" hangingPunct="0">
              <a:spcBef>
                <a:spcPct val="0"/>
              </a:spcBef>
              <a:spcAft>
                <a:spcPct val="0"/>
              </a:spcAft>
              <a:defRPr/>
            </a:pPr>
            <a:r>
              <a:rPr lang="en-US" sz="2400" b="1" dirty="0">
                <a:solidFill>
                  <a:srgbClr val="141313"/>
                </a:solidFill>
                <a:ea typeface="MS PGothic" charset="0"/>
              </a:rPr>
              <a:t> Provide the workshop participants </a:t>
            </a:r>
          </a:p>
          <a:p>
            <a:pPr algn="ctr" defTabSz="609585" eaLnBrk="0" fontAlgn="base" hangingPunct="0">
              <a:spcBef>
                <a:spcPct val="0"/>
              </a:spcBef>
              <a:spcAft>
                <a:spcPct val="0"/>
              </a:spcAft>
              <a:defRPr/>
            </a:pPr>
            <a:r>
              <a:rPr lang="en-US" sz="2400" b="1" dirty="0">
                <a:solidFill>
                  <a:srgbClr val="141313"/>
                </a:solidFill>
                <a:ea typeface="MS PGothic" charset="0"/>
              </a:rPr>
              <a:t>with information </a:t>
            </a:r>
          </a:p>
          <a:p>
            <a:pPr algn="ctr" defTabSz="609585" eaLnBrk="0" fontAlgn="base" hangingPunct="0">
              <a:spcBef>
                <a:spcPct val="0"/>
              </a:spcBef>
              <a:spcAft>
                <a:spcPct val="0"/>
              </a:spcAft>
              <a:defRPr/>
            </a:pPr>
            <a:r>
              <a:rPr lang="en-US" sz="2400" b="1" dirty="0">
                <a:solidFill>
                  <a:srgbClr val="141313"/>
                </a:solidFill>
                <a:ea typeface="MS PGothic" charset="0"/>
              </a:rPr>
              <a:t>to support their quest </a:t>
            </a:r>
          </a:p>
          <a:p>
            <a:pPr algn="ctr" defTabSz="609585" eaLnBrk="0" fontAlgn="base" hangingPunct="0">
              <a:spcBef>
                <a:spcPct val="0"/>
              </a:spcBef>
              <a:spcAft>
                <a:spcPct val="0"/>
              </a:spcAft>
              <a:defRPr/>
            </a:pPr>
            <a:r>
              <a:rPr lang="en-US" sz="2400" b="1" dirty="0">
                <a:solidFill>
                  <a:srgbClr val="141313"/>
                </a:solidFill>
                <a:ea typeface="MS PGothic" charset="0"/>
              </a:rPr>
              <a:t>for better warning systems</a:t>
            </a:r>
          </a:p>
        </p:txBody>
      </p:sp>
      <p:sp>
        <p:nvSpPr>
          <p:cNvPr id="6" name="Parallelogram 5"/>
          <p:cNvSpPr>
            <a:spLocks noChangeArrowheads="1"/>
          </p:cNvSpPr>
          <p:nvPr/>
        </p:nvSpPr>
        <p:spPr bwMode="auto">
          <a:xfrm flipH="1">
            <a:off x="1993900" y="1225551"/>
            <a:ext cx="9569451" cy="1763183"/>
          </a:xfrm>
          <a:prstGeom prst="parallelogram">
            <a:avLst>
              <a:gd name="adj" fmla="val 25001"/>
            </a:avLst>
          </a:prstGeom>
          <a:solidFill>
            <a:srgbClr val="007CBA"/>
          </a:solidFill>
          <a:ln>
            <a:noFill/>
          </a:ln>
          <a:effectLst>
            <a:outerShdw blurRad="40000" dist="23000" dir="5400000" rotWithShape="0">
              <a:srgbClr val="00000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609585" eaLnBrk="0" fontAlgn="base" hangingPunct="0">
              <a:spcBef>
                <a:spcPct val="0"/>
              </a:spcBef>
              <a:spcAft>
                <a:spcPct val="0"/>
              </a:spcAft>
              <a:defRPr/>
            </a:pPr>
            <a:endParaRPr lang="en-US" sz="2400">
              <a:solidFill>
                <a:prstClr val="white"/>
              </a:solidFill>
              <a:latin typeface="Arial"/>
              <a:ea typeface="MS PGothic" charset="0"/>
              <a:cs typeface="Arial"/>
            </a:endParaRPr>
          </a:p>
        </p:txBody>
      </p:sp>
      <p:sp>
        <p:nvSpPr>
          <p:cNvPr id="7" name="TextBox 5"/>
          <p:cNvSpPr txBox="1">
            <a:spLocks noChangeArrowheads="1"/>
          </p:cNvSpPr>
          <p:nvPr/>
        </p:nvSpPr>
        <p:spPr bwMode="auto">
          <a:xfrm>
            <a:off x="2971798" y="1444813"/>
            <a:ext cx="6407149" cy="1241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defTabSz="609585" eaLnBrk="0" fontAlgn="base" hangingPunct="0">
              <a:spcBef>
                <a:spcPct val="0"/>
              </a:spcBef>
              <a:spcAft>
                <a:spcPct val="0"/>
              </a:spcAft>
            </a:pPr>
            <a:r>
              <a:rPr lang="en-US" sz="3733" dirty="0">
                <a:solidFill>
                  <a:srgbClr val="FFFFFF"/>
                </a:solidFill>
                <a:latin typeface="Arial" charset="0"/>
                <a:cs typeface="Arial" charset="0"/>
              </a:rPr>
              <a:t>Efraim Petel</a:t>
            </a:r>
          </a:p>
          <a:p>
            <a:pPr defTabSz="609585" eaLnBrk="0" fontAlgn="base" hangingPunct="0">
              <a:spcBef>
                <a:spcPct val="0"/>
              </a:spcBef>
              <a:spcAft>
                <a:spcPct val="0"/>
              </a:spcAft>
            </a:pPr>
            <a:r>
              <a:rPr lang="en-US" sz="2133" dirty="0">
                <a:solidFill>
                  <a:srgbClr val="FFFFFF"/>
                </a:solidFill>
                <a:latin typeface="Arial" charset="0"/>
                <a:cs typeface="Arial" charset="0"/>
              </a:rPr>
              <a:t>President, AlertNet-USA, Inc.</a:t>
            </a:r>
          </a:p>
          <a:p>
            <a:pPr defTabSz="609585" eaLnBrk="0" fontAlgn="base" hangingPunct="0">
              <a:spcBef>
                <a:spcPct val="0"/>
              </a:spcBef>
              <a:spcAft>
                <a:spcPct val="0"/>
              </a:spcAft>
            </a:pPr>
            <a:r>
              <a:rPr lang="en-US" sz="1600" dirty="0">
                <a:solidFill>
                  <a:srgbClr val="FFFFFF"/>
                </a:solidFill>
                <a:latin typeface="Arial" charset="0"/>
                <a:cs typeface="Times New Roman" charset="0"/>
              </a:rPr>
              <a:t>efraimp@alertnetusa.com </a:t>
            </a:r>
            <a:endParaRPr lang="en-US" sz="1600" u="sng" dirty="0">
              <a:solidFill>
                <a:srgbClr val="FFFFFF"/>
              </a:solidFill>
              <a:latin typeface="Arial" charset="0"/>
              <a:cs typeface="Arial" charset="0"/>
            </a:endParaRPr>
          </a:p>
        </p:txBody>
      </p:sp>
      <p:sp>
        <p:nvSpPr>
          <p:cNvPr id="9" name="Oval 8"/>
          <p:cNvSpPr>
            <a:spLocks noChangeArrowheads="1"/>
          </p:cNvSpPr>
          <p:nvPr/>
        </p:nvSpPr>
        <p:spPr bwMode="auto">
          <a:xfrm>
            <a:off x="656168" y="971551"/>
            <a:ext cx="2315633" cy="2313516"/>
          </a:xfrm>
          <a:prstGeom prst="ellipse">
            <a:avLst/>
          </a:prstGeom>
          <a:solidFill>
            <a:schemeClr val="bg1"/>
          </a:solidFill>
          <a:ln>
            <a:noFill/>
          </a:ln>
          <a:effectLst>
            <a:outerShdw blurRad="40000" dist="23000" dir="5400000" rotWithShape="0">
              <a:srgbClr val="000000">
                <a:alpha val="34998"/>
              </a:srgbClr>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defTabSz="609585" eaLnBrk="0" fontAlgn="base" hangingPunct="0">
              <a:spcBef>
                <a:spcPct val="0"/>
              </a:spcBef>
              <a:spcAft>
                <a:spcPct val="0"/>
              </a:spcAft>
              <a:defRPr/>
            </a:pPr>
            <a:endParaRPr lang="en-US" sz="2400">
              <a:solidFill>
                <a:prstClr val="white"/>
              </a:solidFill>
              <a:latin typeface="Arial"/>
              <a:ea typeface="MS PGothic" charset="0"/>
              <a:cs typeface="Aria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983" y="1344084"/>
            <a:ext cx="1778000" cy="1778000"/>
          </a:xfrm>
          <a:prstGeom prst="rect">
            <a:avLst/>
          </a:prstGeom>
        </p:spPr>
      </p:pic>
      <p:sp>
        <p:nvSpPr>
          <p:cNvPr id="10" name="Title 9"/>
          <p:cNvSpPr>
            <a:spLocks noGrp="1"/>
          </p:cNvSpPr>
          <p:nvPr>
            <p:ph type="title"/>
          </p:nvPr>
        </p:nvSpPr>
        <p:spPr>
          <a:xfrm>
            <a:off x="917572" y="44184"/>
            <a:ext cx="10515600" cy="1325563"/>
          </a:xfrm>
        </p:spPr>
        <p:txBody>
          <a:bodyPr/>
          <a:lstStyle/>
          <a:p>
            <a:r>
              <a:rPr lang="en-US" sz="5333" dirty="0" smtClean="0"/>
              <a:t>CAP via MQTT</a:t>
            </a:r>
            <a:endParaRPr lang="en-GB" dirty="0"/>
          </a:p>
        </p:txBody>
      </p:sp>
      <p:sp>
        <p:nvSpPr>
          <p:cNvPr id="13" name="Rectangle 12"/>
          <p:cNvSpPr>
            <a:spLocks noChangeArrowheads="1"/>
          </p:cNvSpPr>
          <p:nvPr/>
        </p:nvSpPr>
        <p:spPr bwMode="auto">
          <a:xfrm>
            <a:off x="2504743" y="3242733"/>
            <a:ext cx="4191664" cy="2448984"/>
          </a:xfrm>
          <a:prstGeom prst="rect">
            <a:avLst/>
          </a:prstGeom>
          <a:gradFill rotWithShape="1">
            <a:gsLst>
              <a:gs pos="0">
                <a:srgbClr val="D9D9D9"/>
              </a:gs>
              <a:gs pos="100000">
                <a:schemeClr val="bg1"/>
              </a:gs>
            </a:gsLst>
            <a:lin ang="5400000"/>
          </a:gradFill>
          <a:ln>
            <a:noFill/>
          </a:ln>
          <a:effectLst>
            <a:outerShdw blurRad="40000" dist="23000" dir="5400000" rotWithShape="0">
              <a:srgbClr val="00000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609585" eaLnBrk="0" fontAlgn="base" hangingPunct="0">
              <a:spcBef>
                <a:spcPct val="0"/>
              </a:spcBef>
              <a:spcAft>
                <a:spcPct val="0"/>
              </a:spcAft>
              <a:defRPr/>
            </a:pPr>
            <a:r>
              <a:rPr lang="en-US" sz="2400" b="1" dirty="0">
                <a:solidFill>
                  <a:srgbClr val="141313"/>
                </a:solidFill>
                <a:ea typeface="MS PGothic" charset="0"/>
              </a:rPr>
              <a:t>AIM</a:t>
            </a:r>
            <a:r>
              <a:rPr lang="en-US" sz="2400" b="1" dirty="0" smtClean="0">
                <a:solidFill>
                  <a:srgbClr val="141313"/>
                </a:solidFill>
                <a:ea typeface="MS PGothic" charset="0"/>
              </a:rPr>
              <a:t>: </a:t>
            </a:r>
          </a:p>
          <a:p>
            <a:pPr algn="ctr" defTabSz="609585" eaLnBrk="0" fontAlgn="base" hangingPunct="0">
              <a:spcBef>
                <a:spcPct val="0"/>
              </a:spcBef>
              <a:spcAft>
                <a:spcPct val="0"/>
              </a:spcAft>
              <a:defRPr/>
            </a:pPr>
            <a:r>
              <a:rPr lang="en-US" sz="2400" b="1" dirty="0" smtClean="0">
                <a:solidFill>
                  <a:srgbClr val="141313"/>
                </a:solidFill>
                <a:ea typeface="MS PGothic" charset="0"/>
              </a:rPr>
              <a:t>Explain using </a:t>
            </a:r>
          </a:p>
          <a:p>
            <a:pPr algn="ctr" defTabSz="609585" eaLnBrk="0" fontAlgn="base" hangingPunct="0">
              <a:spcBef>
                <a:spcPct val="0"/>
              </a:spcBef>
              <a:spcAft>
                <a:spcPct val="0"/>
              </a:spcAft>
              <a:defRPr/>
            </a:pPr>
            <a:r>
              <a:rPr lang="en-US" sz="2400" b="1" dirty="0" smtClean="0">
                <a:solidFill>
                  <a:srgbClr val="141313"/>
                </a:solidFill>
                <a:ea typeface="MS PGothic" charset="0"/>
              </a:rPr>
              <a:t>MQTT in CAP </a:t>
            </a:r>
            <a:r>
              <a:rPr lang="en-US" sz="2400" b="1" dirty="0">
                <a:solidFill>
                  <a:srgbClr val="141313"/>
                </a:solidFill>
                <a:ea typeface="MS PGothic" charset="0"/>
              </a:rPr>
              <a:t>Warning </a:t>
            </a:r>
            <a:r>
              <a:rPr lang="en-US" sz="2400" b="1" dirty="0" smtClean="0">
                <a:solidFill>
                  <a:srgbClr val="141313"/>
                </a:solidFill>
                <a:ea typeface="MS PGothic" charset="0"/>
              </a:rPr>
              <a:t>Systems</a:t>
            </a:r>
          </a:p>
          <a:p>
            <a:pPr algn="ctr" defTabSz="609585" eaLnBrk="0" fontAlgn="base" hangingPunct="0">
              <a:spcBef>
                <a:spcPct val="0"/>
              </a:spcBef>
              <a:spcAft>
                <a:spcPct val="0"/>
              </a:spcAft>
              <a:defRPr/>
            </a:pPr>
            <a:r>
              <a:rPr lang="en-US" sz="2400" b="1" dirty="0" smtClean="0">
                <a:solidFill>
                  <a:srgbClr val="141313"/>
                </a:solidFill>
                <a:ea typeface="MS PGothic" charset="0"/>
              </a:rPr>
              <a:t>For faster alerts</a:t>
            </a:r>
            <a:endParaRPr lang="en-US" sz="2400" b="1" dirty="0">
              <a:solidFill>
                <a:srgbClr val="141313"/>
              </a:solidFill>
              <a:ea typeface="MS PGothic" charset="0"/>
            </a:endParaRPr>
          </a:p>
        </p:txBody>
      </p:sp>
    </p:spTree>
    <p:custDataLst>
      <p:tags r:id="rId1"/>
    </p:custDataLst>
    <p:extLst>
      <p:ext uri="{BB962C8B-B14F-4D97-AF65-F5344CB8AC3E}">
        <p14:creationId xmlns:p14="http://schemas.microsoft.com/office/powerpoint/2010/main" val="2963057926"/>
      </p:ext>
    </p:extLst>
  </p:cSld>
  <p:clrMapOvr>
    <a:masterClrMapping/>
  </p:clrMapOvr>
  <mc:AlternateContent xmlns:mc="http://schemas.openxmlformats.org/markup-compatibility/2006" xmlns:p14="http://schemas.microsoft.com/office/powerpoint/2010/main">
    <mc:Choice Requires="p14">
      <p:transition spd="slow" p14:dur="1500" advTm="19872">
        <p:split orient="vert"/>
      </p:transition>
    </mc:Choice>
    <mc:Fallback xmlns="">
      <p:transition spd="slow" advTm="1987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grpId="0" nodeType="afterEffect">
                                  <p:stCondLst>
                                    <p:cond delay="700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1333410"/>
            <a:ext cx="4927038" cy="3600986"/>
          </a:xfrm>
          <a:prstGeom prst="rect">
            <a:avLst/>
          </a:prstGeom>
        </p:spPr>
        <p:txBody>
          <a:bodyPr wrap="square">
            <a:spAutoFit/>
          </a:bodyPr>
          <a:lstStyle/>
          <a:p>
            <a:endParaRPr lang="en-US" sz="3200" dirty="0" smtClean="0">
              <a:latin typeface="roboto"/>
            </a:endParaRPr>
          </a:p>
          <a:p>
            <a:pPr marL="285750" indent="-285750">
              <a:buFont typeface="Arial" panose="020B0604020202020204" pitchFamily="34" charset="0"/>
              <a:buChar char="•"/>
            </a:pPr>
            <a:r>
              <a:rPr lang="en-US" sz="2800" dirty="0" smtClean="0">
                <a:latin typeface="roboto"/>
              </a:rPr>
              <a:t>IPAWS WEA is operational already for more than 7 years</a:t>
            </a:r>
          </a:p>
          <a:p>
            <a:endParaRPr lang="en-US" sz="2800" dirty="0" smtClean="0">
              <a:latin typeface="roboto"/>
            </a:endParaRPr>
          </a:p>
          <a:p>
            <a:pPr marL="285750" indent="-285750">
              <a:buFont typeface="Arial" panose="020B0604020202020204" pitchFamily="34" charset="0"/>
              <a:buChar char="•"/>
            </a:pPr>
            <a:r>
              <a:rPr lang="en-US" sz="2800" dirty="0" smtClean="0">
                <a:latin typeface="roboto"/>
              </a:rPr>
              <a:t>FEMA concluded that no USA system can reach alerting time of 3 seconds!</a:t>
            </a:r>
          </a:p>
        </p:txBody>
      </p:sp>
      <p:sp>
        <p:nvSpPr>
          <p:cNvPr id="5" name="Title 1"/>
          <p:cNvSpPr txBox="1">
            <a:spLocks/>
          </p:cNvSpPr>
          <p:nvPr/>
        </p:nvSpPr>
        <p:spPr>
          <a:xfrm>
            <a:off x="839788"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smtClean="0"/>
          </a:p>
        </p:txBody>
      </p:sp>
      <p:pic>
        <p:nvPicPr>
          <p:cNvPr id="6" name="Picture 5"/>
          <p:cNvPicPr>
            <a:picLocks noChangeAspect="1"/>
          </p:cNvPicPr>
          <p:nvPr/>
        </p:nvPicPr>
        <p:blipFill>
          <a:blip r:embed="rId4"/>
          <a:stretch>
            <a:fillRect/>
          </a:stretch>
        </p:blipFill>
        <p:spPr>
          <a:xfrm>
            <a:off x="4648200" y="1062871"/>
            <a:ext cx="7432676" cy="5730887"/>
          </a:xfrm>
          <a:prstGeom prst="rect">
            <a:avLst/>
          </a:prstGeom>
        </p:spPr>
      </p:pic>
      <p:sp>
        <p:nvSpPr>
          <p:cNvPr id="7" name="Title 6"/>
          <p:cNvSpPr>
            <a:spLocks noGrp="1"/>
          </p:cNvSpPr>
          <p:nvPr>
            <p:ph type="title" idx="4294967295"/>
          </p:nvPr>
        </p:nvSpPr>
        <p:spPr/>
        <p:txBody>
          <a:bodyPr>
            <a:normAutofit/>
          </a:bodyPr>
          <a:lstStyle/>
          <a:p>
            <a:pPr rtl="0" eaLnBrk="1" latinLnBrk="0" hangingPunct="1"/>
            <a:r>
              <a:rPr lang="en-US" sz="4400" kern="1200" dirty="0" smtClean="0">
                <a:solidFill>
                  <a:srgbClr val="000000"/>
                </a:solidFill>
                <a:effectLst/>
                <a:latin typeface="Calibri" panose="020F0502020204030204" pitchFamily="34" charset="0"/>
                <a:ea typeface="+mn-ea"/>
                <a:cs typeface="+mn-cs"/>
              </a:rPr>
              <a:t>Is Cell Broadcast fast alerting?</a:t>
            </a:r>
            <a:endParaRPr lang="en-US" sz="4400" dirty="0" smtClean="0">
              <a:effectLst/>
            </a:endParaRPr>
          </a:p>
          <a:p>
            <a:endParaRPr lang="en-US" sz="4400" dirty="0"/>
          </a:p>
        </p:txBody>
      </p:sp>
    </p:spTree>
    <p:custDataLst>
      <p:tags r:id="rId1"/>
    </p:custDataLst>
    <p:extLst>
      <p:ext uri="{BB962C8B-B14F-4D97-AF65-F5344CB8AC3E}">
        <p14:creationId xmlns:p14="http://schemas.microsoft.com/office/powerpoint/2010/main" val="1426419779"/>
      </p:ext>
    </p:extLst>
  </p:cSld>
  <p:clrMapOvr>
    <a:masterClrMapping/>
  </p:clrMapOvr>
  <mc:AlternateContent xmlns:mc="http://schemas.openxmlformats.org/markup-compatibility/2006" xmlns:p14="http://schemas.microsoft.com/office/powerpoint/2010/main">
    <mc:Choice Requires="p14">
      <p:transition spd="slow" p14:dur="2000" advTm="55202"/>
    </mc:Choice>
    <mc:Fallback xmlns="">
      <p:transition spd="slow" advTm="552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Andy and Triceratop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8047" y="3025585"/>
            <a:ext cx="2387053" cy="31837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7050" y="1549310"/>
            <a:ext cx="8070850" cy="4647426"/>
          </a:xfrm>
          <a:prstGeom prst="rect">
            <a:avLst/>
          </a:prstGeom>
        </p:spPr>
        <p:txBody>
          <a:bodyPr wrap="square">
            <a:spAutoFit/>
          </a:bodyPr>
          <a:lstStyle/>
          <a:p>
            <a:endParaRPr lang="en-US" sz="3200" dirty="0" smtClean="0">
              <a:latin typeface="roboto"/>
            </a:endParaRPr>
          </a:p>
          <a:p>
            <a:pPr marL="285750" indent="-285750">
              <a:buFont typeface="Arial" panose="020B0604020202020204" pitchFamily="34" charset="0"/>
              <a:buChar char="•"/>
            </a:pPr>
            <a:r>
              <a:rPr lang="en-US" sz="2800" dirty="0" smtClean="0">
                <a:latin typeface="roboto"/>
              </a:rPr>
              <a:t>Facebook Messenger said: </a:t>
            </a:r>
          </a:p>
          <a:p>
            <a:pPr lvl="1"/>
            <a:r>
              <a:rPr lang="en-US" sz="2800" dirty="0" smtClean="0">
                <a:latin typeface="roboto"/>
              </a:rPr>
              <a:t>“</a:t>
            </a:r>
            <a:r>
              <a:rPr lang="en-US" sz="2800" dirty="0" smtClean="0"/>
              <a:t>By </a:t>
            </a:r>
            <a:r>
              <a:rPr lang="en-US" sz="2800" dirty="0"/>
              <a:t>maintaining an MQTT connection </a:t>
            </a:r>
            <a:r>
              <a:rPr lang="en-US" sz="2800" dirty="0" smtClean="0"/>
              <a:t>… </a:t>
            </a:r>
            <a:r>
              <a:rPr lang="en-US" sz="2800" dirty="0"/>
              <a:t>we were able to often achieve phone-to-phone delivery in the hundreds of milliseconds, rather than multiple seconds</a:t>
            </a:r>
            <a:r>
              <a:rPr lang="en-US" sz="2800" dirty="0" smtClean="0"/>
              <a:t>.” </a:t>
            </a:r>
          </a:p>
          <a:p>
            <a:pPr lvl="1"/>
            <a:r>
              <a:rPr lang="en-US" dirty="0" smtClean="0">
                <a:hlinkClick r:id="rId4"/>
              </a:rPr>
              <a:t>https</a:t>
            </a:r>
            <a:r>
              <a:rPr lang="en-US" dirty="0">
                <a:hlinkClick r:id="rId4"/>
              </a:rPr>
              <a:t>://www.facebook.com/notes/facebook-engineering/building-facebook-messenger/10150259350998920/</a:t>
            </a:r>
            <a:endParaRPr lang="en-US" dirty="0" smtClean="0">
              <a:latin typeface="roboto"/>
            </a:endParaRPr>
          </a:p>
          <a:p>
            <a:pPr marL="457200" indent="-457200">
              <a:buFont typeface="Arial" panose="020B0604020202020204" pitchFamily="34" charset="0"/>
              <a:buChar char="•"/>
            </a:pPr>
            <a:r>
              <a:rPr lang="en-US" altLang="en-US" sz="2800" dirty="0"/>
              <a:t>Amazon Web Services recently announced that Amazon Internet of Things (</a:t>
            </a:r>
            <a:r>
              <a:rPr lang="en-US" altLang="en-US" sz="2800" dirty="0" err="1"/>
              <a:t>IoT</a:t>
            </a:r>
            <a:r>
              <a:rPr lang="en-US" altLang="en-US" sz="2800" dirty="0"/>
              <a:t>) is based on MQTT, as well.</a:t>
            </a:r>
            <a:r>
              <a:rPr lang="en-US" altLang="en-US" sz="3200" dirty="0"/>
              <a:t> </a:t>
            </a:r>
            <a:endParaRPr lang="en-US" sz="3200" dirty="0">
              <a:latin typeface="roboto"/>
            </a:endParaRPr>
          </a:p>
        </p:txBody>
      </p:sp>
      <p:sp>
        <p:nvSpPr>
          <p:cNvPr id="5" name="Title 1"/>
          <p:cNvSpPr txBox="1">
            <a:spLocks/>
          </p:cNvSpPr>
          <p:nvPr/>
        </p:nvSpPr>
        <p:spPr>
          <a:xfrm>
            <a:off x="839788"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smtClean="0"/>
          </a:p>
        </p:txBody>
      </p:sp>
      <p:sp>
        <p:nvSpPr>
          <p:cNvPr id="2" name="TextBox 1"/>
          <p:cNvSpPr txBox="1"/>
          <p:nvPr/>
        </p:nvSpPr>
        <p:spPr>
          <a:xfrm>
            <a:off x="9113710" y="1549310"/>
            <a:ext cx="2387053" cy="646331"/>
          </a:xfrm>
          <a:prstGeom prst="rect">
            <a:avLst/>
          </a:prstGeom>
          <a:noFill/>
        </p:spPr>
        <p:txBody>
          <a:bodyPr wrap="square" rtlCol="0">
            <a:spAutoFit/>
          </a:bodyPr>
          <a:lstStyle/>
          <a:p>
            <a:r>
              <a:rPr lang="en-US" dirty="0"/>
              <a:t>MQTT invention for Internet of </a:t>
            </a:r>
            <a:r>
              <a:rPr lang="en-US" dirty="0" smtClean="0"/>
              <a:t>Things</a:t>
            </a:r>
            <a:endParaRPr lang="en-US" dirty="0"/>
          </a:p>
        </p:txBody>
      </p:sp>
      <p:sp>
        <p:nvSpPr>
          <p:cNvPr id="3" name="TextBox 2"/>
          <p:cNvSpPr txBox="1"/>
          <p:nvPr/>
        </p:nvSpPr>
        <p:spPr>
          <a:xfrm>
            <a:off x="9113710" y="2194588"/>
            <a:ext cx="2575726" cy="830997"/>
          </a:xfrm>
          <a:prstGeom prst="rect">
            <a:avLst/>
          </a:prstGeom>
          <a:noFill/>
        </p:spPr>
        <p:txBody>
          <a:bodyPr wrap="square" rtlCol="0">
            <a:spAutoFit/>
          </a:bodyPr>
          <a:lstStyle/>
          <a:p>
            <a:r>
              <a:rPr lang="en-US" sz="1600" dirty="0" smtClean="0"/>
              <a:t>Invented in 1999 by </a:t>
            </a:r>
            <a:r>
              <a:rPr lang="en-US" sz="1600" dirty="0" err="1">
                <a:latin typeface="roboto"/>
              </a:rPr>
              <a:t>by</a:t>
            </a:r>
            <a:r>
              <a:rPr lang="en-US" sz="1600" dirty="0">
                <a:latin typeface="roboto"/>
              </a:rPr>
              <a:t> Andy Stanford-Clark (IBM) and Arlen Nipper (</a:t>
            </a:r>
            <a:r>
              <a:rPr lang="en-US" sz="1600" dirty="0" err="1">
                <a:latin typeface="roboto"/>
              </a:rPr>
              <a:t>Arcom</a:t>
            </a:r>
            <a:r>
              <a:rPr lang="en-US" sz="1600" dirty="0">
                <a:latin typeface="roboto"/>
              </a:rPr>
              <a:t>).</a:t>
            </a:r>
            <a:r>
              <a:rPr lang="en-US" sz="1600" dirty="0" smtClean="0"/>
              <a:t> </a:t>
            </a:r>
            <a:endParaRPr lang="en-US" sz="1600" dirty="0"/>
          </a:p>
        </p:txBody>
      </p:sp>
      <p:pic>
        <p:nvPicPr>
          <p:cNvPr id="1028" name="Picture 4" descr="Image result for facebook messenger lo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121"/>
          <a:stretch/>
        </p:blipFill>
        <p:spPr bwMode="auto">
          <a:xfrm>
            <a:off x="6758645" y="2024536"/>
            <a:ext cx="1237240" cy="5855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idx="4294967295"/>
          </p:nvPr>
        </p:nvSpPr>
        <p:spPr/>
        <p:txBody>
          <a:bodyPr/>
          <a:lstStyle/>
          <a:p>
            <a:pPr rtl="0" eaLnBrk="1" latinLnBrk="0" hangingPunct="1"/>
            <a:r>
              <a:rPr lang="en-US" kern="1200" dirty="0" smtClean="0">
                <a:solidFill>
                  <a:srgbClr val="000000"/>
                </a:solidFill>
                <a:effectLst/>
                <a:latin typeface="Calibri" panose="020F0502020204030204" pitchFamily="34" charset="0"/>
                <a:ea typeface="+mn-ea"/>
                <a:cs typeface="+mn-cs"/>
              </a:rPr>
              <a:t>MQTT for fast alerting</a:t>
            </a:r>
            <a:endParaRPr lang="en-US" dirty="0" smtClean="0">
              <a:effectLst/>
            </a:endParaRPr>
          </a:p>
          <a:p>
            <a:endParaRPr lang="en-US" dirty="0"/>
          </a:p>
        </p:txBody>
      </p:sp>
    </p:spTree>
    <p:extLst>
      <p:ext uri="{BB962C8B-B14F-4D97-AF65-F5344CB8AC3E}">
        <p14:creationId xmlns:p14="http://schemas.microsoft.com/office/powerpoint/2010/main" val="4150071850"/>
      </p:ext>
    </p:extLst>
  </p:cSld>
  <p:clrMapOvr>
    <a:masterClrMapping/>
  </p:clrMapOvr>
  <mc:AlternateContent xmlns:mc="http://schemas.openxmlformats.org/markup-compatibility/2006" xmlns:p14="http://schemas.microsoft.com/office/powerpoint/2010/main">
    <mc:Choice Requires="p14">
      <p:transition spd="slow" p14:dur="2000" advTm="44851"/>
    </mc:Choice>
    <mc:Fallback xmlns="">
      <p:transition spd="slow" advTm="4485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rapezoid 23"/>
          <p:cNvSpPr/>
          <p:nvPr/>
        </p:nvSpPr>
        <p:spPr>
          <a:xfrm rot="16200000">
            <a:off x="3380509" y="-2673928"/>
            <a:ext cx="5430985" cy="12191998"/>
          </a:xfrm>
          <a:prstGeom prst="trapezoi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40">
            <a:extLst>
              <a:ext uri="{FF2B5EF4-FFF2-40B4-BE49-F238E27FC236}">
                <a16:creationId xmlns:a16="http://schemas.microsoft.com/office/drawing/2014/main" xmlns="" id="{FB40FEEA-42E0-43F0-8DF4-0918AB940D70}"/>
              </a:ext>
            </a:extLst>
          </p:cNvPr>
          <p:cNvSpPr/>
          <p:nvPr/>
        </p:nvSpPr>
        <p:spPr>
          <a:xfrm>
            <a:off x="8468245" y="861870"/>
            <a:ext cx="3554498" cy="5132364"/>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78">
            <a:extLst>
              <a:ext uri="{FF2B5EF4-FFF2-40B4-BE49-F238E27FC236}">
                <a16:creationId xmlns:a16="http://schemas.microsoft.com/office/drawing/2014/main" xmlns="" id="{DD811152-E458-4BBF-BB8A-55B0C8C2E4CA}"/>
              </a:ext>
            </a:extLst>
          </p:cNvPr>
          <p:cNvSpPr/>
          <p:nvPr/>
        </p:nvSpPr>
        <p:spPr>
          <a:xfrm>
            <a:off x="8430582" y="2413001"/>
            <a:ext cx="1186103" cy="2025650"/>
          </a:xfrm>
          <a:custGeom>
            <a:avLst/>
            <a:gdLst>
              <a:gd name="connsiteX0" fmla="*/ 863033 w 993946"/>
              <a:gd name="connsiteY0" fmla="*/ 0 h 1722733"/>
              <a:gd name="connsiteX1" fmla="*/ 876001 w 993946"/>
              <a:gd name="connsiteY1" fmla="*/ 37193 h 1722733"/>
              <a:gd name="connsiteX2" fmla="*/ 874010 w 993946"/>
              <a:gd name="connsiteY2" fmla="*/ 1681933 h 1722733"/>
              <a:gd name="connsiteX3" fmla="*/ 859699 w 993946"/>
              <a:gd name="connsiteY3" fmla="*/ 1722733 h 1722733"/>
              <a:gd name="connsiteX4" fmla="*/ 0 w 993946"/>
              <a:gd name="connsiteY4" fmla="*/ 863033 h 172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946" h="1722733">
                <a:moveTo>
                  <a:pt x="863033" y="0"/>
                </a:moveTo>
                <a:lnTo>
                  <a:pt x="876001" y="37193"/>
                </a:lnTo>
                <a:cubicBezTo>
                  <a:pt x="1033943" y="572938"/>
                  <a:pt x="1033239" y="1145844"/>
                  <a:pt x="874010" y="1681933"/>
                </a:cubicBezTo>
                <a:lnTo>
                  <a:pt x="859699" y="1722733"/>
                </a:lnTo>
                <a:lnTo>
                  <a:pt x="0" y="863033"/>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F43A0BDE-92E9-4F82-8081-A8577C51FF43}"/>
              </a:ext>
            </a:extLst>
          </p:cNvPr>
          <p:cNvSpPr/>
          <p:nvPr/>
        </p:nvSpPr>
        <p:spPr>
          <a:xfrm>
            <a:off x="10260295" y="3190175"/>
            <a:ext cx="1203022" cy="369332"/>
          </a:xfrm>
          <a:prstGeom prst="rect">
            <a:avLst/>
          </a:prstGeom>
        </p:spPr>
        <p:txBody>
          <a:bodyPr wrap="none" anchor="ctr">
            <a:spAutoFit/>
          </a:bodyPr>
          <a:lstStyle/>
          <a:p>
            <a:r>
              <a:rPr lang="en-US" b="1" noProof="1" smtClean="0"/>
              <a:t>Next Steps</a:t>
            </a:r>
            <a:endParaRPr lang="en-US" b="1" noProof="1"/>
          </a:p>
        </p:txBody>
      </p:sp>
      <p:sp>
        <p:nvSpPr>
          <p:cNvPr id="2" name="Title 1">
            <a:extLst>
              <a:ext uri="{FF2B5EF4-FFF2-40B4-BE49-F238E27FC236}">
                <a16:creationId xmlns:a16="http://schemas.microsoft.com/office/drawing/2014/main" xmlns="" id="{2C2BFAE1-45D3-4B3B-81D2-0BF25FA84FB8}"/>
              </a:ext>
            </a:extLst>
          </p:cNvPr>
          <p:cNvSpPr>
            <a:spLocks noGrp="1"/>
          </p:cNvSpPr>
          <p:nvPr>
            <p:ph type="title"/>
          </p:nvPr>
        </p:nvSpPr>
        <p:spPr/>
        <p:txBody>
          <a:bodyPr/>
          <a:lstStyle/>
          <a:p>
            <a:r>
              <a:rPr lang="en-US" b="1" dirty="0" smtClean="0"/>
              <a:t>02: Solution Overview - MQTT</a:t>
            </a:r>
            <a:endParaRPr lang="en-US" b="1" dirty="0"/>
          </a:p>
        </p:txBody>
      </p:sp>
      <p:sp>
        <p:nvSpPr>
          <p:cNvPr id="41" name="Freeform: Shape 40">
            <a:extLst>
              <a:ext uri="{FF2B5EF4-FFF2-40B4-BE49-F238E27FC236}">
                <a16:creationId xmlns:a16="http://schemas.microsoft.com/office/drawing/2014/main" xmlns="" id="{FB40FEEA-42E0-43F0-8DF4-0918AB940D70}"/>
              </a:ext>
            </a:extLst>
          </p:cNvPr>
          <p:cNvSpPr/>
          <p:nvPr/>
        </p:nvSpPr>
        <p:spPr>
          <a:xfrm>
            <a:off x="6244825" y="1098876"/>
            <a:ext cx="3215405" cy="4547512"/>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xmlns="" id="{DD811152-E458-4BBF-BB8A-55B0C8C2E4CA}"/>
              </a:ext>
            </a:extLst>
          </p:cNvPr>
          <p:cNvSpPr/>
          <p:nvPr/>
        </p:nvSpPr>
        <p:spPr>
          <a:xfrm>
            <a:off x="6244825" y="2512281"/>
            <a:ext cx="993946" cy="1722733"/>
          </a:xfrm>
          <a:custGeom>
            <a:avLst/>
            <a:gdLst>
              <a:gd name="connsiteX0" fmla="*/ 863033 w 993946"/>
              <a:gd name="connsiteY0" fmla="*/ 0 h 1722733"/>
              <a:gd name="connsiteX1" fmla="*/ 876001 w 993946"/>
              <a:gd name="connsiteY1" fmla="*/ 37193 h 1722733"/>
              <a:gd name="connsiteX2" fmla="*/ 874010 w 993946"/>
              <a:gd name="connsiteY2" fmla="*/ 1681933 h 1722733"/>
              <a:gd name="connsiteX3" fmla="*/ 859699 w 993946"/>
              <a:gd name="connsiteY3" fmla="*/ 1722733 h 1722733"/>
              <a:gd name="connsiteX4" fmla="*/ 0 w 993946"/>
              <a:gd name="connsiteY4" fmla="*/ 863033 h 172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946" h="1722733">
                <a:moveTo>
                  <a:pt x="863033" y="0"/>
                </a:moveTo>
                <a:lnTo>
                  <a:pt x="876001" y="37193"/>
                </a:lnTo>
                <a:cubicBezTo>
                  <a:pt x="1033943" y="572938"/>
                  <a:pt x="1033239" y="1145844"/>
                  <a:pt x="874010" y="1681933"/>
                </a:cubicBezTo>
                <a:lnTo>
                  <a:pt x="859699" y="1722733"/>
                </a:lnTo>
                <a:lnTo>
                  <a:pt x="0" y="863033"/>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xmlns="" id="{7AF6ED3E-3CA1-4E37-BCDD-D61994AA7441}"/>
              </a:ext>
            </a:extLst>
          </p:cNvPr>
          <p:cNvSpPr/>
          <p:nvPr/>
        </p:nvSpPr>
        <p:spPr>
          <a:xfrm>
            <a:off x="4191091" y="1330342"/>
            <a:ext cx="2888080" cy="4084580"/>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7BE49C67-76D6-4FB7-B225-5009C4D0D2A9}"/>
              </a:ext>
            </a:extLst>
          </p:cNvPr>
          <p:cNvSpPr/>
          <p:nvPr/>
        </p:nvSpPr>
        <p:spPr>
          <a:xfrm>
            <a:off x="6746912"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04</a:t>
            </a:r>
          </a:p>
        </p:txBody>
      </p:sp>
      <p:sp>
        <p:nvSpPr>
          <p:cNvPr id="80" name="Freeform: Shape 79">
            <a:extLst>
              <a:ext uri="{FF2B5EF4-FFF2-40B4-BE49-F238E27FC236}">
                <a16:creationId xmlns:a16="http://schemas.microsoft.com/office/drawing/2014/main" xmlns="" id="{A3A9B1C0-069B-4CC0-8BA1-249DE70835A3}"/>
              </a:ext>
            </a:extLst>
          </p:cNvPr>
          <p:cNvSpPr/>
          <p:nvPr/>
        </p:nvSpPr>
        <p:spPr>
          <a:xfrm>
            <a:off x="4191091" y="2552725"/>
            <a:ext cx="959872" cy="1641574"/>
          </a:xfrm>
          <a:custGeom>
            <a:avLst/>
            <a:gdLst>
              <a:gd name="connsiteX0" fmla="*/ 822316 w 959872"/>
              <a:gd name="connsiteY0" fmla="*/ 0 h 1641574"/>
              <a:gd name="connsiteX1" fmla="*/ 856401 w 959872"/>
              <a:gd name="connsiteY1" fmla="*/ 97767 h 1641574"/>
              <a:gd name="connsiteX2" fmla="*/ 854655 w 959872"/>
              <a:gd name="connsiteY2" fmla="*/ 1540662 h 1641574"/>
              <a:gd name="connsiteX3" fmla="*/ 819259 w 959872"/>
              <a:gd name="connsiteY3" fmla="*/ 1641574 h 1641574"/>
              <a:gd name="connsiteX4" fmla="*/ 0 w 959872"/>
              <a:gd name="connsiteY4" fmla="*/ 822315 h 164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872" h="1641574">
                <a:moveTo>
                  <a:pt x="822316" y="0"/>
                </a:moveTo>
                <a:lnTo>
                  <a:pt x="856401" y="97767"/>
                </a:lnTo>
                <a:cubicBezTo>
                  <a:pt x="994960" y="567765"/>
                  <a:pt x="994343" y="1070363"/>
                  <a:pt x="854655" y="1540662"/>
                </a:cubicBezTo>
                <a:lnTo>
                  <a:pt x="819259" y="1641574"/>
                </a:lnTo>
                <a:lnTo>
                  <a:pt x="0" y="822315"/>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xmlns="" id="{F7ACC6C6-C2CA-4BC4-BF16-FFD1BCAAA254}"/>
              </a:ext>
            </a:extLst>
          </p:cNvPr>
          <p:cNvSpPr/>
          <p:nvPr/>
        </p:nvSpPr>
        <p:spPr>
          <a:xfrm>
            <a:off x="2457713" y="1580975"/>
            <a:ext cx="2533650" cy="3583314"/>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069402DC-4290-4B80-BAFC-5E0C92DF2FB8}"/>
              </a:ext>
            </a:extLst>
          </p:cNvPr>
          <p:cNvSpPr/>
          <p:nvPr/>
        </p:nvSpPr>
        <p:spPr>
          <a:xfrm>
            <a:off x="4656069"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03</a:t>
            </a:r>
          </a:p>
        </p:txBody>
      </p:sp>
      <p:sp>
        <p:nvSpPr>
          <p:cNvPr id="81" name="Freeform: Shape 80">
            <a:extLst>
              <a:ext uri="{FF2B5EF4-FFF2-40B4-BE49-F238E27FC236}">
                <a16:creationId xmlns:a16="http://schemas.microsoft.com/office/drawing/2014/main" xmlns="" id="{018A407F-631B-4EE3-A17F-A0DD8F5DE632}"/>
              </a:ext>
            </a:extLst>
          </p:cNvPr>
          <p:cNvSpPr/>
          <p:nvPr/>
        </p:nvSpPr>
        <p:spPr>
          <a:xfrm>
            <a:off x="2457714" y="2810101"/>
            <a:ext cx="639515" cy="1127123"/>
          </a:xfrm>
          <a:custGeom>
            <a:avLst/>
            <a:gdLst>
              <a:gd name="connsiteX0" fmla="*/ 564644 w 639515"/>
              <a:gd name="connsiteY0" fmla="*/ 0 h 1127123"/>
              <a:gd name="connsiteX1" fmla="*/ 600202 w 639515"/>
              <a:gd name="connsiteY1" fmla="*/ 146355 h 1127123"/>
              <a:gd name="connsiteX2" fmla="*/ 599194 w 639515"/>
              <a:gd name="connsiteY2" fmla="*/ 977412 h 1127123"/>
              <a:gd name="connsiteX3" fmla="*/ 562479 w 639515"/>
              <a:gd name="connsiteY3" fmla="*/ 1127123 h 1127123"/>
              <a:gd name="connsiteX4" fmla="*/ 0 w 639515"/>
              <a:gd name="connsiteY4" fmla="*/ 564644 h 1127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515" h="1127123">
                <a:moveTo>
                  <a:pt x="564644" y="0"/>
                </a:moveTo>
                <a:lnTo>
                  <a:pt x="600202" y="146355"/>
                </a:lnTo>
                <a:cubicBezTo>
                  <a:pt x="652959" y="420564"/>
                  <a:pt x="652614" y="703087"/>
                  <a:pt x="599194" y="977412"/>
                </a:cubicBezTo>
                <a:lnTo>
                  <a:pt x="562479" y="1127123"/>
                </a:lnTo>
                <a:lnTo>
                  <a:pt x="0" y="564644"/>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Freeform: Shape 73">
            <a:extLst>
              <a:ext uri="{FF2B5EF4-FFF2-40B4-BE49-F238E27FC236}">
                <a16:creationId xmlns:a16="http://schemas.microsoft.com/office/drawing/2014/main" xmlns="" id="{35A06EDD-7FD1-4723-A0DD-3A839768B63B}"/>
              </a:ext>
            </a:extLst>
          </p:cNvPr>
          <p:cNvSpPr/>
          <p:nvPr/>
        </p:nvSpPr>
        <p:spPr>
          <a:xfrm>
            <a:off x="762279" y="1834345"/>
            <a:ext cx="2175350" cy="3076575"/>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6D8BF9BE-DE5E-48FD-9D7D-B9B4D218E10C}"/>
              </a:ext>
            </a:extLst>
          </p:cNvPr>
          <p:cNvSpPr/>
          <p:nvPr/>
        </p:nvSpPr>
        <p:spPr>
          <a:xfrm>
            <a:off x="474385"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01</a:t>
            </a:r>
          </a:p>
        </p:txBody>
      </p:sp>
      <p:sp>
        <p:nvSpPr>
          <p:cNvPr id="75" name="Oval 74">
            <a:extLst>
              <a:ext uri="{FF2B5EF4-FFF2-40B4-BE49-F238E27FC236}">
                <a16:creationId xmlns:a16="http://schemas.microsoft.com/office/drawing/2014/main" xmlns="" id="{2A513B68-32C1-41B0-B4D6-FF39089AA305}"/>
              </a:ext>
            </a:extLst>
          </p:cNvPr>
          <p:cNvSpPr/>
          <p:nvPr/>
        </p:nvSpPr>
        <p:spPr>
          <a:xfrm>
            <a:off x="2565227"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02</a:t>
            </a:r>
          </a:p>
        </p:txBody>
      </p:sp>
      <p:sp>
        <p:nvSpPr>
          <p:cNvPr id="3" name="Rectangle 2">
            <a:extLst>
              <a:ext uri="{FF2B5EF4-FFF2-40B4-BE49-F238E27FC236}">
                <a16:creationId xmlns:a16="http://schemas.microsoft.com/office/drawing/2014/main" xmlns="" id="{80703C31-E3D3-4017-A4C8-85DB717F09EE}"/>
              </a:ext>
            </a:extLst>
          </p:cNvPr>
          <p:cNvSpPr/>
          <p:nvPr/>
        </p:nvSpPr>
        <p:spPr>
          <a:xfrm>
            <a:off x="1264116" y="2910968"/>
            <a:ext cx="1301110" cy="923330"/>
          </a:xfrm>
          <a:prstGeom prst="rect">
            <a:avLst/>
          </a:prstGeom>
        </p:spPr>
        <p:txBody>
          <a:bodyPr wrap="square" anchor="ctr">
            <a:spAutoFit/>
          </a:bodyPr>
          <a:lstStyle/>
          <a:p>
            <a:r>
              <a:rPr lang="en-US" b="1" noProof="1" smtClean="0"/>
              <a:t>Problem statement: speed</a:t>
            </a:r>
            <a:endParaRPr lang="en-US" b="1" noProof="1"/>
          </a:p>
        </p:txBody>
      </p:sp>
      <p:sp>
        <p:nvSpPr>
          <p:cNvPr id="90" name="Rectangle 89">
            <a:extLst>
              <a:ext uri="{FF2B5EF4-FFF2-40B4-BE49-F238E27FC236}">
                <a16:creationId xmlns:a16="http://schemas.microsoft.com/office/drawing/2014/main" xmlns="" id="{11612436-40C5-48E3-9D88-6119D7EFDE9B}"/>
              </a:ext>
            </a:extLst>
          </p:cNvPr>
          <p:cNvSpPr/>
          <p:nvPr/>
        </p:nvSpPr>
        <p:spPr>
          <a:xfrm>
            <a:off x="3343841" y="2691118"/>
            <a:ext cx="1267685" cy="923330"/>
          </a:xfrm>
          <a:prstGeom prst="rect">
            <a:avLst/>
          </a:prstGeom>
        </p:spPr>
        <p:txBody>
          <a:bodyPr wrap="square" anchor="ctr">
            <a:spAutoFit/>
          </a:bodyPr>
          <a:lstStyle/>
          <a:p>
            <a:r>
              <a:rPr lang="en-US" b="1" noProof="1" smtClean="0"/>
              <a:t>Solution Overview : MQTT</a:t>
            </a:r>
            <a:endParaRPr lang="en-US" b="1" noProof="1"/>
          </a:p>
        </p:txBody>
      </p:sp>
      <p:sp>
        <p:nvSpPr>
          <p:cNvPr id="91" name="Rectangle 90">
            <a:extLst>
              <a:ext uri="{FF2B5EF4-FFF2-40B4-BE49-F238E27FC236}">
                <a16:creationId xmlns:a16="http://schemas.microsoft.com/office/drawing/2014/main" xmlns="" id="{7AF2807C-042B-4C12-9FCF-75CB703BEEC2}"/>
              </a:ext>
            </a:extLst>
          </p:cNvPr>
          <p:cNvSpPr/>
          <p:nvPr/>
        </p:nvSpPr>
        <p:spPr>
          <a:xfrm>
            <a:off x="5350403" y="2772469"/>
            <a:ext cx="1396509" cy="1200329"/>
          </a:xfrm>
          <a:prstGeom prst="rect">
            <a:avLst/>
          </a:prstGeom>
        </p:spPr>
        <p:txBody>
          <a:bodyPr wrap="square" anchor="ctr">
            <a:spAutoFit/>
          </a:bodyPr>
          <a:lstStyle/>
          <a:p>
            <a:r>
              <a:rPr lang="en-US" b="1" noProof="1" smtClean="0"/>
              <a:t>Solution overview: CAP over MQTT</a:t>
            </a:r>
            <a:endParaRPr lang="en-US" b="1" noProof="1"/>
          </a:p>
        </p:txBody>
      </p:sp>
      <p:sp>
        <p:nvSpPr>
          <p:cNvPr id="92" name="Rectangle 91">
            <a:extLst>
              <a:ext uri="{FF2B5EF4-FFF2-40B4-BE49-F238E27FC236}">
                <a16:creationId xmlns:a16="http://schemas.microsoft.com/office/drawing/2014/main" xmlns="" id="{F43A0BDE-92E9-4F82-8081-A8577C51FF43}"/>
              </a:ext>
            </a:extLst>
          </p:cNvPr>
          <p:cNvSpPr/>
          <p:nvPr/>
        </p:nvSpPr>
        <p:spPr>
          <a:xfrm>
            <a:off x="7632379" y="3051676"/>
            <a:ext cx="1742449" cy="646331"/>
          </a:xfrm>
          <a:prstGeom prst="rect">
            <a:avLst/>
          </a:prstGeom>
        </p:spPr>
        <p:txBody>
          <a:bodyPr wrap="square" anchor="ctr">
            <a:spAutoFit/>
          </a:bodyPr>
          <a:lstStyle/>
          <a:p>
            <a:r>
              <a:rPr lang="en-US" b="1" noProof="1" smtClean="0"/>
              <a:t>Solution Benefits</a:t>
            </a:r>
            <a:endParaRPr lang="en-US" b="1" noProof="1"/>
          </a:p>
        </p:txBody>
      </p:sp>
      <p:sp>
        <p:nvSpPr>
          <p:cNvPr id="35" name="Oval 34">
            <a:extLst>
              <a:ext uri="{FF2B5EF4-FFF2-40B4-BE49-F238E27FC236}">
                <a16:creationId xmlns:a16="http://schemas.microsoft.com/office/drawing/2014/main" xmlns="" id="{7BE49C67-76D6-4FB7-B225-5009C4D0D2A9}"/>
              </a:ext>
            </a:extLst>
          </p:cNvPr>
          <p:cNvSpPr/>
          <p:nvPr/>
        </p:nvSpPr>
        <p:spPr>
          <a:xfrm>
            <a:off x="9139878"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smtClean="0">
                <a:solidFill>
                  <a:schemeClr val="bg2">
                    <a:lumMod val="25000"/>
                  </a:schemeClr>
                </a:solidFill>
              </a:rPr>
              <a:t>05</a:t>
            </a:r>
            <a:endParaRPr lang="en-US" sz="2400" b="1" dirty="0">
              <a:solidFill>
                <a:schemeClr val="bg2">
                  <a:lumMod val="25000"/>
                </a:schemeClr>
              </a:solidFill>
            </a:endParaRPr>
          </a:p>
        </p:txBody>
      </p:sp>
      <p:pic>
        <p:nvPicPr>
          <p:cNvPr id="23" name="Picture 2" descr="Image result for mqtt images"/>
          <p:cNvPicPr>
            <a:picLocks noChangeAspect="1"/>
          </p:cNvPicPr>
          <p:nvPr/>
        </p:nvPicPr>
        <p:blipFill>
          <a:blip r:embed="rId3"/>
          <a:stretch>
            <a:fillRect/>
          </a:stretch>
        </p:blipFill>
        <p:spPr>
          <a:xfrm>
            <a:off x="3316513" y="3482537"/>
            <a:ext cx="1001688" cy="1001688"/>
          </a:xfrm>
          <a:prstGeom prst="rect">
            <a:avLst/>
          </a:prstGeom>
          <a:noFill/>
          <a:ln w="9525">
            <a:noFill/>
          </a:ln>
        </p:spPr>
      </p:pic>
    </p:spTree>
    <p:extLst>
      <p:ext uri="{BB962C8B-B14F-4D97-AF65-F5344CB8AC3E}">
        <p14:creationId xmlns:p14="http://schemas.microsoft.com/office/powerpoint/2010/main" val="2403779537"/>
      </p:ext>
    </p:extLst>
  </p:cSld>
  <p:clrMapOvr>
    <a:masterClrMapping/>
  </p:clrMapOvr>
  <mc:AlternateContent xmlns:mc="http://schemas.openxmlformats.org/markup-compatibility/2006" xmlns:p14="http://schemas.microsoft.com/office/powerpoint/2010/main">
    <mc:Choice Requires="p14">
      <p:transition spd="slow" p14:dur="2000" advTm="12179"/>
    </mc:Choice>
    <mc:Fallback xmlns="">
      <p:transition spd="slow" advTm="1217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58825"/>
            <a:ext cx="10363200" cy="1660525"/>
          </a:xfrm>
        </p:spPr>
        <p:txBody>
          <a:bodyPr vert="horz" lIns="91440" tIns="45720" rIns="91440" bIns="45720" rtlCol="0" anchor="b">
            <a:normAutofit/>
          </a:bodyPr>
          <a:lstStyle/>
          <a:p>
            <a:pPr marL="0" marR="0" lvl="0" indent="0" algn="l" defTabSz="914400" rtl="0" eaLnBrk="1" fontAlgn="auto" latinLnBrk="0" hangingPunct="1">
              <a:lnSpc>
                <a:spcPct val="85000"/>
              </a:lnSpc>
              <a:spcBef>
                <a:spcPct val="0"/>
              </a:spcBef>
              <a:spcAft>
                <a:spcPts val="0"/>
              </a:spcAft>
              <a:buClrTx/>
              <a:buSzTx/>
              <a:buFontTx/>
              <a:buNone/>
              <a:defRPr/>
            </a:pPr>
            <a:r>
              <a:rPr kumimoji="0" lang="en-US" sz="8000" b="0" i="0" u="none" strike="noStrike" kern="1200" cap="none" spc="-50" normalizeH="0" baseline="0" noProof="0" dirty="0" smtClean="0">
                <a:ln>
                  <a:noFill/>
                </a:ln>
                <a:solidFill>
                  <a:schemeClr val="tx1">
                    <a:lumMod val="85000"/>
                    <a:lumOff val="15000"/>
                  </a:schemeClr>
                </a:solidFill>
                <a:effectLst/>
                <a:uLnTx/>
                <a:uFillTx/>
                <a:latin typeface="+mj-lt"/>
                <a:ea typeface="+mj-ea"/>
                <a:cs typeface="+mj-cs"/>
              </a:rPr>
              <a:t>MQTT</a:t>
            </a:r>
            <a:endParaRPr kumimoji="0" lang="en-US" sz="8000" b="0" i="0" u="none" strike="noStrike" kern="1200" cap="none" spc="-50" normalizeH="0" baseline="0" noProof="0" dirty="0">
              <a:ln>
                <a:noFill/>
              </a:ln>
              <a:solidFill>
                <a:schemeClr val="tx1">
                  <a:lumMod val="85000"/>
                  <a:lumOff val="15000"/>
                </a:schemeClr>
              </a:solidFill>
              <a:effectLst/>
              <a:uLnTx/>
              <a:uFillTx/>
              <a:latin typeface="+mj-lt"/>
              <a:ea typeface="+mj-ea"/>
              <a:cs typeface="+mj-cs"/>
            </a:endParaRPr>
          </a:p>
        </p:txBody>
      </p:sp>
      <p:sp>
        <p:nvSpPr>
          <p:cNvPr id="8195" name="Subtitle 2"/>
          <p:cNvSpPr>
            <a:spLocks noGrp="1"/>
          </p:cNvSpPr>
          <p:nvPr>
            <p:ph type="subTitle" idx="1"/>
          </p:nvPr>
        </p:nvSpPr>
        <p:spPr>
          <a:xfrm>
            <a:off x="1187450" y="2519363"/>
            <a:ext cx="9982200" cy="1143000"/>
          </a:xfrm>
        </p:spPr>
        <p:txBody>
          <a:bodyPr vert="horz" lIns="91440" tIns="45720" rIns="91440" bIns="45720" rtlCol="0">
            <a:normAutofit/>
          </a:bodyPr>
          <a:lstStyle/>
          <a:p>
            <a:pPr marL="0" marR="0" lvl="0" indent="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None/>
              <a:defRPr/>
            </a:pPr>
            <a:r>
              <a:rPr kumimoji="0" lang="en-US" altLang="en-US" sz="4000" b="0" i="0" u="none" strike="noStrike" kern="1200" cap="all" spc="200" normalizeH="0" baseline="0" noProof="0" dirty="0" smtClean="0">
                <a:ln>
                  <a:noFill/>
                </a:ln>
                <a:solidFill>
                  <a:schemeClr val="tx2"/>
                </a:solidFill>
                <a:effectLst/>
                <a:uLnTx/>
                <a:uFillTx/>
                <a:latin typeface="+mj-lt"/>
                <a:ea typeface="+mn-ea"/>
                <a:cs typeface="+mn-cs"/>
              </a:rPr>
              <a:t>Message Queue Telemetry  Transport</a:t>
            </a:r>
          </a:p>
        </p:txBody>
      </p:sp>
      <p:pic>
        <p:nvPicPr>
          <p:cNvPr id="8196" name="Picture 2" descr="Image result for mqtt images"/>
          <p:cNvPicPr>
            <a:picLocks noChangeAspect="1"/>
          </p:cNvPicPr>
          <p:nvPr/>
        </p:nvPicPr>
        <p:blipFill>
          <a:blip r:embed="rId3"/>
          <a:stretch>
            <a:fillRect/>
          </a:stretch>
        </p:blipFill>
        <p:spPr>
          <a:xfrm>
            <a:off x="4953000" y="-177800"/>
            <a:ext cx="2857500" cy="2857500"/>
          </a:xfrm>
          <a:prstGeom prst="rect">
            <a:avLst/>
          </a:prstGeom>
          <a:noFill/>
          <a:ln w="9525">
            <a:noFill/>
          </a:ln>
        </p:spPr>
      </p:pic>
      <p:sp>
        <p:nvSpPr>
          <p:cNvPr id="5" name="Subtitle 2"/>
          <p:cNvSpPr txBox="1">
            <a:spLocks/>
          </p:cNvSpPr>
          <p:nvPr/>
        </p:nvSpPr>
        <p:spPr>
          <a:xfrm>
            <a:off x="1187450" y="3440113"/>
            <a:ext cx="10579100" cy="1143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dirty="0" smtClean="0">
                <a:latin typeface="roboto"/>
              </a:rPr>
              <a:t>Invented in </a:t>
            </a:r>
            <a:r>
              <a:rPr lang="en-US" dirty="0">
                <a:latin typeface="roboto"/>
              </a:rPr>
              <a:t>1999 by Andy Stanford-Clark (IBM) and Arlen Nipper (</a:t>
            </a:r>
            <a:r>
              <a:rPr lang="en-US" dirty="0" err="1" smtClean="0">
                <a:latin typeface="roboto"/>
              </a:rPr>
              <a:t>Arcom</a:t>
            </a:r>
            <a:r>
              <a:rPr lang="en-US" dirty="0" smtClean="0">
                <a:latin typeface="roboto"/>
              </a:rPr>
              <a:t> Control Systems). </a:t>
            </a:r>
          </a:p>
          <a:p>
            <a:pPr marL="457200" indent="-457200" algn="l">
              <a:buFont typeface="Arial" panose="020B0604020202020204" pitchFamily="34" charset="0"/>
              <a:buChar char="•"/>
            </a:pPr>
            <a:r>
              <a:rPr lang="en-US" dirty="0" smtClean="0">
                <a:latin typeface="roboto"/>
              </a:rPr>
              <a:t>They </a:t>
            </a:r>
            <a:r>
              <a:rPr lang="en-US" dirty="0">
                <a:latin typeface="roboto"/>
              </a:rPr>
              <a:t>needed a reliable protocol for minimal battery loss and minimal bandwidth to connect with oil pipelines via satellite. </a:t>
            </a:r>
            <a:endParaRPr lang="en-US" dirty="0" smtClean="0">
              <a:latin typeface="roboto"/>
            </a:endParaRPr>
          </a:p>
          <a:p>
            <a:pPr marL="457200" indent="-457200" algn="l">
              <a:buFont typeface="Arial" panose="020B0604020202020204" pitchFamily="34" charset="0"/>
              <a:buChar char="•"/>
            </a:pPr>
            <a:r>
              <a:rPr lang="en-US" dirty="0">
                <a:latin typeface="roboto"/>
              </a:rPr>
              <a:t>The protocol evolved to be used today for Internet of Things (</a:t>
            </a:r>
            <a:r>
              <a:rPr lang="en-US" dirty="0" err="1">
                <a:latin typeface="roboto"/>
              </a:rPr>
              <a:t>IoT</a:t>
            </a:r>
            <a:r>
              <a:rPr lang="en-US" dirty="0">
                <a:latin typeface="roboto"/>
              </a:rPr>
              <a:t>)</a:t>
            </a:r>
          </a:p>
          <a:p>
            <a:pPr marL="457200" indent="-457200" algn="l">
              <a:buFont typeface="Arial" panose="020B0604020202020204" pitchFamily="34" charset="0"/>
              <a:buChar char="•"/>
            </a:pPr>
            <a:endParaRPr lang="en-US" dirty="0">
              <a:latin typeface="roboto"/>
            </a:endParaRPr>
          </a:p>
          <a:p>
            <a:pPr algn="l">
              <a:spcBef>
                <a:spcPts val="1200"/>
              </a:spcBef>
              <a:spcAft>
                <a:spcPts val="200"/>
              </a:spcAft>
              <a:buClr>
                <a:schemeClr val="accent1"/>
              </a:buClr>
              <a:buSzPct val="100000"/>
              <a:buFont typeface="Calibri" panose="020F0502020204030204" pitchFamily="34" charset="0"/>
              <a:buNone/>
              <a:defRPr/>
            </a:pPr>
            <a:endParaRPr lang="en-US" altLang="en-US" sz="3200" cap="all" spc="200" dirty="0" smtClean="0">
              <a:solidFill>
                <a:schemeClr val="tx2"/>
              </a:solidFill>
              <a:latin typeface="+mj-lt"/>
            </a:endParaRPr>
          </a:p>
        </p:txBody>
      </p:sp>
    </p:spTree>
    <p:extLst>
      <p:ext uri="{BB962C8B-B14F-4D97-AF65-F5344CB8AC3E}">
        <p14:creationId xmlns:p14="http://schemas.microsoft.com/office/powerpoint/2010/main" val="1202541100"/>
      </p:ext>
    </p:extLst>
  </p:cSld>
  <p:clrMapOvr>
    <a:masterClrMapping/>
  </p:clrMapOvr>
  <mc:AlternateContent xmlns:mc="http://schemas.openxmlformats.org/markup-compatibility/2006" xmlns:p14="http://schemas.microsoft.com/office/powerpoint/2010/main">
    <mc:Choice Requires="p14">
      <p:transition spd="slow" p14:dur="2000" advTm="32066"/>
    </mc:Choice>
    <mc:Fallback xmlns="">
      <p:transition spd="slow" advTm="3206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MQTT is a messaging transport </a:t>
            </a:r>
            <a:r>
              <a:rPr lang="en-US" dirty="0" smtClean="0"/>
              <a:t>protocol</a:t>
            </a:r>
            <a:endParaRPr lang="en-US" dirty="0"/>
          </a:p>
        </p:txBody>
      </p:sp>
      <p:sp>
        <p:nvSpPr>
          <p:cNvPr id="3" name="Content Placeholder 2"/>
          <p:cNvSpPr>
            <a:spLocks noGrp="1"/>
          </p:cNvSpPr>
          <p:nvPr>
            <p:ph sz="half" idx="2"/>
          </p:nvPr>
        </p:nvSpPr>
        <p:spPr>
          <a:xfrm>
            <a:off x="1202475" y="2031144"/>
            <a:ext cx="9790226" cy="3684588"/>
          </a:xfrm>
        </p:spPr>
        <p:txBody>
          <a:bodyPr>
            <a:noAutofit/>
          </a:bodyPr>
          <a:lstStyle/>
          <a:p>
            <a:pPr marL="0" indent="0">
              <a:buNone/>
            </a:pPr>
            <a:r>
              <a:rPr lang="en-US" sz="3200" dirty="0" smtClean="0"/>
              <a:t>Protocol for </a:t>
            </a:r>
            <a:r>
              <a:rPr lang="en-US" sz="3200" dirty="0"/>
              <a:t>use </a:t>
            </a:r>
            <a:r>
              <a:rPr lang="en-US" sz="3200" dirty="0" smtClean="0"/>
              <a:t>in constrained </a:t>
            </a:r>
            <a:r>
              <a:rPr lang="en-US" sz="3200" dirty="0"/>
              <a:t>environments </a:t>
            </a:r>
            <a:r>
              <a:rPr lang="en-US" sz="3200" dirty="0" smtClean="0"/>
              <a:t>that require:</a:t>
            </a:r>
          </a:p>
          <a:p>
            <a:pPr lvl="1"/>
            <a:r>
              <a:rPr lang="en-US" sz="2800" dirty="0"/>
              <a:t>A</a:t>
            </a:r>
            <a:r>
              <a:rPr lang="en-US" sz="2800" dirty="0" smtClean="0"/>
              <a:t> </a:t>
            </a:r>
            <a:r>
              <a:rPr lang="en-US" sz="2800" dirty="0"/>
              <a:t>small code footprint </a:t>
            </a:r>
            <a:r>
              <a:rPr lang="en-US" sz="2800" dirty="0" smtClean="0"/>
              <a:t>to save battery</a:t>
            </a:r>
          </a:p>
          <a:p>
            <a:pPr lvl="1"/>
            <a:r>
              <a:rPr lang="en-US" sz="2800" dirty="0" smtClean="0"/>
              <a:t>The network </a:t>
            </a:r>
            <a:r>
              <a:rPr lang="en-US" sz="2800" dirty="0"/>
              <a:t>bandwidth is at a </a:t>
            </a:r>
            <a:r>
              <a:rPr lang="en-US" sz="2800" dirty="0" smtClean="0"/>
              <a:t>premium and with unpredictable quality</a:t>
            </a:r>
          </a:p>
          <a:p>
            <a:pPr lvl="1"/>
            <a:r>
              <a:rPr lang="en-US" sz="2800" dirty="0" smtClean="0"/>
              <a:t>Handling intermittent connectivity </a:t>
            </a:r>
          </a:p>
          <a:p>
            <a:pPr lvl="1"/>
            <a:r>
              <a:rPr lang="en-US" sz="2800" dirty="0" smtClean="0"/>
              <a:t>High quality </a:t>
            </a:r>
            <a:r>
              <a:rPr lang="en-US" sz="2800" dirty="0"/>
              <a:t>of Service data delivery</a:t>
            </a:r>
          </a:p>
          <a:p>
            <a:pPr lvl="1"/>
            <a:r>
              <a:rPr lang="en-US" sz="2800" dirty="0"/>
              <a:t>Continuous session awareness</a:t>
            </a:r>
          </a:p>
          <a:p>
            <a:pPr lvl="1"/>
            <a:r>
              <a:rPr lang="en-US" sz="2800" dirty="0"/>
              <a:t>Data </a:t>
            </a:r>
            <a:r>
              <a:rPr lang="en-US" sz="2800" dirty="0" smtClean="0"/>
              <a:t>payload can be of any type</a:t>
            </a:r>
          </a:p>
          <a:p>
            <a:pPr marL="0" indent="0">
              <a:buNone/>
            </a:pPr>
            <a:endParaRPr lang="en-US" sz="3200" dirty="0" smtClean="0"/>
          </a:p>
          <a:p>
            <a:pPr marL="0" indent="0">
              <a:buNone/>
            </a:pPr>
            <a:endParaRPr lang="en-US" sz="3200" dirty="0"/>
          </a:p>
        </p:txBody>
      </p:sp>
    </p:spTree>
    <p:custDataLst>
      <p:tags r:id="rId1"/>
    </p:custDataLst>
    <p:extLst>
      <p:ext uri="{BB962C8B-B14F-4D97-AF65-F5344CB8AC3E}">
        <p14:creationId xmlns:p14="http://schemas.microsoft.com/office/powerpoint/2010/main" val="1775620585"/>
      </p:ext>
    </p:extLst>
  </p:cSld>
  <p:clrMapOvr>
    <a:masterClrMapping/>
  </p:clrMapOvr>
  <mc:AlternateContent xmlns:mc="http://schemas.openxmlformats.org/markup-compatibility/2006" xmlns:p14="http://schemas.microsoft.com/office/powerpoint/2010/main">
    <mc:Choice Requires="p14">
      <p:transition spd="slow" p14:dur="2000" advTm="67323"/>
    </mc:Choice>
    <mc:Fallback xmlns="">
      <p:transition spd="slow" advTm="673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a:off x="7439660" y="5512672"/>
            <a:ext cx="1219200" cy="1219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CLIENT</a:t>
            </a:r>
          </a:p>
        </p:txBody>
      </p:sp>
      <p:sp>
        <p:nvSpPr>
          <p:cNvPr id="36" name="Oval 35"/>
          <p:cNvSpPr/>
          <p:nvPr/>
        </p:nvSpPr>
        <p:spPr>
          <a:xfrm>
            <a:off x="7287260" y="5360272"/>
            <a:ext cx="1219200" cy="1219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CLIENT</a:t>
            </a:r>
          </a:p>
        </p:txBody>
      </p:sp>
      <p:sp>
        <p:nvSpPr>
          <p:cNvPr id="33" name="Oval 32"/>
          <p:cNvSpPr/>
          <p:nvPr/>
        </p:nvSpPr>
        <p:spPr>
          <a:xfrm>
            <a:off x="9323864" y="2168922"/>
            <a:ext cx="1219200" cy="1219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CLIENT</a:t>
            </a:r>
          </a:p>
        </p:txBody>
      </p:sp>
      <p:sp>
        <p:nvSpPr>
          <p:cNvPr id="31" name="Oval 30"/>
          <p:cNvSpPr/>
          <p:nvPr/>
        </p:nvSpPr>
        <p:spPr>
          <a:xfrm>
            <a:off x="9171464" y="2016522"/>
            <a:ext cx="1219200" cy="1219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CLIENT</a:t>
            </a:r>
          </a:p>
        </p:txBody>
      </p:sp>
      <p:sp>
        <p:nvSpPr>
          <p:cNvPr id="5" name="Title 4"/>
          <p:cNvSpPr>
            <a:spLocks noGrp="1"/>
          </p:cNvSpPr>
          <p:nvPr>
            <p:ph type="title" idx="4294967295"/>
          </p:nvPr>
        </p:nvSpPr>
        <p:spPr>
          <a:xfrm>
            <a:off x="838200" y="365125"/>
            <a:ext cx="5194850" cy="1325563"/>
          </a:xfrm>
        </p:spPr>
        <p:txBody>
          <a:bodyPr/>
          <a:lstStyle/>
          <a:p>
            <a:r>
              <a:rPr lang="en-US" dirty="0" smtClean="0"/>
              <a:t>MQTT Process</a:t>
            </a:r>
            <a:endParaRPr lang="en-US" dirty="0"/>
          </a:p>
        </p:txBody>
      </p:sp>
      <p:sp>
        <p:nvSpPr>
          <p:cNvPr id="6" name="Oval 5"/>
          <p:cNvSpPr/>
          <p:nvPr/>
        </p:nvSpPr>
        <p:spPr>
          <a:xfrm>
            <a:off x="5873876" y="2610486"/>
            <a:ext cx="1775460" cy="177546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solidFill>
                  <a:schemeClr val="tx1"/>
                </a:solidFill>
              </a:rPr>
              <a:t>BROKER</a:t>
            </a:r>
          </a:p>
          <a:p>
            <a:pPr algn="ctr"/>
            <a:r>
              <a:rPr lang="en-US" sz="1600" b="1" i="1" dirty="0" smtClean="0">
                <a:solidFill>
                  <a:schemeClr val="tx1"/>
                </a:solidFill>
              </a:rPr>
              <a:t>MQTT Server</a:t>
            </a:r>
          </a:p>
        </p:txBody>
      </p:sp>
      <p:sp>
        <p:nvSpPr>
          <p:cNvPr id="8" name="Oval 7"/>
          <p:cNvSpPr/>
          <p:nvPr/>
        </p:nvSpPr>
        <p:spPr>
          <a:xfrm>
            <a:off x="3017679" y="2888616"/>
            <a:ext cx="1219200" cy="1219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CLIENT</a:t>
            </a:r>
          </a:p>
          <a:p>
            <a:pPr algn="ctr"/>
            <a:endParaRPr lang="en-US" b="1" dirty="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p:txBody>
      </p:sp>
      <p:sp>
        <p:nvSpPr>
          <p:cNvPr id="11" name="Oval 10"/>
          <p:cNvSpPr/>
          <p:nvPr/>
        </p:nvSpPr>
        <p:spPr>
          <a:xfrm>
            <a:off x="9019064" y="1864122"/>
            <a:ext cx="1219200" cy="1219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solidFill>
                  <a:schemeClr val="tx1"/>
                </a:solidFill>
              </a:rPr>
              <a:t>CLIENT</a:t>
            </a:r>
          </a:p>
          <a:p>
            <a:pPr algn="ctr"/>
            <a:r>
              <a:rPr lang="en-US" sz="1600" b="1" dirty="0" smtClean="0">
                <a:solidFill>
                  <a:schemeClr val="tx1"/>
                </a:solidFill>
              </a:rPr>
              <a:t>Recipient</a:t>
            </a:r>
            <a:endParaRPr lang="en-US" sz="1400" b="1" dirty="0" smtClean="0">
              <a:solidFill>
                <a:schemeClr val="tx1"/>
              </a:solidFill>
            </a:endParaRPr>
          </a:p>
        </p:txBody>
      </p:sp>
      <p:grpSp>
        <p:nvGrpSpPr>
          <p:cNvPr id="57" name="Group 56"/>
          <p:cNvGrpSpPr/>
          <p:nvPr/>
        </p:nvGrpSpPr>
        <p:grpSpPr>
          <a:xfrm>
            <a:off x="4236879" y="2963704"/>
            <a:ext cx="1636997" cy="534512"/>
            <a:chOff x="4269746" y="3170315"/>
            <a:chExt cx="1636997" cy="534512"/>
          </a:xfrm>
        </p:grpSpPr>
        <p:cxnSp>
          <p:nvCxnSpPr>
            <p:cNvPr id="13" name="Straight Arrow Connector 12"/>
            <p:cNvCxnSpPr>
              <a:stCxn id="8" idx="6"/>
              <a:endCxn id="6" idx="2"/>
            </p:cNvCxnSpPr>
            <p:nvPr/>
          </p:nvCxnSpPr>
          <p:spPr>
            <a:xfrm>
              <a:off x="4269746" y="3704827"/>
              <a:ext cx="163699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02837" y="3170315"/>
              <a:ext cx="864339" cy="369332"/>
            </a:xfrm>
            <a:prstGeom prst="rect">
              <a:avLst/>
            </a:prstGeom>
            <a:noFill/>
          </p:spPr>
          <p:txBody>
            <a:bodyPr wrap="none" rtlCol="0">
              <a:spAutoFit/>
            </a:bodyPr>
            <a:lstStyle/>
            <a:p>
              <a:r>
                <a:rPr lang="en-US" dirty="0" smtClean="0"/>
                <a:t>Publish</a:t>
              </a:r>
              <a:endParaRPr lang="en-US" dirty="0"/>
            </a:p>
          </p:txBody>
        </p:sp>
      </p:grpSp>
      <p:grpSp>
        <p:nvGrpSpPr>
          <p:cNvPr id="58" name="Group 57"/>
          <p:cNvGrpSpPr/>
          <p:nvPr/>
        </p:nvGrpSpPr>
        <p:grpSpPr>
          <a:xfrm>
            <a:off x="4179095" y="3668872"/>
            <a:ext cx="1685924" cy="369332"/>
            <a:chOff x="3314701" y="4190366"/>
            <a:chExt cx="1685924" cy="369332"/>
          </a:xfrm>
        </p:grpSpPr>
        <p:cxnSp>
          <p:nvCxnSpPr>
            <p:cNvPr id="15" name="Straight Arrow Connector 14"/>
            <p:cNvCxnSpPr/>
            <p:nvPr/>
          </p:nvCxnSpPr>
          <p:spPr>
            <a:xfrm flipH="1">
              <a:off x="3314701" y="4214813"/>
              <a:ext cx="1685924" cy="0"/>
            </a:xfrm>
            <a:prstGeom prst="straightConnector1">
              <a:avLst/>
            </a:prstGeom>
            <a:ln w="762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89409" y="4190366"/>
              <a:ext cx="519694" cy="369332"/>
            </a:xfrm>
            <a:prstGeom prst="rect">
              <a:avLst/>
            </a:prstGeom>
            <a:noFill/>
          </p:spPr>
          <p:txBody>
            <a:bodyPr wrap="none" rtlCol="0">
              <a:spAutoFit/>
            </a:bodyPr>
            <a:lstStyle/>
            <a:p>
              <a:r>
                <a:rPr lang="en-US" dirty="0" err="1" smtClean="0"/>
                <a:t>Ack</a:t>
              </a:r>
              <a:endParaRPr lang="en-US" dirty="0"/>
            </a:p>
          </p:txBody>
        </p:sp>
      </p:grpSp>
      <p:cxnSp>
        <p:nvCxnSpPr>
          <p:cNvPr id="21" name="Straight Arrow Connector 20"/>
          <p:cNvCxnSpPr/>
          <p:nvPr/>
        </p:nvCxnSpPr>
        <p:spPr>
          <a:xfrm rot="20212016" flipH="1">
            <a:off x="7480604" y="3096382"/>
            <a:ext cx="1685924" cy="0"/>
          </a:xfrm>
          <a:prstGeom prst="straightConnector1">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20212016">
            <a:off x="7702122" y="2475781"/>
            <a:ext cx="1009892" cy="369332"/>
          </a:xfrm>
          <a:prstGeom prst="rect">
            <a:avLst/>
          </a:prstGeom>
          <a:noFill/>
        </p:spPr>
        <p:txBody>
          <a:bodyPr wrap="none" rtlCol="0">
            <a:spAutoFit/>
          </a:bodyPr>
          <a:lstStyle/>
          <a:p>
            <a:r>
              <a:rPr lang="en-US" dirty="0" smtClean="0"/>
              <a:t>Message</a:t>
            </a:r>
            <a:endParaRPr lang="en-US" dirty="0"/>
          </a:p>
        </p:txBody>
      </p:sp>
      <p:cxnSp>
        <p:nvCxnSpPr>
          <p:cNvPr id="20" name="Straight Arrow Connector 19"/>
          <p:cNvCxnSpPr/>
          <p:nvPr/>
        </p:nvCxnSpPr>
        <p:spPr>
          <a:xfrm flipV="1">
            <a:off x="7509994" y="2469718"/>
            <a:ext cx="1503933" cy="646609"/>
          </a:xfrm>
          <a:prstGeom prst="straightConnector1">
            <a:avLst/>
          </a:prstGeom>
          <a:ln w="762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20212016">
            <a:off x="8127021" y="2732531"/>
            <a:ext cx="519694" cy="369332"/>
          </a:xfrm>
          <a:prstGeom prst="rect">
            <a:avLst/>
          </a:prstGeom>
          <a:noFill/>
        </p:spPr>
        <p:txBody>
          <a:bodyPr wrap="none" rtlCol="0">
            <a:spAutoFit/>
          </a:bodyPr>
          <a:lstStyle/>
          <a:p>
            <a:r>
              <a:rPr lang="en-US" dirty="0" err="1" smtClean="0"/>
              <a:t>Ack</a:t>
            </a:r>
            <a:endParaRPr lang="en-US" dirty="0"/>
          </a:p>
        </p:txBody>
      </p:sp>
      <p:sp>
        <p:nvSpPr>
          <p:cNvPr id="14340" name="TextBox 14339"/>
          <p:cNvSpPr txBox="1"/>
          <p:nvPr/>
        </p:nvSpPr>
        <p:spPr>
          <a:xfrm>
            <a:off x="892969" y="2085975"/>
            <a:ext cx="2091843"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Broker (server)</a:t>
            </a:r>
          </a:p>
          <a:p>
            <a:pPr marL="285750" indent="-285750">
              <a:buFont typeface="Arial" panose="020B0604020202020204" pitchFamily="34" charset="0"/>
              <a:buChar char="•"/>
            </a:pPr>
            <a:r>
              <a:rPr lang="en-US" b="1" dirty="0" smtClean="0"/>
              <a:t>Client</a:t>
            </a:r>
          </a:p>
          <a:p>
            <a:pPr marL="285750" indent="-285750">
              <a:buFont typeface="Arial" panose="020B0604020202020204" pitchFamily="34" charset="0"/>
              <a:buChar char="•"/>
            </a:pPr>
            <a:r>
              <a:rPr lang="en-US" b="1" dirty="0" smtClean="0"/>
              <a:t>Topic</a:t>
            </a:r>
          </a:p>
          <a:p>
            <a:pPr marL="285750" indent="-285750">
              <a:buFont typeface="Arial" panose="020B0604020202020204" pitchFamily="34" charset="0"/>
              <a:buChar char="•"/>
            </a:pPr>
            <a:r>
              <a:rPr lang="en-US" b="1" dirty="0" smtClean="0"/>
              <a:t>Publish</a:t>
            </a:r>
            <a:endParaRPr lang="en-US" b="1" dirty="0"/>
          </a:p>
        </p:txBody>
      </p:sp>
      <p:sp>
        <p:nvSpPr>
          <p:cNvPr id="3" name="TextBox 2"/>
          <p:cNvSpPr txBox="1"/>
          <p:nvPr/>
        </p:nvSpPr>
        <p:spPr>
          <a:xfrm>
            <a:off x="10253293" y="1969602"/>
            <a:ext cx="1274131" cy="369332"/>
          </a:xfrm>
          <a:prstGeom prst="rect">
            <a:avLst/>
          </a:prstGeom>
          <a:noFill/>
        </p:spPr>
        <p:txBody>
          <a:bodyPr wrap="none" rtlCol="0">
            <a:spAutoFit/>
          </a:bodyPr>
          <a:lstStyle/>
          <a:p>
            <a:r>
              <a:rPr lang="en-US" dirty="0" smtClean="0"/>
              <a:t>Mexico City</a:t>
            </a:r>
            <a:endParaRPr lang="en-US" dirty="0"/>
          </a:p>
        </p:txBody>
      </p:sp>
      <p:sp>
        <p:nvSpPr>
          <p:cNvPr id="30" name="TextBox 29"/>
          <p:cNvSpPr txBox="1"/>
          <p:nvPr/>
        </p:nvSpPr>
        <p:spPr>
          <a:xfrm>
            <a:off x="8371518" y="5360272"/>
            <a:ext cx="1038426" cy="369332"/>
          </a:xfrm>
          <a:prstGeom prst="rect">
            <a:avLst/>
          </a:prstGeom>
          <a:noFill/>
        </p:spPr>
        <p:txBody>
          <a:bodyPr wrap="none" rtlCol="0">
            <a:spAutoFit/>
          </a:bodyPr>
          <a:lstStyle/>
          <a:p>
            <a:r>
              <a:rPr lang="en-US" dirty="0" smtClean="0"/>
              <a:t>Acapulco</a:t>
            </a:r>
            <a:endParaRPr lang="en-US" dirty="0"/>
          </a:p>
        </p:txBody>
      </p:sp>
      <p:sp>
        <p:nvSpPr>
          <p:cNvPr id="4" name="Rounded Rectangular Callout 3"/>
          <p:cNvSpPr/>
          <p:nvPr/>
        </p:nvSpPr>
        <p:spPr>
          <a:xfrm>
            <a:off x="4982970" y="1500823"/>
            <a:ext cx="1922932" cy="707312"/>
          </a:xfrm>
          <a:prstGeom prst="wedgeRoundRectCallout">
            <a:avLst>
              <a:gd name="adj1" fmla="val -52783"/>
              <a:gd name="adj2" fmla="val 164093"/>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EQW for Mexico City</a:t>
            </a:r>
            <a:endParaRPr lang="en-US" dirty="0"/>
          </a:p>
        </p:txBody>
      </p:sp>
      <p:sp>
        <p:nvSpPr>
          <p:cNvPr id="32" name="Rounded Rectangular Callout 31"/>
          <p:cNvSpPr/>
          <p:nvPr/>
        </p:nvSpPr>
        <p:spPr>
          <a:xfrm>
            <a:off x="7487012" y="889935"/>
            <a:ext cx="1922932" cy="707312"/>
          </a:xfrm>
          <a:prstGeom prst="wedgeRoundRectCallout">
            <a:avLst>
              <a:gd name="adj1" fmla="val -15261"/>
              <a:gd name="adj2" fmla="val 183283"/>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EQW for Mexico City</a:t>
            </a:r>
            <a:endParaRPr lang="en-US" dirty="0">
              <a:solidFill>
                <a:schemeClr val="tx1"/>
              </a:solidFill>
            </a:endParaRPr>
          </a:p>
        </p:txBody>
      </p:sp>
      <p:sp>
        <p:nvSpPr>
          <p:cNvPr id="34" name="Rounded Rectangular Callout 33"/>
          <p:cNvSpPr/>
          <p:nvPr/>
        </p:nvSpPr>
        <p:spPr>
          <a:xfrm>
            <a:off x="9188722" y="3417431"/>
            <a:ext cx="1922932" cy="707312"/>
          </a:xfrm>
          <a:prstGeom prst="wedgeRoundRectCallout">
            <a:avLst>
              <a:gd name="adj1" fmla="val -82503"/>
              <a:gd name="adj2" fmla="val -98503"/>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OK, thank you</a:t>
            </a:r>
            <a:r>
              <a:rPr lang="en-US" dirty="0" smtClean="0">
                <a:solidFill>
                  <a:schemeClr val="bg1"/>
                </a:solidFill>
              </a:rPr>
              <a:t>! You saved my life!</a:t>
            </a:r>
            <a:endParaRPr lang="en-US" dirty="0">
              <a:solidFill>
                <a:schemeClr val="bg1"/>
              </a:solidFill>
            </a:endParaRPr>
          </a:p>
        </p:txBody>
      </p:sp>
      <p:sp>
        <p:nvSpPr>
          <p:cNvPr id="35" name="TextBox 34"/>
          <p:cNvSpPr txBox="1"/>
          <p:nvPr/>
        </p:nvSpPr>
        <p:spPr>
          <a:xfrm>
            <a:off x="3215243" y="4088945"/>
            <a:ext cx="824072" cy="369332"/>
          </a:xfrm>
          <a:prstGeom prst="rect">
            <a:avLst/>
          </a:prstGeom>
          <a:noFill/>
        </p:spPr>
        <p:txBody>
          <a:bodyPr wrap="none" rtlCol="0">
            <a:spAutoFit/>
          </a:bodyPr>
          <a:lstStyle/>
          <a:p>
            <a:r>
              <a:rPr lang="en-US" dirty="0" smtClean="0"/>
              <a:t>Source</a:t>
            </a:r>
            <a:endParaRPr lang="en-US" dirty="0"/>
          </a:p>
        </p:txBody>
      </p:sp>
      <p:sp>
        <p:nvSpPr>
          <p:cNvPr id="7" name="Rectangle 6"/>
          <p:cNvSpPr/>
          <p:nvPr/>
        </p:nvSpPr>
        <p:spPr>
          <a:xfrm>
            <a:off x="232163" y="4470500"/>
            <a:ext cx="6673739" cy="2308324"/>
          </a:xfrm>
          <a:prstGeom prst="rect">
            <a:avLst/>
          </a:prstGeom>
        </p:spPr>
        <p:txBody>
          <a:bodyPr wrap="square">
            <a:spAutoFit/>
          </a:bodyPr>
          <a:lstStyle/>
          <a:p>
            <a:pPr algn="just"/>
            <a:r>
              <a:rPr lang="en-US" altLang="en-US" b="1" dirty="0"/>
              <a:t>Broker</a:t>
            </a:r>
            <a:r>
              <a:rPr lang="en-US" altLang="en-US" dirty="0"/>
              <a:t>: </a:t>
            </a:r>
            <a:r>
              <a:rPr lang="en-US" altLang="en-US" dirty="0" smtClean="0"/>
              <a:t>accepts </a:t>
            </a:r>
            <a:r>
              <a:rPr lang="en-US" altLang="en-US" dirty="0"/>
              <a:t>messages from clients and then delivers them to any interested clients</a:t>
            </a:r>
            <a:r>
              <a:rPr lang="en-US" altLang="en-US" dirty="0" smtClean="0"/>
              <a:t>.</a:t>
            </a:r>
            <a:endParaRPr lang="en-US" altLang="en-US" dirty="0"/>
          </a:p>
          <a:p>
            <a:pPr algn="just"/>
            <a:r>
              <a:rPr lang="en-US" altLang="en-US" b="1" dirty="0"/>
              <a:t>Client</a:t>
            </a:r>
            <a:r>
              <a:rPr lang="en-US" altLang="en-US" dirty="0"/>
              <a:t>: A “device” that either publishes a </a:t>
            </a:r>
            <a:r>
              <a:rPr lang="en-US" altLang="en-US" dirty="0" smtClean="0"/>
              <a:t>message, subscribe, </a:t>
            </a:r>
            <a:r>
              <a:rPr lang="en-US" altLang="en-US" dirty="0"/>
              <a:t>or both.</a:t>
            </a:r>
          </a:p>
          <a:p>
            <a:r>
              <a:rPr lang="en-US" altLang="en-US" b="1" dirty="0" smtClean="0"/>
              <a:t>Publish</a:t>
            </a:r>
            <a:r>
              <a:rPr lang="en-US" altLang="en-US" dirty="0"/>
              <a:t>: </a:t>
            </a:r>
            <a:r>
              <a:rPr lang="en-US" altLang="en-US" dirty="0" smtClean="0"/>
              <a:t>sending </a:t>
            </a:r>
            <a:r>
              <a:rPr lang="en-US" altLang="en-US" dirty="0"/>
              <a:t>a message to the </a:t>
            </a:r>
            <a:r>
              <a:rPr lang="en-US" altLang="en-US" dirty="0" smtClean="0"/>
              <a:t>broker.</a:t>
            </a:r>
          </a:p>
          <a:p>
            <a:endParaRPr lang="en-US" altLang="en-US" dirty="0"/>
          </a:p>
          <a:p>
            <a:r>
              <a:rPr lang="en-US" b="1" dirty="0" smtClean="0"/>
              <a:t>Push </a:t>
            </a:r>
            <a:r>
              <a:rPr lang="en-US" b="1" dirty="0"/>
              <a:t>based</a:t>
            </a:r>
            <a:r>
              <a:rPr lang="en-US" dirty="0"/>
              <a:t>: no need to continuously look for </a:t>
            </a:r>
            <a:r>
              <a:rPr lang="en-US" dirty="0" smtClean="0"/>
              <a:t>updates</a:t>
            </a:r>
          </a:p>
          <a:p>
            <a:r>
              <a:rPr lang="en-US" b="1" dirty="0" smtClean="0"/>
              <a:t>One-to-many</a:t>
            </a:r>
            <a:r>
              <a:rPr lang="en-US" dirty="0" smtClean="0"/>
              <a:t> architecture</a:t>
            </a:r>
          </a:p>
          <a:p>
            <a:r>
              <a:rPr lang="en-US" dirty="0" smtClean="0"/>
              <a:t>  </a:t>
            </a:r>
            <a:endParaRPr lang="en-US" dirty="0"/>
          </a:p>
        </p:txBody>
      </p:sp>
      <p:sp>
        <p:nvSpPr>
          <p:cNvPr id="26" name="TextBox 25"/>
          <p:cNvSpPr txBox="1"/>
          <p:nvPr/>
        </p:nvSpPr>
        <p:spPr>
          <a:xfrm>
            <a:off x="2504799" y="3153392"/>
            <a:ext cx="2308851" cy="923330"/>
          </a:xfrm>
          <a:prstGeom prst="rect">
            <a:avLst/>
          </a:prstGeom>
          <a:noFill/>
        </p:spPr>
        <p:txBody>
          <a:bodyPr wrap="square" rtlCol="0">
            <a:spAutoFit/>
          </a:bodyPr>
          <a:lstStyle/>
          <a:p>
            <a:pPr algn="ctr"/>
            <a:r>
              <a:rPr lang="en-US" dirty="0" smtClean="0"/>
              <a:t>Runs the </a:t>
            </a:r>
          </a:p>
          <a:p>
            <a:pPr algn="ctr"/>
            <a:r>
              <a:rPr lang="en-US" dirty="0" smtClean="0"/>
              <a:t>Alerting </a:t>
            </a:r>
          </a:p>
          <a:p>
            <a:pPr algn="ctr"/>
            <a:r>
              <a:rPr lang="en-US" dirty="0" smtClean="0"/>
              <a:t>software</a:t>
            </a:r>
            <a:endParaRPr lang="en-US" dirty="0"/>
          </a:p>
        </p:txBody>
      </p:sp>
      <p:sp>
        <p:nvSpPr>
          <p:cNvPr id="38" name="Oval 37"/>
          <p:cNvSpPr/>
          <p:nvPr/>
        </p:nvSpPr>
        <p:spPr>
          <a:xfrm>
            <a:off x="7152318" y="5181600"/>
            <a:ext cx="1219200" cy="1219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solidFill>
                  <a:schemeClr val="tx1"/>
                </a:solidFill>
              </a:rPr>
              <a:t>CLIENT</a:t>
            </a:r>
          </a:p>
          <a:p>
            <a:pPr algn="ctr"/>
            <a:r>
              <a:rPr lang="en-US" sz="1600" b="1" dirty="0" smtClean="0">
                <a:solidFill>
                  <a:schemeClr val="tx1"/>
                </a:solidFill>
              </a:rPr>
              <a:t>Recipient</a:t>
            </a:r>
            <a:endParaRPr lang="en-US" sz="1400" b="1" dirty="0" smtClean="0">
              <a:solidFill>
                <a:schemeClr val="tx1"/>
              </a:solidFill>
            </a:endParaRPr>
          </a:p>
        </p:txBody>
      </p:sp>
    </p:spTree>
    <p:custDataLst>
      <p:tags r:id="rId1"/>
    </p:custDataLst>
    <p:extLst>
      <p:ext uri="{BB962C8B-B14F-4D97-AF65-F5344CB8AC3E}">
        <p14:creationId xmlns:p14="http://schemas.microsoft.com/office/powerpoint/2010/main" val="3897460068"/>
      </p:ext>
    </p:extLst>
  </p:cSld>
  <p:clrMapOvr>
    <a:masterClrMapping/>
  </p:clrMapOvr>
  <mc:AlternateContent xmlns:mc="http://schemas.openxmlformats.org/markup-compatibility/2006" xmlns:p14="http://schemas.microsoft.com/office/powerpoint/2010/main">
    <mc:Choice Requires="p14">
      <p:transition spd="slow" p14:dur="2000" advTm="75308"/>
    </mc:Choice>
    <mc:Fallback xmlns="">
      <p:transition spd="slow" advTm="753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4" grpId="0" animBg="1"/>
      <p:bldP spid="32" grpId="0" animBg="1"/>
      <p:bldP spid="34" grpId="0" animBg="1"/>
      <p:bldP spid="7"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38199" y="365125"/>
            <a:ext cx="6160911" cy="1325563"/>
          </a:xfrm>
        </p:spPr>
        <p:txBody>
          <a:bodyPr>
            <a:normAutofit/>
          </a:bodyPr>
          <a:lstStyle/>
          <a:p>
            <a:r>
              <a:rPr lang="en-US" dirty="0" smtClean="0"/>
              <a:t>MQTT Concepts – Topics</a:t>
            </a:r>
            <a:endParaRPr lang="en-US" dirty="0"/>
          </a:p>
        </p:txBody>
      </p:sp>
      <p:sp>
        <p:nvSpPr>
          <p:cNvPr id="3" name="Rectangle 2"/>
          <p:cNvSpPr/>
          <p:nvPr/>
        </p:nvSpPr>
        <p:spPr>
          <a:xfrm>
            <a:off x="620890" y="2359211"/>
            <a:ext cx="4714903" cy="2616101"/>
          </a:xfrm>
          <a:prstGeom prst="rect">
            <a:avLst/>
          </a:prstGeom>
        </p:spPr>
        <p:txBody>
          <a:bodyPr wrap="square">
            <a:spAutoFit/>
          </a:bodyPr>
          <a:lstStyle/>
          <a:p>
            <a:pPr algn="just"/>
            <a:r>
              <a:rPr lang="en-US" altLang="en-US" sz="2000" b="1" dirty="0"/>
              <a:t>Topic</a:t>
            </a:r>
            <a:r>
              <a:rPr lang="en-US" altLang="en-US" sz="2000" dirty="0"/>
              <a:t>: </a:t>
            </a:r>
            <a:endParaRPr lang="en-US" altLang="en-US" sz="2000" dirty="0" smtClean="0"/>
          </a:p>
          <a:p>
            <a:pPr algn="just"/>
            <a:endParaRPr lang="en-US" altLang="en-US" sz="2000" dirty="0"/>
          </a:p>
          <a:p>
            <a:pPr algn="just"/>
            <a:r>
              <a:rPr lang="en-US" altLang="en-US" sz="2000" dirty="0" smtClean="0"/>
              <a:t>A </a:t>
            </a:r>
            <a:r>
              <a:rPr lang="en-US" altLang="en-US" sz="2000" dirty="0"/>
              <a:t>namespace for messages on the </a:t>
            </a:r>
            <a:r>
              <a:rPr lang="en-US" altLang="en-US" sz="2000" dirty="0" smtClean="0"/>
              <a:t>broker, similar to computer directory. </a:t>
            </a:r>
          </a:p>
          <a:p>
            <a:pPr algn="just"/>
            <a:endParaRPr lang="en-US" altLang="en-US" sz="2000" dirty="0"/>
          </a:p>
          <a:p>
            <a:pPr algn="just"/>
            <a:r>
              <a:rPr lang="en-US" altLang="en-US" sz="2000" dirty="0" smtClean="0"/>
              <a:t>Source clients publish </a:t>
            </a:r>
            <a:r>
              <a:rPr lang="en-US" altLang="en-US" sz="2000" dirty="0"/>
              <a:t>to a </a:t>
            </a:r>
            <a:r>
              <a:rPr lang="en-US" altLang="en-US" sz="2000" dirty="0" smtClean="0"/>
              <a:t>topic, </a:t>
            </a:r>
            <a:r>
              <a:rPr lang="en-US" altLang="en-US" sz="2000" dirty="0"/>
              <a:t>and </a:t>
            </a:r>
            <a:endParaRPr lang="en-US" altLang="en-US" sz="2000" dirty="0" smtClean="0"/>
          </a:p>
          <a:p>
            <a:pPr algn="just"/>
            <a:r>
              <a:rPr lang="en-US" altLang="en-US" sz="2000" dirty="0" smtClean="0"/>
              <a:t>recipient clients subscribe to topics.</a:t>
            </a:r>
            <a:endParaRPr lang="en-US" altLang="en-US" sz="2000" dirty="0"/>
          </a:p>
          <a:p>
            <a:pPr algn="just"/>
            <a:endParaRPr lang="en-US" altLang="en-US" sz="2400" b="1" dirty="0" smtClean="0"/>
          </a:p>
        </p:txBody>
      </p:sp>
      <p:sp>
        <p:nvSpPr>
          <p:cNvPr id="7" name="TextBox 6"/>
          <p:cNvSpPr txBox="1"/>
          <p:nvPr/>
        </p:nvSpPr>
        <p:spPr>
          <a:xfrm>
            <a:off x="7191751" y="675025"/>
            <a:ext cx="4549422" cy="2031325"/>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US" dirty="0"/>
              <a:t>house/room1/main-light</a:t>
            </a:r>
          </a:p>
          <a:p>
            <a:pPr marL="285750" indent="-285750">
              <a:buFont typeface="Arial" panose="020B0604020202020204" pitchFamily="34" charset="0"/>
              <a:buChar char="•"/>
            </a:pPr>
            <a:r>
              <a:rPr lang="en-US" dirty="0"/>
              <a:t>house/room1/alarm</a:t>
            </a:r>
          </a:p>
          <a:p>
            <a:pPr marL="285750" indent="-285750">
              <a:buFont typeface="Arial" panose="020B0604020202020204" pitchFamily="34" charset="0"/>
              <a:buChar char="•"/>
            </a:pPr>
            <a:r>
              <a:rPr lang="en-US" dirty="0"/>
              <a:t>house/garage/main-light</a:t>
            </a:r>
          </a:p>
          <a:p>
            <a:pPr marL="285750" indent="-285750">
              <a:buFont typeface="Arial" panose="020B0604020202020204" pitchFamily="34" charset="0"/>
              <a:buChar char="•"/>
            </a:pPr>
            <a:r>
              <a:rPr lang="en-US" dirty="0" smtClean="0"/>
              <a:t>house/main-door</a:t>
            </a:r>
          </a:p>
          <a:p>
            <a:pPr marL="285750" indent="-285750">
              <a:buFont typeface="Arial" panose="020B0604020202020204" pitchFamily="34" charset="0"/>
              <a:buChar char="•"/>
            </a:pPr>
            <a:r>
              <a:rPr lang="en-US" dirty="0" smtClean="0"/>
              <a:t>office/lobby</a:t>
            </a:r>
          </a:p>
          <a:p>
            <a:pPr marL="285750" indent="-285750">
              <a:buFont typeface="Arial" panose="020B0604020202020204" pitchFamily="34" charset="0"/>
              <a:buChar char="•"/>
            </a:pPr>
            <a:r>
              <a:rPr lang="en-US" dirty="0" smtClean="0"/>
              <a:t>Etc.</a:t>
            </a:r>
            <a:endParaRPr lang="en-US" dirty="0"/>
          </a:p>
          <a:p>
            <a:pPr marL="285750" indent="-285750">
              <a:buFont typeface="Arial" panose="020B0604020202020204" pitchFamily="34" charset="0"/>
              <a:buChar char="•"/>
            </a:pPr>
            <a:endParaRPr lang="en-US" dirty="0"/>
          </a:p>
        </p:txBody>
      </p:sp>
      <p:sp>
        <p:nvSpPr>
          <p:cNvPr id="35" name="TextBox 34"/>
          <p:cNvSpPr txBox="1"/>
          <p:nvPr/>
        </p:nvSpPr>
        <p:spPr>
          <a:xfrm>
            <a:off x="7185378" y="3154679"/>
            <a:ext cx="4549422" cy="1477328"/>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US" dirty="0" err="1" smtClean="0"/>
              <a:t>usa</a:t>
            </a:r>
            <a:r>
              <a:rPr lang="en-US" dirty="0" smtClean="0"/>
              <a:t>/</a:t>
            </a:r>
            <a:r>
              <a:rPr lang="en-US" dirty="0" err="1" smtClean="0"/>
              <a:t>california</a:t>
            </a:r>
            <a:r>
              <a:rPr lang="en-US" dirty="0" smtClean="0"/>
              <a:t>/</a:t>
            </a:r>
            <a:r>
              <a:rPr lang="en-US" dirty="0" err="1" smtClean="0"/>
              <a:t>contracosta</a:t>
            </a:r>
            <a:endParaRPr lang="en-US" dirty="0"/>
          </a:p>
          <a:p>
            <a:pPr marL="285750" indent="-285750">
              <a:buFont typeface="Arial" panose="020B0604020202020204" pitchFamily="34" charset="0"/>
              <a:buChar char="•"/>
            </a:pPr>
            <a:r>
              <a:rPr lang="en-US" dirty="0" err="1" smtClean="0"/>
              <a:t>usa</a:t>
            </a:r>
            <a:r>
              <a:rPr lang="en-US" dirty="0" smtClean="0"/>
              <a:t>/</a:t>
            </a:r>
            <a:r>
              <a:rPr lang="en-US" dirty="0" err="1" smtClean="0"/>
              <a:t>california</a:t>
            </a:r>
            <a:r>
              <a:rPr lang="en-US" dirty="0" smtClean="0"/>
              <a:t>/alameda</a:t>
            </a:r>
          </a:p>
          <a:p>
            <a:pPr marL="285750" indent="-285750">
              <a:buFont typeface="Arial" panose="020B0604020202020204" pitchFamily="34" charset="0"/>
              <a:buChar char="•"/>
            </a:pPr>
            <a:r>
              <a:rPr lang="en-US" dirty="0" err="1" smtClean="0"/>
              <a:t>usa</a:t>
            </a:r>
            <a:r>
              <a:rPr lang="en-US" dirty="0" smtClean="0"/>
              <a:t>/</a:t>
            </a:r>
            <a:r>
              <a:rPr lang="en-US" dirty="0" err="1" smtClean="0"/>
              <a:t>nevado</a:t>
            </a:r>
            <a:r>
              <a:rPr lang="en-US" dirty="0" smtClean="0"/>
              <a:t>/</a:t>
            </a:r>
            <a:r>
              <a:rPr lang="en-US" dirty="0" err="1" smtClean="0"/>
              <a:t>reno</a:t>
            </a:r>
            <a:endParaRPr lang="en-US" dirty="0" smtClean="0"/>
          </a:p>
          <a:p>
            <a:pPr marL="285750" indent="-285750">
              <a:buFont typeface="Arial" panose="020B0604020202020204" pitchFamily="34" charset="0"/>
              <a:buChar char="•"/>
            </a:pPr>
            <a:r>
              <a:rPr lang="en-US" dirty="0" err="1" smtClean="0"/>
              <a:t>Etc</a:t>
            </a:r>
            <a:endParaRPr lang="en-US" dirty="0" smtClean="0"/>
          </a:p>
          <a:p>
            <a:pPr marL="285750" indent="-285750">
              <a:buFont typeface="Arial" panose="020B0604020202020204" pitchFamily="34" charset="0"/>
              <a:buChar char="•"/>
            </a:pPr>
            <a:endParaRPr lang="en-US" dirty="0"/>
          </a:p>
        </p:txBody>
      </p:sp>
      <p:sp>
        <p:nvSpPr>
          <p:cNvPr id="36" name="TextBox 35"/>
          <p:cNvSpPr txBox="1"/>
          <p:nvPr/>
        </p:nvSpPr>
        <p:spPr>
          <a:xfrm>
            <a:off x="7185378" y="5080337"/>
            <a:ext cx="4549422" cy="1754326"/>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US" dirty="0" smtClean="0"/>
              <a:t>Alert/cap/geo</a:t>
            </a:r>
            <a:endParaRPr lang="en-US" dirty="0"/>
          </a:p>
          <a:p>
            <a:pPr marL="285750" indent="-285750">
              <a:buFont typeface="Arial" panose="020B0604020202020204" pitchFamily="34" charset="0"/>
              <a:buChar char="•"/>
            </a:pPr>
            <a:r>
              <a:rPr lang="en-US" dirty="0" err="1" smtClean="0"/>
              <a:t>usa</a:t>
            </a:r>
            <a:r>
              <a:rPr lang="en-US" dirty="0" smtClean="0"/>
              <a:t>/cap/met</a:t>
            </a:r>
          </a:p>
          <a:p>
            <a:pPr marL="285750" indent="-285750">
              <a:buFont typeface="Arial" panose="020B0604020202020204" pitchFamily="34" charset="0"/>
              <a:buChar char="•"/>
            </a:pPr>
            <a:r>
              <a:rPr lang="en-US" dirty="0" err="1" smtClean="0"/>
              <a:t>usa</a:t>
            </a:r>
            <a:r>
              <a:rPr lang="en-US" dirty="0" smtClean="0"/>
              <a:t>/cap/safety</a:t>
            </a:r>
          </a:p>
          <a:p>
            <a:pPr marL="285750" indent="-285750">
              <a:buFont typeface="Arial" panose="020B0604020202020204" pitchFamily="34" charset="0"/>
              <a:buChar char="•"/>
            </a:pPr>
            <a:r>
              <a:rPr lang="en-US" dirty="0" err="1" smtClean="0"/>
              <a:t>usa</a:t>
            </a:r>
            <a:r>
              <a:rPr lang="en-US" dirty="0" smtClean="0"/>
              <a:t>/cap/security</a:t>
            </a:r>
          </a:p>
          <a:p>
            <a:pPr marL="285750" indent="-285750">
              <a:buFont typeface="Arial" panose="020B0604020202020204" pitchFamily="34" charset="0"/>
              <a:buChar char="•"/>
            </a:pPr>
            <a:r>
              <a:rPr lang="en-US" dirty="0" err="1" smtClean="0"/>
              <a:t>Etc</a:t>
            </a:r>
            <a:endParaRPr lang="en-US" dirty="0" smtClean="0"/>
          </a:p>
          <a:p>
            <a:pPr marL="285750" indent="-285750">
              <a:buFont typeface="Arial" panose="020B0604020202020204" pitchFamily="34" charset="0"/>
              <a:buChar char="•"/>
            </a:pPr>
            <a:endParaRPr lang="en-US" dirty="0" smtClean="0"/>
          </a:p>
        </p:txBody>
      </p:sp>
    </p:spTree>
    <p:custDataLst>
      <p:tags r:id="rId1"/>
    </p:custDataLst>
    <p:extLst>
      <p:ext uri="{BB962C8B-B14F-4D97-AF65-F5344CB8AC3E}">
        <p14:creationId xmlns:p14="http://schemas.microsoft.com/office/powerpoint/2010/main" val="1152773768"/>
      </p:ext>
    </p:extLst>
  </p:cSld>
  <p:clrMapOvr>
    <a:masterClrMapping/>
  </p:clrMapOvr>
  <mc:AlternateContent xmlns:mc="http://schemas.openxmlformats.org/markup-compatibility/2006" xmlns:p14="http://schemas.microsoft.com/office/powerpoint/2010/main">
    <mc:Choice Requires="p14">
      <p:transition spd="slow" p14:dur="2000" advTm="41087"/>
    </mc:Choice>
    <mc:Fallback xmlns="">
      <p:transition spd="slow" advTm="4108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38200" y="365125"/>
            <a:ext cx="7515860" cy="1325563"/>
          </a:xfrm>
        </p:spPr>
        <p:txBody>
          <a:bodyPr>
            <a:normAutofit/>
          </a:bodyPr>
          <a:lstStyle/>
          <a:p>
            <a:r>
              <a:rPr lang="en-US" dirty="0" smtClean="0"/>
              <a:t>MQTT Concepts – Subscription</a:t>
            </a:r>
            <a:endParaRPr lang="en-US" dirty="0"/>
          </a:p>
        </p:txBody>
      </p:sp>
      <p:sp>
        <p:nvSpPr>
          <p:cNvPr id="6" name="Oval 5"/>
          <p:cNvSpPr/>
          <p:nvPr/>
        </p:nvSpPr>
        <p:spPr>
          <a:xfrm>
            <a:off x="5814219" y="2610486"/>
            <a:ext cx="1775460" cy="177546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BROKER</a:t>
            </a:r>
          </a:p>
        </p:txBody>
      </p:sp>
      <p:sp>
        <p:nvSpPr>
          <p:cNvPr id="8" name="Oval 7"/>
          <p:cNvSpPr/>
          <p:nvPr/>
        </p:nvSpPr>
        <p:spPr>
          <a:xfrm>
            <a:off x="3017679" y="2888616"/>
            <a:ext cx="1219200" cy="1219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CLIENT</a:t>
            </a:r>
          </a:p>
          <a:p>
            <a:pPr algn="ctr"/>
            <a:endParaRPr lang="en-US" b="1" dirty="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p:txBody>
      </p:sp>
      <p:sp>
        <p:nvSpPr>
          <p:cNvPr id="9" name="Oval 8"/>
          <p:cNvSpPr/>
          <p:nvPr/>
        </p:nvSpPr>
        <p:spPr>
          <a:xfrm>
            <a:off x="7134860" y="5207872"/>
            <a:ext cx="1219200" cy="1219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CLIENT</a:t>
            </a:r>
          </a:p>
          <a:p>
            <a:pPr algn="ctr"/>
            <a:r>
              <a:rPr lang="en-US" sz="1400" dirty="0" smtClean="0">
                <a:solidFill>
                  <a:schemeClr val="tx1"/>
                </a:solidFill>
              </a:rPr>
              <a:t>Recipient</a:t>
            </a:r>
            <a:endParaRPr lang="en-US" sz="1400" dirty="0">
              <a:solidFill>
                <a:schemeClr val="tx1"/>
              </a:solidFill>
            </a:endParaRPr>
          </a:p>
        </p:txBody>
      </p:sp>
      <p:sp>
        <p:nvSpPr>
          <p:cNvPr id="11" name="Oval 10"/>
          <p:cNvSpPr/>
          <p:nvPr/>
        </p:nvSpPr>
        <p:spPr>
          <a:xfrm>
            <a:off x="9019064" y="1864122"/>
            <a:ext cx="1219200" cy="1219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CLIENT </a:t>
            </a:r>
            <a:r>
              <a:rPr lang="en-US" sz="1400" dirty="0" smtClean="0">
                <a:solidFill>
                  <a:schemeClr val="tx1"/>
                </a:solidFill>
              </a:rPr>
              <a:t>Recipient</a:t>
            </a:r>
            <a:endParaRPr lang="en-US" dirty="0">
              <a:solidFill>
                <a:schemeClr val="tx1"/>
              </a:solidFill>
            </a:endParaRPr>
          </a:p>
        </p:txBody>
      </p:sp>
      <p:grpSp>
        <p:nvGrpSpPr>
          <p:cNvPr id="57" name="Group 56"/>
          <p:cNvGrpSpPr/>
          <p:nvPr/>
        </p:nvGrpSpPr>
        <p:grpSpPr>
          <a:xfrm>
            <a:off x="4204012" y="2963704"/>
            <a:ext cx="1577340" cy="369332"/>
            <a:chOff x="4236879" y="3170315"/>
            <a:chExt cx="1577340" cy="369332"/>
          </a:xfrm>
        </p:grpSpPr>
        <p:cxnSp>
          <p:nvCxnSpPr>
            <p:cNvPr id="13" name="Straight Arrow Connector 12"/>
            <p:cNvCxnSpPr>
              <a:stCxn id="8" idx="6"/>
              <a:endCxn id="6" idx="2"/>
            </p:cNvCxnSpPr>
            <p:nvPr/>
          </p:nvCxnSpPr>
          <p:spPr>
            <a:xfrm>
              <a:off x="4236879" y="3498216"/>
              <a:ext cx="1577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02837" y="3170315"/>
              <a:ext cx="1090811" cy="369332"/>
            </a:xfrm>
            <a:prstGeom prst="rect">
              <a:avLst/>
            </a:prstGeom>
            <a:noFill/>
          </p:spPr>
          <p:txBody>
            <a:bodyPr wrap="none" rtlCol="0">
              <a:spAutoFit/>
            </a:bodyPr>
            <a:lstStyle/>
            <a:p>
              <a:r>
                <a:rPr lang="en-US" dirty="0" smtClean="0"/>
                <a:t>Subscribe</a:t>
              </a:r>
              <a:endParaRPr lang="en-US" dirty="0"/>
            </a:p>
          </p:txBody>
        </p:sp>
      </p:grpSp>
      <p:grpSp>
        <p:nvGrpSpPr>
          <p:cNvPr id="58" name="Group 57"/>
          <p:cNvGrpSpPr/>
          <p:nvPr/>
        </p:nvGrpSpPr>
        <p:grpSpPr>
          <a:xfrm>
            <a:off x="4179095" y="3668872"/>
            <a:ext cx="1685924" cy="369332"/>
            <a:chOff x="3314701" y="4190366"/>
            <a:chExt cx="1685924" cy="369332"/>
          </a:xfrm>
        </p:grpSpPr>
        <p:cxnSp>
          <p:nvCxnSpPr>
            <p:cNvPr id="15" name="Straight Arrow Connector 14"/>
            <p:cNvCxnSpPr/>
            <p:nvPr/>
          </p:nvCxnSpPr>
          <p:spPr>
            <a:xfrm flipH="1">
              <a:off x="3314701" y="4214813"/>
              <a:ext cx="1685924" cy="0"/>
            </a:xfrm>
            <a:prstGeom prst="straightConnector1">
              <a:avLst/>
            </a:prstGeom>
            <a:ln w="762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89409" y="4190366"/>
              <a:ext cx="519694" cy="369332"/>
            </a:xfrm>
            <a:prstGeom prst="rect">
              <a:avLst/>
            </a:prstGeom>
            <a:noFill/>
          </p:spPr>
          <p:txBody>
            <a:bodyPr wrap="none" rtlCol="0">
              <a:spAutoFit/>
            </a:bodyPr>
            <a:lstStyle/>
            <a:p>
              <a:r>
                <a:rPr lang="en-US" dirty="0" err="1" smtClean="0"/>
                <a:t>Ack</a:t>
              </a:r>
              <a:endParaRPr lang="en-US" dirty="0"/>
            </a:p>
          </p:txBody>
        </p:sp>
      </p:grpSp>
      <p:grpSp>
        <p:nvGrpSpPr>
          <p:cNvPr id="63" name="Group 62"/>
          <p:cNvGrpSpPr/>
          <p:nvPr/>
        </p:nvGrpSpPr>
        <p:grpSpPr>
          <a:xfrm>
            <a:off x="7443126" y="2555765"/>
            <a:ext cx="1685924" cy="382880"/>
            <a:chOff x="6578732" y="3077259"/>
            <a:chExt cx="1685924" cy="382880"/>
          </a:xfrm>
        </p:grpSpPr>
        <p:cxnSp>
          <p:nvCxnSpPr>
            <p:cNvPr id="21" name="Straight Arrow Connector 20"/>
            <p:cNvCxnSpPr/>
            <p:nvPr/>
          </p:nvCxnSpPr>
          <p:spPr>
            <a:xfrm rot="20212016" flipH="1">
              <a:off x="6578732" y="3460139"/>
              <a:ext cx="1685924" cy="0"/>
            </a:xfrm>
            <a:prstGeom prst="straightConnector1">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20212016">
              <a:off x="6908762" y="3077259"/>
              <a:ext cx="1090811" cy="369332"/>
            </a:xfrm>
            <a:prstGeom prst="rect">
              <a:avLst/>
            </a:prstGeom>
            <a:noFill/>
          </p:spPr>
          <p:txBody>
            <a:bodyPr wrap="none" rtlCol="0">
              <a:spAutoFit/>
            </a:bodyPr>
            <a:lstStyle/>
            <a:p>
              <a:r>
                <a:rPr lang="en-US" dirty="0" smtClean="0"/>
                <a:t>Subscribe</a:t>
              </a:r>
              <a:endParaRPr lang="en-US" dirty="0"/>
            </a:p>
          </p:txBody>
        </p:sp>
      </p:grpSp>
      <p:grpSp>
        <p:nvGrpSpPr>
          <p:cNvPr id="62" name="Group 61"/>
          <p:cNvGrpSpPr/>
          <p:nvPr/>
        </p:nvGrpSpPr>
        <p:grpSpPr>
          <a:xfrm>
            <a:off x="7624593" y="2770008"/>
            <a:ext cx="1503933" cy="646609"/>
            <a:chOff x="6760199" y="3291502"/>
            <a:chExt cx="1503933" cy="646609"/>
          </a:xfrm>
        </p:grpSpPr>
        <p:cxnSp>
          <p:nvCxnSpPr>
            <p:cNvPr id="20" name="Straight Arrow Connector 19"/>
            <p:cNvCxnSpPr/>
            <p:nvPr/>
          </p:nvCxnSpPr>
          <p:spPr>
            <a:xfrm flipV="1">
              <a:off x="6760199" y="3291502"/>
              <a:ext cx="1503933" cy="646609"/>
            </a:xfrm>
            <a:prstGeom prst="straightConnector1">
              <a:avLst/>
            </a:prstGeom>
            <a:ln w="762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20212016">
              <a:off x="7377226" y="3554315"/>
              <a:ext cx="519694" cy="369332"/>
            </a:xfrm>
            <a:prstGeom prst="rect">
              <a:avLst/>
            </a:prstGeom>
            <a:noFill/>
          </p:spPr>
          <p:txBody>
            <a:bodyPr wrap="none" rtlCol="0">
              <a:spAutoFit/>
            </a:bodyPr>
            <a:lstStyle/>
            <a:p>
              <a:r>
                <a:rPr lang="en-US" dirty="0" err="1" smtClean="0"/>
                <a:t>Ack</a:t>
              </a:r>
              <a:endParaRPr lang="en-US" dirty="0"/>
            </a:p>
          </p:txBody>
        </p:sp>
      </p:grpSp>
      <p:grpSp>
        <p:nvGrpSpPr>
          <p:cNvPr id="59" name="Group 58"/>
          <p:cNvGrpSpPr/>
          <p:nvPr/>
        </p:nvGrpSpPr>
        <p:grpSpPr>
          <a:xfrm>
            <a:off x="6897444" y="4230853"/>
            <a:ext cx="648986" cy="1090811"/>
            <a:chOff x="6033050" y="4752347"/>
            <a:chExt cx="648986" cy="1090811"/>
          </a:xfrm>
        </p:grpSpPr>
        <p:cxnSp>
          <p:nvCxnSpPr>
            <p:cNvPr id="51" name="Straight Arrow Connector 50"/>
            <p:cNvCxnSpPr/>
            <p:nvPr/>
          </p:nvCxnSpPr>
          <p:spPr>
            <a:xfrm flipH="1" flipV="1">
              <a:off x="6033050" y="4891339"/>
              <a:ext cx="520255" cy="936238"/>
            </a:xfrm>
            <a:prstGeom prst="straightConnector1">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rot="3573534">
              <a:off x="5951964" y="5113087"/>
              <a:ext cx="1090811" cy="369332"/>
            </a:xfrm>
            <a:prstGeom prst="rect">
              <a:avLst/>
            </a:prstGeom>
            <a:noFill/>
          </p:spPr>
          <p:txBody>
            <a:bodyPr wrap="none" rtlCol="0">
              <a:spAutoFit/>
            </a:bodyPr>
            <a:lstStyle/>
            <a:p>
              <a:r>
                <a:rPr lang="en-US" dirty="0" smtClean="0"/>
                <a:t>Subscribe</a:t>
              </a:r>
              <a:endParaRPr lang="en-US" dirty="0"/>
            </a:p>
          </p:txBody>
        </p:sp>
      </p:grpSp>
      <p:grpSp>
        <p:nvGrpSpPr>
          <p:cNvPr id="10" name="Group 9"/>
          <p:cNvGrpSpPr/>
          <p:nvPr/>
        </p:nvGrpSpPr>
        <p:grpSpPr>
          <a:xfrm>
            <a:off x="6601479" y="4385946"/>
            <a:ext cx="689430" cy="1041317"/>
            <a:chOff x="6601479" y="4385946"/>
            <a:chExt cx="689430" cy="1041317"/>
          </a:xfrm>
        </p:grpSpPr>
        <p:cxnSp>
          <p:nvCxnSpPr>
            <p:cNvPr id="50" name="Straight Arrow Connector 49"/>
            <p:cNvCxnSpPr>
              <a:stCxn id="6" idx="4"/>
            </p:cNvCxnSpPr>
            <p:nvPr/>
          </p:nvCxnSpPr>
          <p:spPr>
            <a:xfrm>
              <a:off x="6701949" y="4385946"/>
              <a:ext cx="588960" cy="1041317"/>
            </a:xfrm>
            <a:prstGeom prst="straightConnector1">
              <a:avLst/>
            </a:prstGeom>
            <a:ln w="762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rot="3885087">
              <a:off x="6526298" y="4739681"/>
              <a:ext cx="519694" cy="369332"/>
            </a:xfrm>
            <a:prstGeom prst="rect">
              <a:avLst/>
            </a:prstGeom>
            <a:noFill/>
          </p:spPr>
          <p:txBody>
            <a:bodyPr wrap="none" rtlCol="0">
              <a:spAutoFit/>
            </a:bodyPr>
            <a:lstStyle/>
            <a:p>
              <a:r>
                <a:rPr lang="en-US" dirty="0" err="1" smtClean="0"/>
                <a:t>Ack</a:t>
              </a:r>
              <a:endParaRPr lang="en-US" dirty="0"/>
            </a:p>
          </p:txBody>
        </p:sp>
      </p:grpSp>
      <p:sp>
        <p:nvSpPr>
          <p:cNvPr id="2" name="Oval Callout 1"/>
          <p:cNvSpPr/>
          <p:nvPr/>
        </p:nvSpPr>
        <p:spPr>
          <a:xfrm>
            <a:off x="8398136" y="279983"/>
            <a:ext cx="3096720" cy="1335280"/>
          </a:xfrm>
          <a:prstGeom prst="wedgeEllipseCallout">
            <a:avLst>
              <a:gd name="adj1" fmla="val -46215"/>
              <a:gd name="adj2" fmla="val 1203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 want to subscribe to topic: “alerts for Mexico City”</a:t>
            </a:r>
            <a:endParaRPr lang="en-US" b="1" dirty="0"/>
          </a:p>
        </p:txBody>
      </p:sp>
      <p:sp>
        <p:nvSpPr>
          <p:cNvPr id="44" name="Oval Callout 43"/>
          <p:cNvSpPr/>
          <p:nvPr/>
        </p:nvSpPr>
        <p:spPr>
          <a:xfrm>
            <a:off x="8862583" y="3225879"/>
            <a:ext cx="2632273" cy="793514"/>
          </a:xfrm>
          <a:prstGeom prst="wedgeEllipseCallout">
            <a:avLst>
              <a:gd name="adj1" fmla="val -60667"/>
              <a:gd name="adj2" fmla="val -37811"/>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OK, no problem</a:t>
            </a:r>
            <a:endParaRPr lang="en-US" b="1" dirty="0">
              <a:solidFill>
                <a:schemeClr val="tx1"/>
              </a:solidFill>
            </a:endParaRPr>
          </a:p>
        </p:txBody>
      </p:sp>
      <p:sp>
        <p:nvSpPr>
          <p:cNvPr id="45" name="Oval Callout 44"/>
          <p:cNvSpPr/>
          <p:nvPr/>
        </p:nvSpPr>
        <p:spPr>
          <a:xfrm>
            <a:off x="8786971" y="4322503"/>
            <a:ext cx="3096720" cy="1335280"/>
          </a:xfrm>
          <a:prstGeom prst="wedgeEllipseCallout">
            <a:avLst>
              <a:gd name="adj1" fmla="val -92035"/>
              <a:gd name="adj2" fmla="val -225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 want to subscribe to topic: “alerts for Acapulco”</a:t>
            </a:r>
            <a:endParaRPr lang="en-US" b="1" dirty="0"/>
          </a:p>
        </p:txBody>
      </p:sp>
      <p:sp>
        <p:nvSpPr>
          <p:cNvPr id="46" name="Oval Callout 45"/>
          <p:cNvSpPr/>
          <p:nvPr/>
        </p:nvSpPr>
        <p:spPr>
          <a:xfrm>
            <a:off x="5379244" y="5649369"/>
            <a:ext cx="1747679" cy="793514"/>
          </a:xfrm>
          <a:prstGeom prst="wedgeEllipseCallout">
            <a:avLst>
              <a:gd name="adj1" fmla="val 46532"/>
              <a:gd name="adj2" fmla="val -11973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OK, you are on!</a:t>
            </a:r>
            <a:endParaRPr lang="en-US" b="1" dirty="0">
              <a:solidFill>
                <a:schemeClr val="tx1"/>
              </a:solidFill>
            </a:endParaRPr>
          </a:p>
        </p:txBody>
      </p:sp>
      <p:sp>
        <p:nvSpPr>
          <p:cNvPr id="47" name="TextBox 46"/>
          <p:cNvSpPr txBox="1"/>
          <p:nvPr/>
        </p:nvSpPr>
        <p:spPr>
          <a:xfrm>
            <a:off x="10238264" y="2288232"/>
            <a:ext cx="1274131" cy="369332"/>
          </a:xfrm>
          <a:prstGeom prst="rect">
            <a:avLst/>
          </a:prstGeom>
          <a:noFill/>
        </p:spPr>
        <p:txBody>
          <a:bodyPr wrap="none" rtlCol="0">
            <a:spAutoFit/>
          </a:bodyPr>
          <a:lstStyle/>
          <a:p>
            <a:r>
              <a:rPr lang="en-US" dirty="0" smtClean="0"/>
              <a:t>Mexico City</a:t>
            </a:r>
            <a:endParaRPr lang="en-US" dirty="0"/>
          </a:p>
        </p:txBody>
      </p:sp>
      <p:sp>
        <p:nvSpPr>
          <p:cNvPr id="48" name="TextBox 47"/>
          <p:cNvSpPr txBox="1"/>
          <p:nvPr/>
        </p:nvSpPr>
        <p:spPr>
          <a:xfrm>
            <a:off x="8354533" y="5632806"/>
            <a:ext cx="1038426" cy="369332"/>
          </a:xfrm>
          <a:prstGeom prst="rect">
            <a:avLst/>
          </a:prstGeom>
          <a:noFill/>
        </p:spPr>
        <p:txBody>
          <a:bodyPr wrap="none" rtlCol="0">
            <a:spAutoFit/>
          </a:bodyPr>
          <a:lstStyle/>
          <a:p>
            <a:r>
              <a:rPr lang="en-US" dirty="0" smtClean="0"/>
              <a:t>Acapulco</a:t>
            </a:r>
            <a:endParaRPr lang="en-US" dirty="0"/>
          </a:p>
        </p:txBody>
      </p:sp>
      <p:sp>
        <p:nvSpPr>
          <p:cNvPr id="3" name="Rectangle 2"/>
          <p:cNvSpPr/>
          <p:nvPr/>
        </p:nvSpPr>
        <p:spPr>
          <a:xfrm>
            <a:off x="215683" y="3668872"/>
            <a:ext cx="5103703" cy="2585323"/>
          </a:xfrm>
          <a:prstGeom prst="rect">
            <a:avLst/>
          </a:prstGeom>
        </p:spPr>
        <p:txBody>
          <a:bodyPr wrap="square">
            <a:spAutoFit/>
          </a:bodyPr>
          <a:lstStyle/>
          <a:p>
            <a:pPr marL="285750" indent="-285750" algn="just">
              <a:buFont typeface="Arial" panose="020B0604020202020204" pitchFamily="34" charset="0"/>
              <a:buChar char="•"/>
            </a:pPr>
            <a:endParaRPr lang="en-US" altLang="en-US" b="1" dirty="0" smtClean="0"/>
          </a:p>
          <a:p>
            <a:pPr algn="just"/>
            <a:r>
              <a:rPr lang="en-US" altLang="en-US" b="1" dirty="0" smtClean="0"/>
              <a:t>Subscribe</a:t>
            </a:r>
            <a:r>
              <a:rPr lang="en-US" altLang="en-US" dirty="0"/>
              <a:t>: </a:t>
            </a:r>
            <a:endParaRPr lang="en-US" altLang="en-US" dirty="0" smtClean="0"/>
          </a:p>
          <a:p>
            <a:pPr algn="just"/>
            <a:endParaRPr lang="en-US" altLang="en-US" dirty="0" smtClean="0"/>
          </a:p>
          <a:p>
            <a:pPr marL="285750" indent="-285750" algn="just">
              <a:buFont typeface="Arial" panose="020B0604020202020204" pitchFamily="34" charset="0"/>
              <a:buChar char="•"/>
            </a:pPr>
            <a:r>
              <a:rPr lang="en-US" altLang="en-US" dirty="0" smtClean="0"/>
              <a:t>A </a:t>
            </a:r>
            <a:r>
              <a:rPr lang="en-US" altLang="en-US" dirty="0"/>
              <a:t>client tells the broker which topics interest it</a:t>
            </a:r>
            <a:r>
              <a:rPr lang="en-US" altLang="en-US" dirty="0" smtClean="0"/>
              <a:t>.</a:t>
            </a:r>
          </a:p>
          <a:p>
            <a:pPr algn="just"/>
            <a:endParaRPr lang="en-US" altLang="en-US" dirty="0" smtClean="0"/>
          </a:p>
          <a:p>
            <a:pPr marL="285750" indent="-285750" algn="just">
              <a:buFont typeface="Arial" panose="020B0604020202020204" pitchFamily="34" charset="0"/>
              <a:buChar char="•"/>
            </a:pPr>
            <a:r>
              <a:rPr lang="en-US" altLang="en-US" dirty="0" smtClean="0"/>
              <a:t>Once </a:t>
            </a:r>
            <a:r>
              <a:rPr lang="en-US" altLang="en-US" dirty="0"/>
              <a:t>subscribed, the broker sends </a:t>
            </a:r>
            <a:r>
              <a:rPr lang="en-US" altLang="en-US" dirty="0" smtClean="0"/>
              <a:t>to this client the messages that are published </a:t>
            </a:r>
            <a:r>
              <a:rPr lang="en-US" altLang="en-US" dirty="0"/>
              <a:t>to that topic. </a:t>
            </a:r>
            <a:endParaRPr lang="en-US" altLang="en-US" dirty="0" smtClean="0"/>
          </a:p>
          <a:p>
            <a:pPr marL="285750" indent="-285750" algn="just">
              <a:buFont typeface="Arial" panose="020B0604020202020204" pitchFamily="34" charset="0"/>
              <a:buChar char="•"/>
            </a:pPr>
            <a:endParaRPr lang="en-US" altLang="en-US" dirty="0" smtClean="0"/>
          </a:p>
          <a:p>
            <a:pPr marL="285750" indent="-285750" algn="just">
              <a:buFont typeface="Arial" panose="020B0604020202020204" pitchFamily="34" charset="0"/>
              <a:buChar char="•"/>
            </a:pPr>
            <a:r>
              <a:rPr lang="en-US" altLang="en-US" dirty="0" smtClean="0"/>
              <a:t>A </a:t>
            </a:r>
            <a:r>
              <a:rPr lang="en-US" altLang="en-US" dirty="0"/>
              <a:t>client can subscribe to multiple topics</a:t>
            </a:r>
            <a:r>
              <a:rPr lang="en-US" altLang="en-US" dirty="0" smtClean="0"/>
              <a:t>.</a:t>
            </a:r>
            <a:endParaRPr lang="en-US" altLang="en-US" dirty="0"/>
          </a:p>
        </p:txBody>
      </p:sp>
      <p:sp>
        <p:nvSpPr>
          <p:cNvPr id="33" name="TextBox 32"/>
          <p:cNvSpPr txBox="1"/>
          <p:nvPr/>
        </p:nvSpPr>
        <p:spPr>
          <a:xfrm>
            <a:off x="2469642" y="3128423"/>
            <a:ext cx="2308851" cy="923330"/>
          </a:xfrm>
          <a:prstGeom prst="rect">
            <a:avLst/>
          </a:prstGeom>
          <a:noFill/>
        </p:spPr>
        <p:txBody>
          <a:bodyPr wrap="square" rtlCol="0">
            <a:spAutoFit/>
          </a:bodyPr>
          <a:lstStyle/>
          <a:p>
            <a:pPr algn="ctr"/>
            <a:r>
              <a:rPr lang="en-US" dirty="0" smtClean="0"/>
              <a:t>Runs the </a:t>
            </a:r>
          </a:p>
          <a:p>
            <a:pPr algn="ctr"/>
            <a:r>
              <a:rPr lang="en-US" dirty="0" smtClean="0"/>
              <a:t>Alerting </a:t>
            </a:r>
          </a:p>
          <a:p>
            <a:pPr algn="ctr"/>
            <a:r>
              <a:rPr lang="en-US" dirty="0" smtClean="0"/>
              <a:t>software</a:t>
            </a:r>
            <a:endParaRPr lang="en-US" dirty="0"/>
          </a:p>
        </p:txBody>
      </p:sp>
    </p:spTree>
    <p:custDataLst>
      <p:tags r:id="rId1"/>
    </p:custDataLst>
    <p:extLst>
      <p:ext uri="{BB962C8B-B14F-4D97-AF65-F5344CB8AC3E}">
        <p14:creationId xmlns:p14="http://schemas.microsoft.com/office/powerpoint/2010/main" val="1555687793"/>
      </p:ext>
    </p:extLst>
  </p:cSld>
  <p:clrMapOvr>
    <a:masterClrMapping/>
  </p:clrMapOvr>
  <mc:AlternateContent xmlns:mc="http://schemas.openxmlformats.org/markup-compatibility/2006" xmlns:p14="http://schemas.microsoft.com/office/powerpoint/2010/main">
    <mc:Choice Requires="p14">
      <p:transition spd="slow" p14:dur="2000" advTm="73877"/>
    </mc:Choice>
    <mc:Fallback xmlns="">
      <p:transition spd="slow" advTm="738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par>
                          <p:cTn id="13" fill="hold">
                            <p:stCondLst>
                              <p:cond delay="0"/>
                            </p:stCondLst>
                            <p:childTnLst>
                              <p:par>
                                <p:cTn id="14" presetID="32" presetClass="emph" presetSubtype="0" fill="hold" grpId="1" nodeType="afterEffect">
                                  <p:stCondLst>
                                    <p:cond delay="0"/>
                                  </p:stCondLst>
                                  <p:childTnLst>
                                    <p:animRot by="120000">
                                      <p:cBhvr>
                                        <p:cTn id="15" dur="100" fill="hold">
                                          <p:stCondLst>
                                            <p:cond delay="0"/>
                                          </p:stCondLst>
                                        </p:cTn>
                                        <p:tgtEl>
                                          <p:spTgt spid="2"/>
                                        </p:tgtEl>
                                        <p:attrNameLst>
                                          <p:attrName>r</p:attrName>
                                        </p:attrNameLst>
                                      </p:cBhvr>
                                    </p:animRot>
                                    <p:animRot by="-240000">
                                      <p:cBhvr>
                                        <p:cTn id="16" dur="200" fill="hold">
                                          <p:stCondLst>
                                            <p:cond delay="200"/>
                                          </p:stCondLst>
                                        </p:cTn>
                                        <p:tgtEl>
                                          <p:spTgt spid="2"/>
                                        </p:tgtEl>
                                        <p:attrNameLst>
                                          <p:attrName>r</p:attrName>
                                        </p:attrNameLst>
                                      </p:cBhvr>
                                    </p:animRot>
                                    <p:animRot by="240000">
                                      <p:cBhvr>
                                        <p:cTn id="17" dur="200" fill="hold">
                                          <p:stCondLst>
                                            <p:cond delay="400"/>
                                          </p:stCondLst>
                                        </p:cTn>
                                        <p:tgtEl>
                                          <p:spTgt spid="2"/>
                                        </p:tgtEl>
                                        <p:attrNameLst>
                                          <p:attrName>r</p:attrName>
                                        </p:attrNameLst>
                                      </p:cBhvr>
                                    </p:animRot>
                                    <p:animRot by="-240000">
                                      <p:cBhvr>
                                        <p:cTn id="18" dur="200" fill="hold">
                                          <p:stCondLst>
                                            <p:cond delay="600"/>
                                          </p:stCondLst>
                                        </p:cTn>
                                        <p:tgtEl>
                                          <p:spTgt spid="2"/>
                                        </p:tgtEl>
                                        <p:attrNameLst>
                                          <p:attrName>r</p:attrName>
                                        </p:attrNameLst>
                                      </p:cBhvr>
                                    </p:animRot>
                                    <p:animRot by="120000">
                                      <p:cBhvr>
                                        <p:cTn id="19" dur="200" fill="hold">
                                          <p:stCondLst>
                                            <p:cond delay="800"/>
                                          </p:stCondLst>
                                        </p:cTn>
                                        <p:tgtEl>
                                          <p:spTgt spid="2"/>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2"/>
                                        </p:tgtEl>
                                        <p:attrNameLst>
                                          <p:attrName>style.visibility</p:attrName>
                                        </p:attrNameLst>
                                      </p:cBhvr>
                                      <p:to>
                                        <p:strVal val="visible"/>
                                      </p:to>
                                    </p:set>
                                  </p:childTnLst>
                                </p:cTn>
                              </p:par>
                            </p:childTnLst>
                          </p:cTn>
                        </p:par>
                        <p:par>
                          <p:cTn id="26" fill="hold">
                            <p:stCondLst>
                              <p:cond delay="0"/>
                            </p:stCondLst>
                            <p:childTnLst>
                              <p:par>
                                <p:cTn id="27" presetID="32" presetClass="emph" presetSubtype="0" fill="hold" grpId="1" nodeType="afterEffect">
                                  <p:stCondLst>
                                    <p:cond delay="0"/>
                                  </p:stCondLst>
                                  <p:childTnLst>
                                    <p:animRot by="120000">
                                      <p:cBhvr>
                                        <p:cTn id="28" dur="100" fill="hold">
                                          <p:stCondLst>
                                            <p:cond delay="0"/>
                                          </p:stCondLst>
                                        </p:cTn>
                                        <p:tgtEl>
                                          <p:spTgt spid="44"/>
                                        </p:tgtEl>
                                        <p:attrNameLst>
                                          <p:attrName>r</p:attrName>
                                        </p:attrNameLst>
                                      </p:cBhvr>
                                    </p:animRot>
                                    <p:animRot by="-240000">
                                      <p:cBhvr>
                                        <p:cTn id="29" dur="200" fill="hold">
                                          <p:stCondLst>
                                            <p:cond delay="200"/>
                                          </p:stCondLst>
                                        </p:cTn>
                                        <p:tgtEl>
                                          <p:spTgt spid="44"/>
                                        </p:tgtEl>
                                        <p:attrNameLst>
                                          <p:attrName>r</p:attrName>
                                        </p:attrNameLst>
                                      </p:cBhvr>
                                    </p:animRot>
                                    <p:animRot by="240000">
                                      <p:cBhvr>
                                        <p:cTn id="30" dur="200" fill="hold">
                                          <p:stCondLst>
                                            <p:cond delay="400"/>
                                          </p:stCondLst>
                                        </p:cTn>
                                        <p:tgtEl>
                                          <p:spTgt spid="44"/>
                                        </p:tgtEl>
                                        <p:attrNameLst>
                                          <p:attrName>r</p:attrName>
                                        </p:attrNameLst>
                                      </p:cBhvr>
                                    </p:animRot>
                                    <p:animRot by="-240000">
                                      <p:cBhvr>
                                        <p:cTn id="31" dur="200" fill="hold">
                                          <p:stCondLst>
                                            <p:cond delay="600"/>
                                          </p:stCondLst>
                                        </p:cTn>
                                        <p:tgtEl>
                                          <p:spTgt spid="44"/>
                                        </p:tgtEl>
                                        <p:attrNameLst>
                                          <p:attrName>r</p:attrName>
                                        </p:attrNameLst>
                                      </p:cBhvr>
                                    </p:animRot>
                                    <p:animRot by="120000">
                                      <p:cBhvr>
                                        <p:cTn id="32" dur="200" fill="hold">
                                          <p:stCondLst>
                                            <p:cond delay="800"/>
                                          </p:stCondLst>
                                        </p:cTn>
                                        <p:tgtEl>
                                          <p:spTgt spid="44"/>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par>
                          <p:cTn id="39" fill="hold">
                            <p:stCondLst>
                              <p:cond delay="0"/>
                            </p:stCondLst>
                            <p:childTnLst>
                              <p:par>
                                <p:cTn id="40" presetID="32" presetClass="emph" presetSubtype="0" fill="hold" grpId="1" nodeType="afterEffect">
                                  <p:stCondLst>
                                    <p:cond delay="0"/>
                                  </p:stCondLst>
                                  <p:childTnLst>
                                    <p:animRot by="120000">
                                      <p:cBhvr>
                                        <p:cTn id="41" dur="100" fill="hold">
                                          <p:stCondLst>
                                            <p:cond delay="0"/>
                                          </p:stCondLst>
                                        </p:cTn>
                                        <p:tgtEl>
                                          <p:spTgt spid="45"/>
                                        </p:tgtEl>
                                        <p:attrNameLst>
                                          <p:attrName>r</p:attrName>
                                        </p:attrNameLst>
                                      </p:cBhvr>
                                    </p:animRot>
                                    <p:animRot by="-240000">
                                      <p:cBhvr>
                                        <p:cTn id="42" dur="200" fill="hold">
                                          <p:stCondLst>
                                            <p:cond delay="200"/>
                                          </p:stCondLst>
                                        </p:cTn>
                                        <p:tgtEl>
                                          <p:spTgt spid="45"/>
                                        </p:tgtEl>
                                        <p:attrNameLst>
                                          <p:attrName>r</p:attrName>
                                        </p:attrNameLst>
                                      </p:cBhvr>
                                    </p:animRot>
                                    <p:animRot by="240000">
                                      <p:cBhvr>
                                        <p:cTn id="43" dur="200" fill="hold">
                                          <p:stCondLst>
                                            <p:cond delay="400"/>
                                          </p:stCondLst>
                                        </p:cTn>
                                        <p:tgtEl>
                                          <p:spTgt spid="45"/>
                                        </p:tgtEl>
                                        <p:attrNameLst>
                                          <p:attrName>r</p:attrName>
                                        </p:attrNameLst>
                                      </p:cBhvr>
                                    </p:animRot>
                                    <p:animRot by="-240000">
                                      <p:cBhvr>
                                        <p:cTn id="44" dur="200" fill="hold">
                                          <p:stCondLst>
                                            <p:cond delay="600"/>
                                          </p:stCondLst>
                                        </p:cTn>
                                        <p:tgtEl>
                                          <p:spTgt spid="45"/>
                                        </p:tgtEl>
                                        <p:attrNameLst>
                                          <p:attrName>r</p:attrName>
                                        </p:attrNameLst>
                                      </p:cBhvr>
                                    </p:animRot>
                                    <p:animRot by="120000">
                                      <p:cBhvr>
                                        <p:cTn id="45" dur="200" fill="hold">
                                          <p:stCondLst>
                                            <p:cond delay="800"/>
                                          </p:stCondLst>
                                        </p:cTn>
                                        <p:tgtEl>
                                          <p:spTgt spid="45"/>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par>
                          <p:cTn id="52" fill="hold">
                            <p:stCondLst>
                              <p:cond delay="0"/>
                            </p:stCondLst>
                            <p:childTnLst>
                              <p:par>
                                <p:cTn id="53" presetID="32" presetClass="emph" presetSubtype="0" fill="hold" grpId="1" nodeType="afterEffect">
                                  <p:stCondLst>
                                    <p:cond delay="0"/>
                                  </p:stCondLst>
                                  <p:childTnLst>
                                    <p:animRot by="120000">
                                      <p:cBhvr>
                                        <p:cTn id="54" dur="100" fill="hold">
                                          <p:stCondLst>
                                            <p:cond delay="0"/>
                                          </p:stCondLst>
                                        </p:cTn>
                                        <p:tgtEl>
                                          <p:spTgt spid="46"/>
                                        </p:tgtEl>
                                        <p:attrNameLst>
                                          <p:attrName>r</p:attrName>
                                        </p:attrNameLst>
                                      </p:cBhvr>
                                    </p:animRot>
                                    <p:animRot by="-240000">
                                      <p:cBhvr>
                                        <p:cTn id="55" dur="200" fill="hold">
                                          <p:stCondLst>
                                            <p:cond delay="200"/>
                                          </p:stCondLst>
                                        </p:cTn>
                                        <p:tgtEl>
                                          <p:spTgt spid="46"/>
                                        </p:tgtEl>
                                        <p:attrNameLst>
                                          <p:attrName>r</p:attrName>
                                        </p:attrNameLst>
                                      </p:cBhvr>
                                    </p:animRot>
                                    <p:animRot by="240000">
                                      <p:cBhvr>
                                        <p:cTn id="56" dur="200" fill="hold">
                                          <p:stCondLst>
                                            <p:cond delay="400"/>
                                          </p:stCondLst>
                                        </p:cTn>
                                        <p:tgtEl>
                                          <p:spTgt spid="46"/>
                                        </p:tgtEl>
                                        <p:attrNameLst>
                                          <p:attrName>r</p:attrName>
                                        </p:attrNameLst>
                                      </p:cBhvr>
                                    </p:animRot>
                                    <p:animRot by="-240000">
                                      <p:cBhvr>
                                        <p:cTn id="57" dur="200" fill="hold">
                                          <p:stCondLst>
                                            <p:cond delay="600"/>
                                          </p:stCondLst>
                                        </p:cTn>
                                        <p:tgtEl>
                                          <p:spTgt spid="46"/>
                                        </p:tgtEl>
                                        <p:attrNameLst>
                                          <p:attrName>r</p:attrName>
                                        </p:attrNameLst>
                                      </p:cBhvr>
                                    </p:animRot>
                                    <p:animRot by="120000">
                                      <p:cBhvr>
                                        <p:cTn id="58" dur="200" fill="hold">
                                          <p:stCondLst>
                                            <p:cond delay="800"/>
                                          </p:stCondLst>
                                        </p:cTn>
                                        <p:tgtEl>
                                          <p:spTgt spid="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4" grpId="0" animBg="1"/>
      <p:bldP spid="44" grpId="1" animBg="1"/>
      <p:bldP spid="45" grpId="0" animBg="1"/>
      <p:bldP spid="45" grpId="1" animBg="1"/>
      <p:bldP spid="46" grpId="0" animBg="1"/>
      <p:bldP spid="46" grpId="1"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38200" y="365125"/>
            <a:ext cx="7165126" cy="1325563"/>
          </a:xfrm>
        </p:spPr>
        <p:txBody>
          <a:bodyPr/>
          <a:lstStyle/>
          <a:p>
            <a:r>
              <a:rPr lang="en-US" dirty="0" smtClean="0"/>
              <a:t>MQTT Concepts - Connection</a:t>
            </a:r>
            <a:endParaRPr lang="en-US" dirty="0"/>
          </a:p>
        </p:txBody>
      </p:sp>
      <p:sp>
        <p:nvSpPr>
          <p:cNvPr id="6" name="Oval 5"/>
          <p:cNvSpPr/>
          <p:nvPr/>
        </p:nvSpPr>
        <p:spPr>
          <a:xfrm>
            <a:off x="5814219" y="2610486"/>
            <a:ext cx="1775460" cy="177546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BROKER</a:t>
            </a:r>
          </a:p>
        </p:txBody>
      </p:sp>
      <p:grpSp>
        <p:nvGrpSpPr>
          <p:cNvPr id="57" name="Group 56"/>
          <p:cNvGrpSpPr/>
          <p:nvPr/>
        </p:nvGrpSpPr>
        <p:grpSpPr>
          <a:xfrm>
            <a:off x="4204012" y="2963704"/>
            <a:ext cx="1577340" cy="369332"/>
            <a:chOff x="4236879" y="3170315"/>
            <a:chExt cx="1577340" cy="369332"/>
          </a:xfrm>
        </p:grpSpPr>
        <p:cxnSp>
          <p:nvCxnSpPr>
            <p:cNvPr id="13" name="Straight Arrow Connector 12"/>
            <p:cNvCxnSpPr>
              <a:stCxn id="8" idx="6"/>
              <a:endCxn id="6" idx="2"/>
            </p:cNvCxnSpPr>
            <p:nvPr/>
          </p:nvCxnSpPr>
          <p:spPr>
            <a:xfrm>
              <a:off x="4236879" y="3498216"/>
              <a:ext cx="1577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02837" y="3170315"/>
              <a:ext cx="1076898" cy="369332"/>
            </a:xfrm>
            <a:prstGeom prst="rect">
              <a:avLst/>
            </a:prstGeom>
            <a:noFill/>
          </p:spPr>
          <p:txBody>
            <a:bodyPr wrap="none" rtlCol="0">
              <a:spAutoFit/>
            </a:bodyPr>
            <a:lstStyle/>
            <a:p>
              <a:r>
                <a:rPr lang="en-US" dirty="0" smtClean="0"/>
                <a:t>I am alive</a:t>
              </a:r>
              <a:endParaRPr lang="en-US" dirty="0"/>
            </a:p>
          </p:txBody>
        </p:sp>
      </p:grpSp>
      <p:grpSp>
        <p:nvGrpSpPr>
          <p:cNvPr id="58" name="Group 57"/>
          <p:cNvGrpSpPr/>
          <p:nvPr/>
        </p:nvGrpSpPr>
        <p:grpSpPr>
          <a:xfrm>
            <a:off x="4179095" y="3668872"/>
            <a:ext cx="1685924" cy="369332"/>
            <a:chOff x="3314701" y="4190366"/>
            <a:chExt cx="1685924" cy="369332"/>
          </a:xfrm>
        </p:grpSpPr>
        <p:cxnSp>
          <p:nvCxnSpPr>
            <p:cNvPr id="15" name="Straight Arrow Connector 14"/>
            <p:cNvCxnSpPr/>
            <p:nvPr/>
          </p:nvCxnSpPr>
          <p:spPr>
            <a:xfrm flipH="1">
              <a:off x="3314701" y="4214813"/>
              <a:ext cx="1685924" cy="0"/>
            </a:xfrm>
            <a:prstGeom prst="straightConnector1">
              <a:avLst/>
            </a:prstGeom>
            <a:ln w="762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89409" y="4190366"/>
              <a:ext cx="519694" cy="369332"/>
            </a:xfrm>
            <a:prstGeom prst="rect">
              <a:avLst/>
            </a:prstGeom>
            <a:noFill/>
          </p:spPr>
          <p:txBody>
            <a:bodyPr wrap="none" rtlCol="0">
              <a:spAutoFit/>
            </a:bodyPr>
            <a:lstStyle/>
            <a:p>
              <a:r>
                <a:rPr lang="en-US" dirty="0" err="1" smtClean="0"/>
                <a:t>Ack</a:t>
              </a:r>
              <a:endParaRPr lang="en-US" dirty="0"/>
            </a:p>
          </p:txBody>
        </p:sp>
      </p:grpSp>
      <p:grpSp>
        <p:nvGrpSpPr>
          <p:cNvPr id="7" name="Group 6"/>
          <p:cNvGrpSpPr/>
          <p:nvPr/>
        </p:nvGrpSpPr>
        <p:grpSpPr>
          <a:xfrm>
            <a:off x="7475057" y="2942555"/>
            <a:ext cx="2098844" cy="693570"/>
            <a:chOff x="7475057" y="2942555"/>
            <a:chExt cx="2098844" cy="693570"/>
          </a:xfrm>
        </p:grpSpPr>
        <p:sp>
          <p:nvSpPr>
            <p:cNvPr id="22" name="TextBox 21"/>
            <p:cNvSpPr txBox="1"/>
            <p:nvPr/>
          </p:nvSpPr>
          <p:spPr>
            <a:xfrm rot="20212016">
              <a:off x="7475057" y="3249543"/>
              <a:ext cx="2098844" cy="369332"/>
            </a:xfrm>
            <a:prstGeom prst="rect">
              <a:avLst/>
            </a:prstGeom>
            <a:noFill/>
          </p:spPr>
          <p:txBody>
            <a:bodyPr wrap="none" rtlCol="0">
              <a:spAutoFit/>
            </a:bodyPr>
            <a:lstStyle/>
            <a:p>
              <a:r>
                <a:rPr lang="en-US" dirty="0" smtClean="0"/>
                <a:t>Yes, I remember you</a:t>
              </a:r>
              <a:endParaRPr lang="en-US" dirty="0"/>
            </a:p>
          </p:txBody>
        </p:sp>
        <p:cxnSp>
          <p:nvCxnSpPr>
            <p:cNvPr id="20" name="Straight Arrow Connector 19"/>
            <p:cNvCxnSpPr/>
            <p:nvPr/>
          </p:nvCxnSpPr>
          <p:spPr>
            <a:xfrm flipV="1">
              <a:off x="7589679" y="2942555"/>
              <a:ext cx="1629689" cy="693570"/>
            </a:xfrm>
            <a:prstGeom prst="straightConnector1">
              <a:avLst/>
            </a:prstGeom>
            <a:ln w="762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7479907" y="2709306"/>
            <a:ext cx="1686621" cy="387076"/>
            <a:chOff x="7479907" y="2709306"/>
            <a:chExt cx="1686621" cy="387076"/>
          </a:xfrm>
        </p:grpSpPr>
        <p:cxnSp>
          <p:nvCxnSpPr>
            <p:cNvPr id="21" name="Straight Arrow Connector 20"/>
            <p:cNvCxnSpPr/>
            <p:nvPr/>
          </p:nvCxnSpPr>
          <p:spPr>
            <a:xfrm rot="20212016" flipH="1">
              <a:off x="7480604" y="3096382"/>
              <a:ext cx="1685924" cy="0"/>
            </a:xfrm>
            <a:prstGeom prst="straightConnector1">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20212016">
              <a:off x="7479907" y="2709306"/>
              <a:ext cx="1682192" cy="369332"/>
            </a:xfrm>
            <a:prstGeom prst="rect">
              <a:avLst/>
            </a:prstGeom>
            <a:noFill/>
          </p:spPr>
          <p:txBody>
            <a:bodyPr wrap="none" rtlCol="0">
              <a:spAutoFit/>
            </a:bodyPr>
            <a:lstStyle/>
            <a:p>
              <a:r>
                <a:rPr lang="en-US" dirty="0"/>
                <a:t>I just came </a:t>
              </a:r>
              <a:r>
                <a:rPr lang="en-US" dirty="0" smtClean="0"/>
                <a:t>back</a:t>
              </a:r>
              <a:endParaRPr lang="en-US" dirty="0"/>
            </a:p>
          </p:txBody>
        </p:sp>
      </p:grpSp>
      <p:sp>
        <p:nvSpPr>
          <p:cNvPr id="14340" name="TextBox 14339"/>
          <p:cNvSpPr txBox="1"/>
          <p:nvPr/>
        </p:nvSpPr>
        <p:spPr>
          <a:xfrm>
            <a:off x="892969" y="2085975"/>
            <a:ext cx="3060550" cy="64633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MQTT Connection</a:t>
            </a:r>
          </a:p>
          <a:p>
            <a:pPr marL="285750" indent="-285750">
              <a:buFont typeface="Arial" panose="020B0604020202020204" pitchFamily="34" charset="0"/>
              <a:buChar char="•"/>
            </a:pPr>
            <a:r>
              <a:rPr lang="en-US" b="1" dirty="0" smtClean="0"/>
              <a:t>Persistent session</a:t>
            </a:r>
            <a:endParaRPr lang="en-US" b="1" dirty="0"/>
          </a:p>
        </p:txBody>
      </p:sp>
      <p:grpSp>
        <p:nvGrpSpPr>
          <p:cNvPr id="10" name="Group 9"/>
          <p:cNvGrpSpPr/>
          <p:nvPr/>
        </p:nvGrpSpPr>
        <p:grpSpPr>
          <a:xfrm>
            <a:off x="9019064" y="1864122"/>
            <a:ext cx="2493331" cy="1219200"/>
            <a:chOff x="9019064" y="1864122"/>
            <a:chExt cx="2493331" cy="1219200"/>
          </a:xfrm>
        </p:grpSpPr>
        <p:sp>
          <p:nvSpPr>
            <p:cNvPr id="11" name="Oval 10"/>
            <p:cNvSpPr/>
            <p:nvPr/>
          </p:nvSpPr>
          <p:spPr>
            <a:xfrm>
              <a:off x="9019064" y="1864122"/>
              <a:ext cx="1219200" cy="1219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CLIENT</a:t>
              </a:r>
            </a:p>
          </p:txBody>
        </p:sp>
        <p:sp>
          <p:nvSpPr>
            <p:cNvPr id="3" name="TextBox 2"/>
            <p:cNvSpPr txBox="1"/>
            <p:nvPr/>
          </p:nvSpPr>
          <p:spPr>
            <a:xfrm>
              <a:off x="10238264" y="2288232"/>
              <a:ext cx="1274131" cy="369332"/>
            </a:xfrm>
            <a:prstGeom prst="rect">
              <a:avLst/>
            </a:prstGeom>
            <a:noFill/>
          </p:spPr>
          <p:txBody>
            <a:bodyPr wrap="none" rtlCol="0">
              <a:spAutoFit/>
            </a:bodyPr>
            <a:lstStyle/>
            <a:p>
              <a:r>
                <a:rPr lang="en-US" dirty="0" smtClean="0"/>
                <a:t>Mexico City</a:t>
              </a:r>
              <a:endParaRPr lang="en-US" dirty="0"/>
            </a:p>
          </p:txBody>
        </p:sp>
      </p:grpSp>
      <p:grpSp>
        <p:nvGrpSpPr>
          <p:cNvPr id="12" name="Group 11"/>
          <p:cNvGrpSpPr/>
          <p:nvPr/>
        </p:nvGrpSpPr>
        <p:grpSpPr>
          <a:xfrm>
            <a:off x="7134860" y="5207872"/>
            <a:ext cx="2258099" cy="1219200"/>
            <a:chOff x="7134860" y="5207872"/>
            <a:chExt cx="2258099" cy="1219200"/>
          </a:xfrm>
        </p:grpSpPr>
        <p:sp>
          <p:nvSpPr>
            <p:cNvPr id="9" name="Oval 8"/>
            <p:cNvSpPr/>
            <p:nvPr/>
          </p:nvSpPr>
          <p:spPr>
            <a:xfrm>
              <a:off x="7134860" y="5207872"/>
              <a:ext cx="1219200" cy="1219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CLIENT</a:t>
              </a:r>
            </a:p>
          </p:txBody>
        </p:sp>
        <p:sp>
          <p:nvSpPr>
            <p:cNvPr id="30" name="TextBox 29"/>
            <p:cNvSpPr txBox="1"/>
            <p:nvPr/>
          </p:nvSpPr>
          <p:spPr>
            <a:xfrm>
              <a:off x="8354533" y="5632806"/>
              <a:ext cx="1038426" cy="369332"/>
            </a:xfrm>
            <a:prstGeom prst="rect">
              <a:avLst/>
            </a:prstGeom>
            <a:noFill/>
          </p:spPr>
          <p:txBody>
            <a:bodyPr wrap="none" rtlCol="0">
              <a:spAutoFit/>
            </a:bodyPr>
            <a:lstStyle/>
            <a:p>
              <a:r>
                <a:rPr lang="en-US" dirty="0" smtClean="0"/>
                <a:t>Acapulco</a:t>
              </a:r>
              <a:endParaRPr lang="en-US" dirty="0"/>
            </a:p>
          </p:txBody>
        </p:sp>
      </p:grpSp>
      <p:grpSp>
        <p:nvGrpSpPr>
          <p:cNvPr id="14" name="Group 13"/>
          <p:cNvGrpSpPr/>
          <p:nvPr/>
        </p:nvGrpSpPr>
        <p:grpSpPr>
          <a:xfrm>
            <a:off x="3017679" y="2888616"/>
            <a:ext cx="1219200" cy="1569661"/>
            <a:chOff x="3017679" y="2888616"/>
            <a:chExt cx="1219200" cy="1569661"/>
          </a:xfrm>
        </p:grpSpPr>
        <p:sp>
          <p:nvSpPr>
            <p:cNvPr id="8" name="Oval 7"/>
            <p:cNvSpPr/>
            <p:nvPr/>
          </p:nvSpPr>
          <p:spPr>
            <a:xfrm>
              <a:off x="3017679" y="2888616"/>
              <a:ext cx="1219200" cy="1219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CLIENT</a:t>
              </a:r>
            </a:p>
          </p:txBody>
        </p:sp>
        <p:sp>
          <p:nvSpPr>
            <p:cNvPr id="35" name="TextBox 34"/>
            <p:cNvSpPr txBox="1"/>
            <p:nvPr/>
          </p:nvSpPr>
          <p:spPr>
            <a:xfrm>
              <a:off x="3215243" y="4088945"/>
              <a:ext cx="824072" cy="369332"/>
            </a:xfrm>
            <a:prstGeom prst="rect">
              <a:avLst/>
            </a:prstGeom>
            <a:noFill/>
          </p:spPr>
          <p:txBody>
            <a:bodyPr wrap="none" rtlCol="0">
              <a:spAutoFit/>
            </a:bodyPr>
            <a:lstStyle/>
            <a:p>
              <a:r>
                <a:rPr lang="en-US" dirty="0" smtClean="0"/>
                <a:t>Source</a:t>
              </a:r>
              <a:endParaRPr lang="en-US" dirty="0"/>
            </a:p>
          </p:txBody>
        </p:sp>
      </p:grpSp>
      <p:sp>
        <p:nvSpPr>
          <p:cNvPr id="25" name="Rounded Rectangular Callout 24"/>
          <p:cNvSpPr/>
          <p:nvPr/>
        </p:nvSpPr>
        <p:spPr>
          <a:xfrm>
            <a:off x="8003326" y="94658"/>
            <a:ext cx="4036274" cy="1220651"/>
          </a:xfrm>
          <a:prstGeom prst="wedgeRoundRectCallout">
            <a:avLst>
              <a:gd name="adj1" fmla="val -44313"/>
              <a:gd name="adj2" fmla="val 176530"/>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Persistent session – broker remembers what the client wants event when the client is off the network</a:t>
            </a:r>
            <a:endParaRPr lang="en-US" b="1" dirty="0"/>
          </a:p>
        </p:txBody>
      </p:sp>
      <p:sp>
        <p:nvSpPr>
          <p:cNvPr id="26" name="Rounded Rectangular Callout 25"/>
          <p:cNvSpPr/>
          <p:nvPr/>
        </p:nvSpPr>
        <p:spPr>
          <a:xfrm>
            <a:off x="456626" y="5085625"/>
            <a:ext cx="4036274" cy="1220651"/>
          </a:xfrm>
          <a:prstGeom prst="wedgeRoundRectCallout">
            <a:avLst>
              <a:gd name="adj1" fmla="val 69627"/>
              <a:gd name="adj2" fmla="val -150205"/>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MQTT Connection – both sides keep the channel open and once in a while they have heartbeat</a:t>
            </a:r>
            <a:endParaRPr lang="en-US" b="1" dirty="0"/>
          </a:p>
        </p:txBody>
      </p:sp>
    </p:spTree>
    <p:custDataLst>
      <p:tags r:id="rId1"/>
    </p:custDataLst>
    <p:extLst>
      <p:ext uri="{BB962C8B-B14F-4D97-AF65-F5344CB8AC3E}">
        <p14:creationId xmlns:p14="http://schemas.microsoft.com/office/powerpoint/2010/main" val="1329229756"/>
      </p:ext>
    </p:extLst>
  </p:cSld>
  <p:clrMapOvr>
    <a:masterClrMapping/>
  </p:clrMapOvr>
  <mc:AlternateContent xmlns:mc="http://schemas.openxmlformats.org/markup-compatibility/2006" xmlns:p14="http://schemas.microsoft.com/office/powerpoint/2010/main">
    <mc:Choice Requires="p14">
      <p:transition spd="slow" p14:dur="2000" advTm="88101"/>
    </mc:Choice>
    <mc:Fallback xmlns="">
      <p:transition spd="slow" advTm="881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26" grpId="0" animBg="1"/>
      <p:bldP spid="2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pPr>
              <a:lnSpc>
                <a:spcPct val="85000"/>
              </a:lnSpc>
              <a:defRPr/>
            </a:pPr>
            <a:r>
              <a:rPr lang="en-US" sz="4800" dirty="0"/>
              <a:t>MQTT </a:t>
            </a:r>
            <a:r>
              <a:rPr lang="en-US" sz="4800" dirty="0" smtClean="0"/>
              <a:t>Concepts – Quality of Service</a:t>
            </a:r>
            <a:endParaRPr kumimoji="0" lang="en-US" sz="4800" b="0"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
        <p:nvSpPr>
          <p:cNvPr id="16387" name="Content Placeholder 2"/>
          <p:cNvSpPr>
            <a:spLocks noGrp="1"/>
          </p:cNvSpPr>
          <p:nvPr>
            <p:ph idx="1"/>
          </p:nvPr>
        </p:nvSpPr>
        <p:spPr>
          <a:ln/>
        </p:spPr>
        <p:txBody>
          <a:bodyPr vert="horz" wrap="square" lIns="0" tIns="45720" rIns="0" bIns="45720" anchor="t"/>
          <a:lstStyle/>
          <a:p>
            <a:pPr marL="0" indent="0">
              <a:buNone/>
            </a:pPr>
            <a:r>
              <a:rPr lang="en-US" spc="-50" dirty="0">
                <a:solidFill>
                  <a:schemeClr val="tx1">
                    <a:lumMod val="75000"/>
                    <a:lumOff val="25000"/>
                  </a:schemeClr>
                </a:solidFill>
              </a:rPr>
              <a:t>Quality of Services (</a:t>
            </a:r>
            <a:r>
              <a:rPr lang="en-US" spc="-50" dirty="0" err="1">
                <a:solidFill>
                  <a:schemeClr val="tx1">
                    <a:lumMod val="75000"/>
                    <a:lumOff val="25000"/>
                  </a:schemeClr>
                </a:solidFill>
              </a:rPr>
              <a:t>QoS</a:t>
            </a:r>
            <a:r>
              <a:rPr lang="en-US" spc="-50" dirty="0">
                <a:solidFill>
                  <a:schemeClr val="tx1">
                    <a:lumMod val="75000"/>
                    <a:lumOff val="25000"/>
                  </a:schemeClr>
                </a:solidFill>
              </a:rPr>
              <a:t>)</a:t>
            </a:r>
            <a:endParaRPr lang="en-US" altLang="en-US" b="1" dirty="0" smtClean="0"/>
          </a:p>
          <a:p>
            <a:r>
              <a:rPr lang="en-US" altLang="en-US" b="1" dirty="0" smtClean="0"/>
              <a:t>at </a:t>
            </a:r>
            <a:r>
              <a:rPr lang="en-US" altLang="en-US" b="1" dirty="0"/>
              <a:t>most once (qos 0)</a:t>
            </a:r>
            <a:r>
              <a:rPr lang="en-US" altLang="en-US" dirty="0"/>
              <a:t>: </a:t>
            </a:r>
            <a:r>
              <a:rPr lang="en-US" altLang="en-US" dirty="0" smtClean="0"/>
              <a:t>best </a:t>
            </a:r>
            <a:r>
              <a:rPr lang="en-US" altLang="en-US" dirty="0"/>
              <a:t>effort </a:t>
            </a:r>
            <a:r>
              <a:rPr lang="en-US" altLang="en-US" dirty="0" smtClean="0"/>
              <a:t>delivery (fire and forget).</a:t>
            </a:r>
            <a:endParaRPr lang="en-US" altLang="en-US" dirty="0"/>
          </a:p>
          <a:p>
            <a:r>
              <a:rPr lang="en-US" altLang="en-US" b="1" dirty="0"/>
              <a:t>at least once (qos 1)</a:t>
            </a:r>
            <a:r>
              <a:rPr lang="en-US" altLang="en-US" dirty="0"/>
              <a:t>: </a:t>
            </a:r>
            <a:r>
              <a:rPr lang="en-US" altLang="en-US" dirty="0" smtClean="0"/>
              <a:t>a </a:t>
            </a:r>
            <a:r>
              <a:rPr lang="en-US" altLang="en-US" dirty="0"/>
              <a:t>message will be delivered at least once. But the message can also be delivered more than </a:t>
            </a:r>
            <a:r>
              <a:rPr lang="en-US" altLang="en-US" dirty="0" smtClean="0"/>
              <a:t>once (requires 2 messages).</a:t>
            </a:r>
            <a:endParaRPr lang="en-US" altLang="en-US" dirty="0"/>
          </a:p>
          <a:p>
            <a:r>
              <a:rPr lang="en-US" altLang="en-US" b="1" dirty="0"/>
              <a:t>exactly once (qos 2)</a:t>
            </a:r>
            <a:r>
              <a:rPr lang="en-US" altLang="en-US" dirty="0"/>
              <a:t>: guarantees that each message is received only once by the </a:t>
            </a:r>
            <a:r>
              <a:rPr lang="en-US" altLang="en-US" dirty="0" smtClean="0"/>
              <a:t>counterpart (requires 4 messages)</a:t>
            </a:r>
            <a:endParaRPr lang="en-US" altLang="en-US" dirty="0"/>
          </a:p>
          <a:p>
            <a:endParaRPr lang="en-US" altLang="en-US" dirty="0" smtClean="0"/>
          </a:p>
          <a:p>
            <a:pPr marL="0" indent="0">
              <a:buNone/>
            </a:pPr>
            <a:r>
              <a:rPr lang="en-US" altLang="en-US" dirty="0" smtClean="0"/>
              <a:t>Each subscriber could have a different level of </a:t>
            </a:r>
            <a:r>
              <a:rPr lang="en-US" altLang="en-US" dirty="0" err="1" smtClean="0"/>
              <a:t>QoS</a:t>
            </a:r>
            <a:endParaRPr lang="en-US" altLang="en-US" dirty="0"/>
          </a:p>
        </p:txBody>
      </p:sp>
      <p:sp>
        <p:nvSpPr>
          <p:cNvPr id="4" name="Title 4"/>
          <p:cNvSpPr txBox="1">
            <a:spLocks/>
          </p:cNvSpPr>
          <p:nvPr/>
        </p:nvSpPr>
        <p:spPr>
          <a:xfrm>
            <a:off x="838200" y="365125"/>
            <a:ext cx="51948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2328597155"/>
      </p:ext>
    </p:extLst>
  </p:cSld>
  <p:clrMapOvr>
    <a:masterClrMapping/>
  </p:clrMapOvr>
  <mc:AlternateContent xmlns:mc="http://schemas.openxmlformats.org/markup-compatibility/2006" xmlns:p14="http://schemas.microsoft.com/office/powerpoint/2010/main">
    <mc:Choice Requires="p14">
      <p:transition spd="slow" p14:dur="2000" advTm="73316"/>
    </mc:Choice>
    <mc:Fallback xmlns="">
      <p:transition spd="slow" advTm="7331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rapezoid 23"/>
          <p:cNvSpPr/>
          <p:nvPr/>
        </p:nvSpPr>
        <p:spPr>
          <a:xfrm rot="16200000">
            <a:off x="3380509" y="-2673928"/>
            <a:ext cx="5430985" cy="12191998"/>
          </a:xfrm>
          <a:prstGeom prst="trapezoi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40">
            <a:extLst>
              <a:ext uri="{FF2B5EF4-FFF2-40B4-BE49-F238E27FC236}">
                <a16:creationId xmlns:a16="http://schemas.microsoft.com/office/drawing/2014/main" xmlns="" id="{FB40FEEA-42E0-43F0-8DF4-0918AB940D70}"/>
              </a:ext>
            </a:extLst>
          </p:cNvPr>
          <p:cNvSpPr/>
          <p:nvPr/>
        </p:nvSpPr>
        <p:spPr>
          <a:xfrm>
            <a:off x="8468245" y="861870"/>
            <a:ext cx="3554498" cy="5132364"/>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78">
            <a:extLst>
              <a:ext uri="{FF2B5EF4-FFF2-40B4-BE49-F238E27FC236}">
                <a16:creationId xmlns:a16="http://schemas.microsoft.com/office/drawing/2014/main" xmlns="" id="{DD811152-E458-4BBF-BB8A-55B0C8C2E4CA}"/>
              </a:ext>
            </a:extLst>
          </p:cNvPr>
          <p:cNvSpPr/>
          <p:nvPr/>
        </p:nvSpPr>
        <p:spPr>
          <a:xfrm>
            <a:off x="8430582" y="2413001"/>
            <a:ext cx="1186103" cy="2025650"/>
          </a:xfrm>
          <a:custGeom>
            <a:avLst/>
            <a:gdLst>
              <a:gd name="connsiteX0" fmla="*/ 863033 w 993946"/>
              <a:gd name="connsiteY0" fmla="*/ 0 h 1722733"/>
              <a:gd name="connsiteX1" fmla="*/ 876001 w 993946"/>
              <a:gd name="connsiteY1" fmla="*/ 37193 h 1722733"/>
              <a:gd name="connsiteX2" fmla="*/ 874010 w 993946"/>
              <a:gd name="connsiteY2" fmla="*/ 1681933 h 1722733"/>
              <a:gd name="connsiteX3" fmla="*/ 859699 w 993946"/>
              <a:gd name="connsiteY3" fmla="*/ 1722733 h 1722733"/>
              <a:gd name="connsiteX4" fmla="*/ 0 w 993946"/>
              <a:gd name="connsiteY4" fmla="*/ 863033 h 172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946" h="1722733">
                <a:moveTo>
                  <a:pt x="863033" y="0"/>
                </a:moveTo>
                <a:lnTo>
                  <a:pt x="876001" y="37193"/>
                </a:lnTo>
                <a:cubicBezTo>
                  <a:pt x="1033943" y="572938"/>
                  <a:pt x="1033239" y="1145844"/>
                  <a:pt x="874010" y="1681933"/>
                </a:cubicBezTo>
                <a:lnTo>
                  <a:pt x="859699" y="1722733"/>
                </a:lnTo>
                <a:lnTo>
                  <a:pt x="0" y="863033"/>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F43A0BDE-92E9-4F82-8081-A8577C51FF43}"/>
              </a:ext>
            </a:extLst>
          </p:cNvPr>
          <p:cNvSpPr/>
          <p:nvPr/>
        </p:nvSpPr>
        <p:spPr>
          <a:xfrm>
            <a:off x="10260295" y="3190175"/>
            <a:ext cx="1203022" cy="369332"/>
          </a:xfrm>
          <a:prstGeom prst="rect">
            <a:avLst/>
          </a:prstGeom>
        </p:spPr>
        <p:txBody>
          <a:bodyPr wrap="none" anchor="ctr">
            <a:spAutoFit/>
          </a:bodyPr>
          <a:lstStyle/>
          <a:p>
            <a:r>
              <a:rPr lang="en-US" b="1" noProof="1" smtClean="0"/>
              <a:t>Next Steps</a:t>
            </a:r>
            <a:endParaRPr lang="en-US" b="1" noProof="1"/>
          </a:p>
        </p:txBody>
      </p:sp>
      <p:sp>
        <p:nvSpPr>
          <p:cNvPr id="2" name="Title 1">
            <a:extLst>
              <a:ext uri="{FF2B5EF4-FFF2-40B4-BE49-F238E27FC236}">
                <a16:creationId xmlns:a16="http://schemas.microsoft.com/office/drawing/2014/main" xmlns="" id="{2C2BFAE1-45D3-4B3B-81D2-0BF25FA84FB8}"/>
              </a:ext>
            </a:extLst>
          </p:cNvPr>
          <p:cNvSpPr>
            <a:spLocks noGrp="1"/>
          </p:cNvSpPr>
          <p:nvPr>
            <p:ph type="title"/>
          </p:nvPr>
        </p:nvSpPr>
        <p:spPr/>
        <p:txBody>
          <a:bodyPr/>
          <a:lstStyle/>
          <a:p>
            <a:r>
              <a:rPr lang="en-US" dirty="0"/>
              <a:t>In this presentation:</a:t>
            </a:r>
          </a:p>
        </p:txBody>
      </p:sp>
      <p:sp>
        <p:nvSpPr>
          <p:cNvPr id="41" name="Freeform: Shape 40">
            <a:extLst>
              <a:ext uri="{FF2B5EF4-FFF2-40B4-BE49-F238E27FC236}">
                <a16:creationId xmlns:a16="http://schemas.microsoft.com/office/drawing/2014/main" xmlns="" id="{FB40FEEA-42E0-43F0-8DF4-0918AB940D70}"/>
              </a:ext>
            </a:extLst>
          </p:cNvPr>
          <p:cNvSpPr/>
          <p:nvPr/>
        </p:nvSpPr>
        <p:spPr>
          <a:xfrm>
            <a:off x="6244825" y="1098876"/>
            <a:ext cx="3215405" cy="4547512"/>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xmlns="" id="{DD811152-E458-4BBF-BB8A-55B0C8C2E4CA}"/>
              </a:ext>
            </a:extLst>
          </p:cNvPr>
          <p:cNvSpPr/>
          <p:nvPr/>
        </p:nvSpPr>
        <p:spPr>
          <a:xfrm>
            <a:off x="6244825" y="2512281"/>
            <a:ext cx="993946" cy="1722733"/>
          </a:xfrm>
          <a:custGeom>
            <a:avLst/>
            <a:gdLst>
              <a:gd name="connsiteX0" fmla="*/ 863033 w 993946"/>
              <a:gd name="connsiteY0" fmla="*/ 0 h 1722733"/>
              <a:gd name="connsiteX1" fmla="*/ 876001 w 993946"/>
              <a:gd name="connsiteY1" fmla="*/ 37193 h 1722733"/>
              <a:gd name="connsiteX2" fmla="*/ 874010 w 993946"/>
              <a:gd name="connsiteY2" fmla="*/ 1681933 h 1722733"/>
              <a:gd name="connsiteX3" fmla="*/ 859699 w 993946"/>
              <a:gd name="connsiteY3" fmla="*/ 1722733 h 1722733"/>
              <a:gd name="connsiteX4" fmla="*/ 0 w 993946"/>
              <a:gd name="connsiteY4" fmla="*/ 863033 h 172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946" h="1722733">
                <a:moveTo>
                  <a:pt x="863033" y="0"/>
                </a:moveTo>
                <a:lnTo>
                  <a:pt x="876001" y="37193"/>
                </a:lnTo>
                <a:cubicBezTo>
                  <a:pt x="1033943" y="572938"/>
                  <a:pt x="1033239" y="1145844"/>
                  <a:pt x="874010" y="1681933"/>
                </a:cubicBezTo>
                <a:lnTo>
                  <a:pt x="859699" y="1722733"/>
                </a:lnTo>
                <a:lnTo>
                  <a:pt x="0" y="863033"/>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xmlns="" id="{7AF6ED3E-3CA1-4E37-BCDD-D61994AA7441}"/>
              </a:ext>
            </a:extLst>
          </p:cNvPr>
          <p:cNvSpPr/>
          <p:nvPr/>
        </p:nvSpPr>
        <p:spPr>
          <a:xfrm>
            <a:off x="4191091" y="1330342"/>
            <a:ext cx="2888080" cy="4084580"/>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7BE49C67-76D6-4FB7-B225-5009C4D0D2A9}"/>
              </a:ext>
            </a:extLst>
          </p:cNvPr>
          <p:cNvSpPr/>
          <p:nvPr/>
        </p:nvSpPr>
        <p:spPr>
          <a:xfrm>
            <a:off x="6746912"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04</a:t>
            </a:r>
          </a:p>
        </p:txBody>
      </p:sp>
      <p:sp>
        <p:nvSpPr>
          <p:cNvPr id="80" name="Freeform: Shape 79">
            <a:extLst>
              <a:ext uri="{FF2B5EF4-FFF2-40B4-BE49-F238E27FC236}">
                <a16:creationId xmlns:a16="http://schemas.microsoft.com/office/drawing/2014/main" xmlns="" id="{A3A9B1C0-069B-4CC0-8BA1-249DE70835A3}"/>
              </a:ext>
            </a:extLst>
          </p:cNvPr>
          <p:cNvSpPr/>
          <p:nvPr/>
        </p:nvSpPr>
        <p:spPr>
          <a:xfrm>
            <a:off x="4191091" y="2552725"/>
            <a:ext cx="959872" cy="1641574"/>
          </a:xfrm>
          <a:custGeom>
            <a:avLst/>
            <a:gdLst>
              <a:gd name="connsiteX0" fmla="*/ 822316 w 959872"/>
              <a:gd name="connsiteY0" fmla="*/ 0 h 1641574"/>
              <a:gd name="connsiteX1" fmla="*/ 856401 w 959872"/>
              <a:gd name="connsiteY1" fmla="*/ 97767 h 1641574"/>
              <a:gd name="connsiteX2" fmla="*/ 854655 w 959872"/>
              <a:gd name="connsiteY2" fmla="*/ 1540662 h 1641574"/>
              <a:gd name="connsiteX3" fmla="*/ 819259 w 959872"/>
              <a:gd name="connsiteY3" fmla="*/ 1641574 h 1641574"/>
              <a:gd name="connsiteX4" fmla="*/ 0 w 959872"/>
              <a:gd name="connsiteY4" fmla="*/ 822315 h 164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872" h="1641574">
                <a:moveTo>
                  <a:pt x="822316" y="0"/>
                </a:moveTo>
                <a:lnTo>
                  <a:pt x="856401" y="97767"/>
                </a:lnTo>
                <a:cubicBezTo>
                  <a:pt x="994960" y="567765"/>
                  <a:pt x="994343" y="1070363"/>
                  <a:pt x="854655" y="1540662"/>
                </a:cubicBezTo>
                <a:lnTo>
                  <a:pt x="819259" y="1641574"/>
                </a:lnTo>
                <a:lnTo>
                  <a:pt x="0" y="822315"/>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xmlns="" id="{F7ACC6C6-C2CA-4BC4-BF16-FFD1BCAAA254}"/>
              </a:ext>
            </a:extLst>
          </p:cNvPr>
          <p:cNvSpPr/>
          <p:nvPr/>
        </p:nvSpPr>
        <p:spPr>
          <a:xfrm>
            <a:off x="2457713" y="1580975"/>
            <a:ext cx="2533650" cy="3583314"/>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069402DC-4290-4B80-BAFC-5E0C92DF2FB8}"/>
              </a:ext>
            </a:extLst>
          </p:cNvPr>
          <p:cNvSpPr/>
          <p:nvPr/>
        </p:nvSpPr>
        <p:spPr>
          <a:xfrm>
            <a:off x="4656069"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03</a:t>
            </a:r>
          </a:p>
        </p:txBody>
      </p:sp>
      <p:sp>
        <p:nvSpPr>
          <p:cNvPr id="81" name="Freeform: Shape 80">
            <a:extLst>
              <a:ext uri="{FF2B5EF4-FFF2-40B4-BE49-F238E27FC236}">
                <a16:creationId xmlns:a16="http://schemas.microsoft.com/office/drawing/2014/main" xmlns="" id="{018A407F-631B-4EE3-A17F-A0DD8F5DE632}"/>
              </a:ext>
            </a:extLst>
          </p:cNvPr>
          <p:cNvSpPr/>
          <p:nvPr/>
        </p:nvSpPr>
        <p:spPr>
          <a:xfrm>
            <a:off x="2457714" y="2810101"/>
            <a:ext cx="639515" cy="1127123"/>
          </a:xfrm>
          <a:custGeom>
            <a:avLst/>
            <a:gdLst>
              <a:gd name="connsiteX0" fmla="*/ 564644 w 639515"/>
              <a:gd name="connsiteY0" fmla="*/ 0 h 1127123"/>
              <a:gd name="connsiteX1" fmla="*/ 600202 w 639515"/>
              <a:gd name="connsiteY1" fmla="*/ 146355 h 1127123"/>
              <a:gd name="connsiteX2" fmla="*/ 599194 w 639515"/>
              <a:gd name="connsiteY2" fmla="*/ 977412 h 1127123"/>
              <a:gd name="connsiteX3" fmla="*/ 562479 w 639515"/>
              <a:gd name="connsiteY3" fmla="*/ 1127123 h 1127123"/>
              <a:gd name="connsiteX4" fmla="*/ 0 w 639515"/>
              <a:gd name="connsiteY4" fmla="*/ 564644 h 1127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515" h="1127123">
                <a:moveTo>
                  <a:pt x="564644" y="0"/>
                </a:moveTo>
                <a:lnTo>
                  <a:pt x="600202" y="146355"/>
                </a:lnTo>
                <a:cubicBezTo>
                  <a:pt x="652959" y="420564"/>
                  <a:pt x="652614" y="703087"/>
                  <a:pt x="599194" y="977412"/>
                </a:cubicBezTo>
                <a:lnTo>
                  <a:pt x="562479" y="1127123"/>
                </a:lnTo>
                <a:lnTo>
                  <a:pt x="0" y="564644"/>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Freeform: Shape 73">
            <a:extLst>
              <a:ext uri="{FF2B5EF4-FFF2-40B4-BE49-F238E27FC236}">
                <a16:creationId xmlns:a16="http://schemas.microsoft.com/office/drawing/2014/main" xmlns="" id="{35A06EDD-7FD1-4723-A0DD-3A839768B63B}"/>
              </a:ext>
            </a:extLst>
          </p:cNvPr>
          <p:cNvSpPr/>
          <p:nvPr/>
        </p:nvSpPr>
        <p:spPr>
          <a:xfrm>
            <a:off x="762279" y="1834345"/>
            <a:ext cx="2175350" cy="3076575"/>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6D8BF9BE-DE5E-48FD-9D7D-B9B4D218E10C}"/>
              </a:ext>
            </a:extLst>
          </p:cNvPr>
          <p:cNvSpPr/>
          <p:nvPr/>
        </p:nvSpPr>
        <p:spPr>
          <a:xfrm>
            <a:off x="474385"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01</a:t>
            </a:r>
          </a:p>
        </p:txBody>
      </p:sp>
      <p:sp>
        <p:nvSpPr>
          <p:cNvPr id="75" name="Oval 74">
            <a:extLst>
              <a:ext uri="{FF2B5EF4-FFF2-40B4-BE49-F238E27FC236}">
                <a16:creationId xmlns:a16="http://schemas.microsoft.com/office/drawing/2014/main" xmlns="" id="{2A513B68-32C1-41B0-B4D6-FF39089AA305}"/>
              </a:ext>
            </a:extLst>
          </p:cNvPr>
          <p:cNvSpPr/>
          <p:nvPr/>
        </p:nvSpPr>
        <p:spPr>
          <a:xfrm>
            <a:off x="2565227"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02</a:t>
            </a:r>
          </a:p>
        </p:txBody>
      </p:sp>
      <p:sp>
        <p:nvSpPr>
          <p:cNvPr id="3" name="Rectangle 2">
            <a:extLst>
              <a:ext uri="{FF2B5EF4-FFF2-40B4-BE49-F238E27FC236}">
                <a16:creationId xmlns:a16="http://schemas.microsoft.com/office/drawing/2014/main" xmlns="" id="{80703C31-E3D3-4017-A4C8-85DB717F09EE}"/>
              </a:ext>
            </a:extLst>
          </p:cNvPr>
          <p:cNvSpPr/>
          <p:nvPr/>
        </p:nvSpPr>
        <p:spPr>
          <a:xfrm>
            <a:off x="1264116" y="2910968"/>
            <a:ext cx="1301110" cy="923330"/>
          </a:xfrm>
          <a:prstGeom prst="rect">
            <a:avLst/>
          </a:prstGeom>
        </p:spPr>
        <p:txBody>
          <a:bodyPr wrap="square" anchor="ctr">
            <a:spAutoFit/>
          </a:bodyPr>
          <a:lstStyle/>
          <a:p>
            <a:r>
              <a:rPr lang="en-US" b="1" noProof="1" smtClean="0"/>
              <a:t>Problem statement: speed</a:t>
            </a:r>
            <a:endParaRPr lang="en-US" b="1" noProof="1"/>
          </a:p>
        </p:txBody>
      </p:sp>
      <p:sp>
        <p:nvSpPr>
          <p:cNvPr id="90" name="Rectangle 89">
            <a:extLst>
              <a:ext uri="{FF2B5EF4-FFF2-40B4-BE49-F238E27FC236}">
                <a16:creationId xmlns:a16="http://schemas.microsoft.com/office/drawing/2014/main" xmlns="" id="{11612436-40C5-48E3-9D88-6119D7EFDE9B}"/>
              </a:ext>
            </a:extLst>
          </p:cNvPr>
          <p:cNvSpPr/>
          <p:nvPr/>
        </p:nvSpPr>
        <p:spPr>
          <a:xfrm>
            <a:off x="3351275" y="2910968"/>
            <a:ext cx="1267685" cy="923330"/>
          </a:xfrm>
          <a:prstGeom prst="rect">
            <a:avLst/>
          </a:prstGeom>
        </p:spPr>
        <p:txBody>
          <a:bodyPr wrap="square" anchor="ctr">
            <a:spAutoFit/>
          </a:bodyPr>
          <a:lstStyle/>
          <a:p>
            <a:r>
              <a:rPr lang="en-US" b="1" noProof="1" smtClean="0"/>
              <a:t>Solution Overview : MQTT</a:t>
            </a:r>
            <a:endParaRPr lang="en-US" b="1" noProof="1"/>
          </a:p>
        </p:txBody>
      </p:sp>
      <p:sp>
        <p:nvSpPr>
          <p:cNvPr id="91" name="Rectangle 90">
            <a:extLst>
              <a:ext uri="{FF2B5EF4-FFF2-40B4-BE49-F238E27FC236}">
                <a16:creationId xmlns:a16="http://schemas.microsoft.com/office/drawing/2014/main" xmlns="" id="{7AF2807C-042B-4C12-9FCF-75CB703BEEC2}"/>
              </a:ext>
            </a:extLst>
          </p:cNvPr>
          <p:cNvSpPr/>
          <p:nvPr/>
        </p:nvSpPr>
        <p:spPr>
          <a:xfrm>
            <a:off x="5350403" y="2772469"/>
            <a:ext cx="1396509" cy="1200329"/>
          </a:xfrm>
          <a:prstGeom prst="rect">
            <a:avLst/>
          </a:prstGeom>
        </p:spPr>
        <p:txBody>
          <a:bodyPr wrap="square" anchor="ctr">
            <a:spAutoFit/>
          </a:bodyPr>
          <a:lstStyle/>
          <a:p>
            <a:r>
              <a:rPr lang="en-US" b="1" noProof="1" smtClean="0"/>
              <a:t>Solution overview: CAP over MQTT</a:t>
            </a:r>
            <a:endParaRPr lang="en-US" b="1" noProof="1"/>
          </a:p>
        </p:txBody>
      </p:sp>
      <p:sp>
        <p:nvSpPr>
          <p:cNvPr id="92" name="Rectangle 91">
            <a:extLst>
              <a:ext uri="{FF2B5EF4-FFF2-40B4-BE49-F238E27FC236}">
                <a16:creationId xmlns:a16="http://schemas.microsoft.com/office/drawing/2014/main" xmlns="" id="{F43A0BDE-92E9-4F82-8081-A8577C51FF43}"/>
              </a:ext>
            </a:extLst>
          </p:cNvPr>
          <p:cNvSpPr/>
          <p:nvPr/>
        </p:nvSpPr>
        <p:spPr>
          <a:xfrm>
            <a:off x="7632379" y="3051676"/>
            <a:ext cx="1742449" cy="646331"/>
          </a:xfrm>
          <a:prstGeom prst="rect">
            <a:avLst/>
          </a:prstGeom>
        </p:spPr>
        <p:txBody>
          <a:bodyPr wrap="square" anchor="ctr">
            <a:spAutoFit/>
          </a:bodyPr>
          <a:lstStyle/>
          <a:p>
            <a:r>
              <a:rPr lang="en-US" b="1" noProof="1" smtClean="0"/>
              <a:t>Solution Benefits</a:t>
            </a:r>
            <a:endParaRPr lang="en-US" b="1" noProof="1"/>
          </a:p>
        </p:txBody>
      </p:sp>
      <p:sp>
        <p:nvSpPr>
          <p:cNvPr id="35" name="Oval 34">
            <a:extLst>
              <a:ext uri="{FF2B5EF4-FFF2-40B4-BE49-F238E27FC236}">
                <a16:creationId xmlns:a16="http://schemas.microsoft.com/office/drawing/2014/main" xmlns="" id="{7BE49C67-76D6-4FB7-B225-5009C4D0D2A9}"/>
              </a:ext>
            </a:extLst>
          </p:cNvPr>
          <p:cNvSpPr/>
          <p:nvPr/>
        </p:nvSpPr>
        <p:spPr>
          <a:xfrm>
            <a:off x="9139878"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smtClean="0">
                <a:solidFill>
                  <a:schemeClr val="bg2">
                    <a:lumMod val="25000"/>
                  </a:schemeClr>
                </a:solidFill>
              </a:rPr>
              <a:t>05</a:t>
            </a:r>
            <a:endParaRPr lang="en-US" sz="2400" b="1" dirty="0">
              <a:solidFill>
                <a:schemeClr val="bg2">
                  <a:lumMod val="25000"/>
                </a:schemeClr>
              </a:solidFill>
            </a:endParaRPr>
          </a:p>
        </p:txBody>
      </p:sp>
    </p:spTree>
    <p:extLst>
      <p:ext uri="{BB962C8B-B14F-4D97-AF65-F5344CB8AC3E}">
        <p14:creationId xmlns:p14="http://schemas.microsoft.com/office/powerpoint/2010/main" val="4172651231"/>
      </p:ext>
    </p:extLst>
  </p:cSld>
  <p:clrMapOvr>
    <a:masterClrMapping/>
  </p:clrMapOvr>
  <mc:AlternateContent xmlns:mc="http://schemas.openxmlformats.org/markup-compatibility/2006" xmlns:p14="http://schemas.microsoft.com/office/powerpoint/2010/main">
    <mc:Choice Requires="p14">
      <p:transition spd="slow" p14:dur="2000" advTm="19256"/>
    </mc:Choice>
    <mc:Fallback xmlns="">
      <p:transition spd="slow" advTm="1925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97203078"/>
              </p:ext>
            </p:extLst>
          </p:nvPr>
        </p:nvGraphicFramePr>
        <p:xfrm>
          <a:off x="2224767" y="268554"/>
          <a:ext cx="8186738" cy="6178906"/>
        </p:xfrm>
        <a:graphic>
          <a:graphicData uri="http://schemas.openxmlformats.org/drawingml/2006/table">
            <a:tbl>
              <a:tblPr/>
              <a:tblGrid>
                <a:gridCol w="2557463"/>
                <a:gridCol w="3609219"/>
                <a:gridCol w="2020056"/>
              </a:tblGrid>
              <a:tr h="0">
                <a:tc>
                  <a:txBody>
                    <a:bodyPr/>
                    <a:lstStyle/>
                    <a:p>
                      <a:pPr fontAlgn="base"/>
                      <a:r>
                        <a:rPr lang="en-US" sz="1800" b="1" dirty="0">
                          <a:effectLst/>
                        </a:rPr>
                        <a:t>Features</a:t>
                      </a:r>
                      <a:endParaRPr lang="en-US" sz="1800" dirty="0">
                        <a:effectLst/>
                      </a:endParaRPr>
                    </a:p>
                  </a:txBody>
                  <a:tcPr marL="68116" marR="68116" marT="68110" marB="681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fontAlgn="base"/>
                      <a:r>
                        <a:rPr lang="en-US" sz="1800" b="1" dirty="0">
                          <a:effectLst/>
                        </a:rPr>
                        <a:t>MQTT</a:t>
                      </a:r>
                      <a:endParaRPr lang="en-US" sz="1800" dirty="0">
                        <a:effectLst/>
                      </a:endParaRPr>
                    </a:p>
                  </a:txBody>
                  <a:tcPr marL="68116" marR="68116" marT="68110" marB="681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fontAlgn="base"/>
                      <a:r>
                        <a:rPr lang="en-US" sz="1800" b="1" dirty="0">
                          <a:effectLst/>
                        </a:rPr>
                        <a:t>HTTP</a:t>
                      </a:r>
                      <a:endParaRPr lang="en-US" sz="1800" dirty="0">
                        <a:effectLst/>
                      </a:endParaRPr>
                    </a:p>
                  </a:txBody>
                  <a:tcPr marL="68116" marR="68116" marT="68110" marB="681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32453">
                <a:tc>
                  <a:txBody>
                    <a:bodyPr/>
                    <a:lstStyle/>
                    <a:p>
                      <a:pPr fontAlgn="base"/>
                      <a:r>
                        <a:rPr lang="en-US" sz="1800" dirty="0">
                          <a:effectLst/>
                        </a:rPr>
                        <a:t>Full </a:t>
                      </a:r>
                      <a:r>
                        <a:rPr lang="en-US" sz="1800" dirty="0" smtClean="0">
                          <a:effectLst/>
                        </a:rPr>
                        <a:t>Name</a:t>
                      </a:r>
                      <a:endParaRPr lang="en-US" sz="1800" dirty="0">
                        <a:effectLst/>
                      </a:endParaRPr>
                    </a:p>
                  </a:txBody>
                  <a:tcPr marL="68116" marR="68116" marT="68110" marB="681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fontAlgn="base"/>
                      <a:r>
                        <a:rPr lang="en-US" sz="1800" dirty="0">
                          <a:effectLst/>
                        </a:rPr>
                        <a:t>Message Queue Telemetry Transport</a:t>
                      </a:r>
                    </a:p>
                  </a:txBody>
                  <a:tcPr marL="68116" marR="68116" marT="68110" marB="681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fontAlgn="base"/>
                      <a:r>
                        <a:rPr lang="en-US" sz="1800" dirty="0">
                          <a:effectLst/>
                        </a:rPr>
                        <a:t>Hyper Text Transfer Protocol</a:t>
                      </a:r>
                    </a:p>
                  </a:txBody>
                  <a:tcPr marL="68116" marR="68116" marT="68110" marB="681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32453">
                <a:tc>
                  <a:txBody>
                    <a:bodyPr/>
                    <a:lstStyle/>
                    <a:p>
                      <a:pPr fontAlgn="base"/>
                      <a:r>
                        <a:rPr lang="en-US" sz="1800">
                          <a:effectLst/>
                        </a:rPr>
                        <a:t>Design Methodology</a:t>
                      </a:r>
                    </a:p>
                  </a:txBody>
                  <a:tcPr marL="68116" marR="68116" marT="68110" marB="68110" anchor="ctr">
                    <a:lnL w="19050" cap="flat" cmpd="sng" algn="ctr">
                      <a:solidFill>
                        <a:srgbClr val="660033"/>
                      </a:solidFill>
                      <a:prstDash val="solid"/>
                      <a:round/>
                      <a:headEnd type="none" w="med" len="med"/>
                      <a:tailEnd type="none" w="med" len="med"/>
                    </a:lnL>
                    <a:lnR w="19050" cap="flat" cmpd="sng" algn="ctr">
                      <a:solidFill>
                        <a:srgbClr val="660033"/>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The protocol is </a:t>
                      </a:r>
                      <a:r>
                        <a:rPr lang="en-US" sz="1800" b="1" dirty="0">
                          <a:effectLst/>
                        </a:rPr>
                        <a:t>data</a:t>
                      </a:r>
                      <a:r>
                        <a:rPr lang="en-US" sz="1800" dirty="0">
                          <a:effectLst/>
                        </a:rPr>
                        <a:t> centric.</a:t>
                      </a:r>
                    </a:p>
                  </a:txBody>
                  <a:tcPr marL="68116" marR="68116" marT="68110" marB="68110" anchor="ctr">
                    <a:lnL w="19050" cap="flat" cmpd="sng" algn="ctr">
                      <a:solidFill>
                        <a:srgbClr val="660033"/>
                      </a:solidFill>
                      <a:prstDash val="solid"/>
                      <a:round/>
                      <a:headEnd type="none" w="med" len="med"/>
                      <a:tailEnd type="none" w="med" len="med"/>
                    </a:lnL>
                    <a:lnR w="19050" cap="flat" cmpd="sng" algn="ctr">
                      <a:solidFill>
                        <a:srgbClr val="660033"/>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The protocol is </a:t>
                      </a:r>
                      <a:r>
                        <a:rPr lang="en-US" sz="1800" b="1" dirty="0">
                          <a:effectLst/>
                        </a:rPr>
                        <a:t>document</a:t>
                      </a:r>
                      <a:r>
                        <a:rPr lang="en-US" sz="1800" dirty="0">
                          <a:effectLst/>
                        </a:rPr>
                        <a:t> centric.</a:t>
                      </a:r>
                    </a:p>
                  </a:txBody>
                  <a:tcPr marL="68116" marR="68116" marT="68110" marB="68110" anchor="ctr">
                    <a:lnL w="19050" cap="flat" cmpd="sng" algn="ctr">
                      <a:solidFill>
                        <a:srgbClr val="660033"/>
                      </a:solidFill>
                      <a:prstDash val="solid"/>
                      <a:round/>
                      <a:headEnd type="none" w="med" len="med"/>
                      <a:tailEnd type="none" w="med" len="med"/>
                    </a:lnL>
                    <a:lnR w="19050" cap="flat" cmpd="sng" algn="ctr">
                      <a:solidFill>
                        <a:srgbClr val="660033"/>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660033"/>
                      </a:solidFill>
                      <a:prstDash val="solid"/>
                      <a:round/>
                      <a:headEnd type="none" w="med" len="med"/>
                      <a:tailEnd type="none" w="med" len="med"/>
                    </a:lnB>
                    <a:solidFill>
                      <a:srgbClr val="FFFFFF"/>
                    </a:solidFill>
                  </a:tcPr>
                </a:tc>
              </a:tr>
              <a:tr h="1522986">
                <a:tc>
                  <a:txBody>
                    <a:bodyPr/>
                    <a:lstStyle/>
                    <a:p>
                      <a:pPr fontAlgn="base"/>
                      <a:r>
                        <a:rPr lang="en-US" sz="1800" dirty="0">
                          <a:effectLst/>
                        </a:rPr>
                        <a:t>Architecture</a:t>
                      </a:r>
                    </a:p>
                  </a:txBody>
                  <a:tcPr marL="68116" marR="68116" marT="68110" marB="68110" anchor="ctr">
                    <a:lnL w="19050" cap="flat" cmpd="sng" algn="ctr">
                      <a:solidFill>
                        <a:srgbClr val="660033"/>
                      </a:solidFill>
                      <a:prstDash val="solid"/>
                      <a:round/>
                      <a:headEnd type="none" w="med" len="med"/>
                      <a:tailEnd type="none" w="med" len="med"/>
                    </a:lnL>
                    <a:lnR w="19050" cap="flat" cmpd="sng" algn="ctr">
                      <a:solidFill>
                        <a:srgbClr val="660033"/>
                      </a:solidFill>
                      <a:prstDash val="solid"/>
                      <a:round/>
                      <a:headEnd type="none" w="med" len="med"/>
                      <a:tailEnd type="none" w="med" len="med"/>
                    </a:lnR>
                    <a:lnT w="19050" cap="flat" cmpd="sng" algn="ctr">
                      <a:solidFill>
                        <a:srgbClr val="660033"/>
                      </a:solidFill>
                      <a:prstDash val="solid"/>
                      <a:round/>
                      <a:headEnd type="none" w="med" len="med"/>
                      <a:tailEnd type="none" w="med" len="med"/>
                    </a:lnT>
                    <a:lnB w="190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It has </a:t>
                      </a:r>
                      <a:r>
                        <a:rPr lang="en-US" sz="1800" b="1" dirty="0">
                          <a:effectLst/>
                        </a:rPr>
                        <a:t>publish/subscribe</a:t>
                      </a:r>
                      <a:r>
                        <a:rPr lang="en-US" sz="1800" dirty="0">
                          <a:effectLst/>
                        </a:rPr>
                        <a:t> architecture. Here devices can publish any topics and can also subscribe for any topics for any updates.</a:t>
                      </a:r>
                    </a:p>
                  </a:txBody>
                  <a:tcPr marL="68116" marR="68116" marT="68110" marB="68110" anchor="ctr">
                    <a:lnL w="19050" cap="flat" cmpd="sng" algn="ctr">
                      <a:solidFill>
                        <a:srgbClr val="660033"/>
                      </a:solidFill>
                      <a:prstDash val="solid"/>
                      <a:round/>
                      <a:headEnd type="none" w="med" len="med"/>
                      <a:tailEnd type="none" w="med" len="med"/>
                    </a:lnL>
                    <a:lnR w="19050" cap="flat" cmpd="sng" algn="ctr">
                      <a:solidFill>
                        <a:srgbClr val="660033"/>
                      </a:solidFill>
                      <a:prstDash val="solid"/>
                      <a:round/>
                      <a:headEnd type="none" w="med" len="med"/>
                      <a:tailEnd type="none" w="med" len="med"/>
                    </a:lnR>
                    <a:lnT w="19050" cap="flat" cmpd="sng" algn="ctr">
                      <a:solidFill>
                        <a:srgbClr val="660033"/>
                      </a:solidFill>
                      <a:prstDash val="solid"/>
                      <a:round/>
                      <a:headEnd type="none" w="med" len="med"/>
                      <a:tailEnd type="none" w="med" len="med"/>
                    </a:lnT>
                    <a:lnB w="190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It has </a:t>
                      </a:r>
                      <a:r>
                        <a:rPr lang="en-US" sz="1800" b="1" dirty="0">
                          <a:effectLst/>
                        </a:rPr>
                        <a:t>request/response</a:t>
                      </a:r>
                      <a:r>
                        <a:rPr lang="en-US" sz="1800" dirty="0">
                          <a:effectLst/>
                        </a:rPr>
                        <a:t> architecture.</a:t>
                      </a:r>
                    </a:p>
                  </a:txBody>
                  <a:tcPr marL="68116" marR="68116" marT="68110" marB="68110" anchor="ctr">
                    <a:lnL w="19050" cap="flat" cmpd="sng" algn="ctr">
                      <a:solidFill>
                        <a:srgbClr val="660033"/>
                      </a:solidFill>
                      <a:prstDash val="solid"/>
                      <a:round/>
                      <a:headEnd type="none" w="med" len="med"/>
                      <a:tailEnd type="none" w="med" len="med"/>
                    </a:lnL>
                    <a:lnR w="19050" cap="flat" cmpd="sng" algn="ctr">
                      <a:solidFill>
                        <a:srgbClr val="660033"/>
                      </a:solidFill>
                      <a:prstDash val="solid"/>
                      <a:round/>
                      <a:headEnd type="none" w="med" len="med"/>
                      <a:tailEnd type="none" w="med" len="med"/>
                    </a:lnR>
                    <a:lnT w="19050" cap="flat" cmpd="sng" algn="ctr">
                      <a:solidFill>
                        <a:srgbClr val="660033"/>
                      </a:solidFill>
                      <a:prstDash val="solid"/>
                      <a:round/>
                      <a:headEnd type="none" w="med" len="med"/>
                      <a:tailEnd type="none" w="med" len="med"/>
                    </a:lnT>
                    <a:lnB w="19050" cap="flat" cmpd="sng" algn="ctr">
                      <a:solidFill>
                        <a:srgbClr val="660033"/>
                      </a:solidFill>
                      <a:prstDash val="solid"/>
                      <a:round/>
                      <a:headEnd type="none" w="med" len="med"/>
                      <a:tailEnd type="none" w="med" len="med"/>
                    </a:lnB>
                    <a:solidFill>
                      <a:srgbClr val="FFFFFF"/>
                    </a:solidFill>
                  </a:tcPr>
                </a:tc>
              </a:tr>
              <a:tr h="334337">
                <a:tc>
                  <a:txBody>
                    <a:bodyPr/>
                    <a:lstStyle/>
                    <a:p>
                      <a:pPr fontAlgn="base"/>
                      <a:r>
                        <a:rPr lang="en-US" sz="1800">
                          <a:effectLst/>
                        </a:rPr>
                        <a:t>Complexity</a:t>
                      </a:r>
                    </a:p>
                  </a:txBody>
                  <a:tcPr marL="68116" marR="68116" marT="68110" marB="68110" anchor="ctr">
                    <a:lnL w="19050" cap="flat" cmpd="sng" algn="ctr">
                      <a:solidFill>
                        <a:srgbClr val="660033"/>
                      </a:solidFill>
                      <a:prstDash val="solid"/>
                      <a:round/>
                      <a:headEnd type="none" w="med" len="med"/>
                      <a:tailEnd type="none" w="med" len="med"/>
                    </a:lnL>
                    <a:lnR w="19050" cap="flat" cmpd="sng" algn="ctr">
                      <a:solidFill>
                        <a:srgbClr val="660033"/>
                      </a:solidFill>
                      <a:prstDash val="solid"/>
                      <a:round/>
                      <a:headEnd type="none" w="med" len="med"/>
                      <a:tailEnd type="none" w="med" len="med"/>
                    </a:lnR>
                    <a:lnT w="19050" cap="flat" cmpd="sng" algn="ctr">
                      <a:solidFill>
                        <a:srgbClr val="660033"/>
                      </a:solidFill>
                      <a:prstDash val="solid"/>
                      <a:round/>
                      <a:headEnd type="none" w="med" len="med"/>
                      <a:tailEnd type="none" w="med" len="med"/>
                    </a:lnT>
                    <a:lnB w="190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simple</a:t>
                      </a:r>
                    </a:p>
                  </a:txBody>
                  <a:tcPr marL="68116" marR="68116" marT="68110" marB="68110" anchor="ctr">
                    <a:lnL w="19050" cap="flat" cmpd="sng" algn="ctr">
                      <a:solidFill>
                        <a:srgbClr val="660033"/>
                      </a:solidFill>
                      <a:prstDash val="solid"/>
                      <a:round/>
                      <a:headEnd type="none" w="med" len="med"/>
                      <a:tailEnd type="none" w="med" len="med"/>
                    </a:lnL>
                    <a:lnR w="19050" cap="flat" cmpd="sng" algn="ctr">
                      <a:solidFill>
                        <a:srgbClr val="660033"/>
                      </a:solidFill>
                      <a:prstDash val="solid"/>
                      <a:round/>
                      <a:headEnd type="none" w="med" len="med"/>
                      <a:tailEnd type="none" w="med" len="med"/>
                    </a:lnR>
                    <a:lnT w="19050" cap="flat" cmpd="sng" algn="ctr">
                      <a:solidFill>
                        <a:srgbClr val="660033"/>
                      </a:solidFill>
                      <a:prstDash val="solid"/>
                      <a:round/>
                      <a:headEnd type="none" w="med" len="med"/>
                      <a:tailEnd type="none" w="med" len="med"/>
                    </a:lnT>
                    <a:lnB w="190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more complex</a:t>
                      </a:r>
                    </a:p>
                  </a:txBody>
                  <a:tcPr marL="68116" marR="68116" marT="68110" marB="68110" anchor="ctr">
                    <a:lnL w="19050" cap="flat" cmpd="sng" algn="ctr">
                      <a:solidFill>
                        <a:srgbClr val="660033"/>
                      </a:solidFill>
                      <a:prstDash val="solid"/>
                      <a:round/>
                      <a:headEnd type="none" w="med" len="med"/>
                      <a:tailEnd type="none" w="med" len="med"/>
                    </a:lnL>
                    <a:lnR w="19050" cap="flat" cmpd="sng" algn="ctr">
                      <a:solidFill>
                        <a:srgbClr val="660033"/>
                      </a:solidFill>
                      <a:prstDash val="solid"/>
                      <a:round/>
                      <a:headEnd type="none" w="med" len="med"/>
                      <a:tailEnd type="none" w="med" len="med"/>
                    </a:lnR>
                    <a:lnT w="19050" cap="flat" cmpd="sng" algn="ctr">
                      <a:solidFill>
                        <a:srgbClr val="660033"/>
                      </a:solidFill>
                      <a:prstDash val="solid"/>
                      <a:round/>
                      <a:headEnd type="none" w="med" len="med"/>
                      <a:tailEnd type="none" w="med" len="med"/>
                    </a:lnT>
                    <a:lnB w="19050" cap="flat" cmpd="sng" algn="ctr">
                      <a:solidFill>
                        <a:srgbClr val="660033"/>
                      </a:solidFill>
                      <a:prstDash val="solid"/>
                      <a:round/>
                      <a:headEnd type="none" w="med" len="med"/>
                      <a:tailEnd type="none" w="med" len="med"/>
                    </a:lnB>
                    <a:solidFill>
                      <a:srgbClr val="FFFFFF"/>
                    </a:solidFill>
                  </a:tcPr>
                </a:tc>
              </a:tr>
              <a:tr h="730548">
                <a:tc>
                  <a:txBody>
                    <a:bodyPr/>
                    <a:lstStyle/>
                    <a:p>
                      <a:pPr fontAlgn="base"/>
                      <a:r>
                        <a:rPr lang="en-US" sz="1800">
                          <a:effectLst/>
                        </a:rPr>
                        <a:t>Data security</a:t>
                      </a:r>
                    </a:p>
                  </a:txBody>
                  <a:tcPr marL="68116" marR="68116" marT="68110" marB="68110" anchor="ctr">
                    <a:lnL w="19050" cap="flat" cmpd="sng" algn="ctr">
                      <a:solidFill>
                        <a:srgbClr val="660033"/>
                      </a:solidFill>
                      <a:prstDash val="solid"/>
                      <a:round/>
                      <a:headEnd type="none" w="med" len="med"/>
                      <a:tailEnd type="none" w="med" len="med"/>
                    </a:lnL>
                    <a:lnR w="19050" cap="flat" cmpd="sng" algn="ctr">
                      <a:solidFill>
                        <a:srgbClr val="660033"/>
                      </a:solidFill>
                      <a:prstDash val="solid"/>
                      <a:round/>
                      <a:headEnd type="none" w="med" len="med"/>
                      <a:tailEnd type="none" w="med" len="med"/>
                    </a:lnR>
                    <a:lnT w="19050" cap="flat" cmpd="sng" algn="ctr">
                      <a:solidFill>
                        <a:srgbClr val="660033"/>
                      </a:solidFill>
                      <a:prstDash val="solid"/>
                      <a:round/>
                      <a:headEnd type="none" w="med" len="med"/>
                      <a:tailEnd type="none" w="med" len="med"/>
                    </a:lnT>
                    <a:lnB w="190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b="1" dirty="0" smtClean="0">
                          <a:effectLst/>
                        </a:rPr>
                        <a:t>YES</a:t>
                      </a:r>
                      <a:r>
                        <a:rPr lang="en-US" sz="1800" dirty="0" smtClean="0">
                          <a:effectLst/>
                        </a:rPr>
                        <a:t> (Payload</a:t>
                      </a:r>
                      <a:r>
                        <a:rPr lang="en-US" sz="1800" baseline="0" dirty="0" smtClean="0">
                          <a:effectLst/>
                        </a:rPr>
                        <a:t> Encrypted)</a:t>
                      </a:r>
                      <a:endParaRPr lang="en-US" sz="1800" dirty="0">
                        <a:effectLst/>
                      </a:endParaRPr>
                    </a:p>
                  </a:txBody>
                  <a:tcPr marL="68116" marR="68116" marT="68110" marB="68110" anchor="ctr">
                    <a:lnL w="19050" cap="flat" cmpd="sng" algn="ctr">
                      <a:solidFill>
                        <a:srgbClr val="660033"/>
                      </a:solidFill>
                      <a:prstDash val="solid"/>
                      <a:round/>
                      <a:headEnd type="none" w="med" len="med"/>
                      <a:tailEnd type="none" w="med" len="med"/>
                    </a:lnL>
                    <a:lnR w="19050" cap="flat" cmpd="sng" algn="ctr">
                      <a:solidFill>
                        <a:srgbClr val="660033"/>
                      </a:solidFill>
                      <a:prstDash val="solid"/>
                      <a:round/>
                      <a:headEnd type="none" w="med" len="med"/>
                      <a:tailEnd type="none" w="med" len="med"/>
                    </a:lnR>
                    <a:lnT w="19050" cap="flat" cmpd="sng" algn="ctr">
                      <a:solidFill>
                        <a:srgbClr val="660033"/>
                      </a:solidFill>
                      <a:prstDash val="solid"/>
                      <a:round/>
                      <a:headEnd type="none" w="med" len="med"/>
                      <a:tailEnd type="none" w="med" len="med"/>
                    </a:lnT>
                    <a:lnB w="190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b="1" dirty="0">
                          <a:effectLst/>
                        </a:rPr>
                        <a:t>NO</a:t>
                      </a:r>
                      <a:r>
                        <a:rPr lang="en-US" sz="1800" dirty="0">
                          <a:effectLst/>
                        </a:rPr>
                        <a:t>, hence HTTPS is used to provide data security.</a:t>
                      </a:r>
                    </a:p>
                  </a:txBody>
                  <a:tcPr marL="68116" marR="68116" marT="68110" marB="68110" anchor="ctr">
                    <a:lnL w="19050" cap="flat" cmpd="sng" algn="ctr">
                      <a:solidFill>
                        <a:srgbClr val="660033"/>
                      </a:solidFill>
                      <a:prstDash val="solid"/>
                      <a:round/>
                      <a:headEnd type="none" w="med" len="med"/>
                      <a:tailEnd type="none" w="med" len="med"/>
                    </a:lnL>
                    <a:lnR w="19050" cap="flat" cmpd="sng" algn="ctr">
                      <a:solidFill>
                        <a:srgbClr val="660033"/>
                      </a:solidFill>
                      <a:prstDash val="solid"/>
                      <a:round/>
                      <a:headEnd type="none" w="med" len="med"/>
                      <a:tailEnd type="none" w="med" len="med"/>
                    </a:lnR>
                    <a:lnT w="19050" cap="flat" cmpd="sng" algn="ctr">
                      <a:solidFill>
                        <a:srgbClr val="660033"/>
                      </a:solidFill>
                      <a:prstDash val="solid"/>
                      <a:round/>
                      <a:headEnd type="none" w="med" len="med"/>
                      <a:tailEnd type="none" w="med" len="med"/>
                    </a:lnT>
                    <a:lnB w="19050" cap="flat" cmpd="sng" algn="ctr">
                      <a:solidFill>
                        <a:srgbClr val="660033"/>
                      </a:solidFill>
                      <a:prstDash val="solid"/>
                      <a:round/>
                      <a:headEnd type="none" w="med" len="med"/>
                      <a:tailEnd type="none" w="med" len="med"/>
                    </a:lnB>
                    <a:solidFill>
                      <a:srgbClr val="FFFFFF"/>
                    </a:solidFill>
                  </a:tcPr>
                </a:tc>
              </a:tr>
              <a:tr h="532453">
                <a:tc>
                  <a:txBody>
                    <a:bodyPr/>
                    <a:lstStyle/>
                    <a:p>
                      <a:pPr fontAlgn="base"/>
                      <a:r>
                        <a:rPr lang="en-US" sz="1800" dirty="0">
                          <a:effectLst/>
                        </a:rPr>
                        <a:t>message size</a:t>
                      </a:r>
                    </a:p>
                  </a:txBody>
                  <a:tcPr marL="68116" marR="68116" marT="68110" marB="68110" anchor="ctr">
                    <a:lnL w="19050" cap="flat" cmpd="sng" algn="ctr">
                      <a:solidFill>
                        <a:srgbClr val="660033"/>
                      </a:solidFill>
                      <a:prstDash val="solid"/>
                      <a:round/>
                      <a:headEnd type="none" w="med" len="med"/>
                      <a:tailEnd type="none" w="med" len="med"/>
                    </a:lnL>
                    <a:lnR w="19050" cap="flat" cmpd="sng" algn="ctr">
                      <a:solidFill>
                        <a:srgbClr val="660033"/>
                      </a:solidFill>
                      <a:prstDash val="solid"/>
                      <a:round/>
                      <a:headEnd type="none" w="med" len="med"/>
                      <a:tailEnd type="none" w="med" len="med"/>
                    </a:lnR>
                    <a:lnT w="19050" cap="flat" cmpd="sng" algn="ctr">
                      <a:solidFill>
                        <a:srgbClr val="660033"/>
                      </a:solidFill>
                      <a:prstDash val="solid"/>
                      <a:round/>
                      <a:headEnd type="none" w="med" len="med"/>
                      <a:tailEnd type="none" w="med" len="med"/>
                    </a:lnT>
                    <a:lnB w="190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small, it is binary with 2Byte header.</a:t>
                      </a:r>
                    </a:p>
                  </a:txBody>
                  <a:tcPr marL="68116" marR="68116" marT="68110" marB="68110" anchor="ctr">
                    <a:lnL w="19050" cap="flat" cmpd="sng" algn="ctr">
                      <a:solidFill>
                        <a:srgbClr val="660033"/>
                      </a:solidFill>
                      <a:prstDash val="solid"/>
                      <a:round/>
                      <a:headEnd type="none" w="med" len="med"/>
                      <a:tailEnd type="none" w="med" len="med"/>
                    </a:lnL>
                    <a:lnR w="19050" cap="flat" cmpd="sng" algn="ctr">
                      <a:solidFill>
                        <a:srgbClr val="660033"/>
                      </a:solidFill>
                      <a:prstDash val="solid"/>
                      <a:round/>
                      <a:headEnd type="none" w="med" len="med"/>
                      <a:tailEnd type="none" w="med" len="med"/>
                    </a:lnR>
                    <a:lnT w="19050" cap="flat" cmpd="sng" algn="ctr">
                      <a:solidFill>
                        <a:srgbClr val="660033"/>
                      </a:solidFill>
                      <a:prstDash val="solid"/>
                      <a:round/>
                      <a:headEnd type="none" w="med" len="med"/>
                      <a:tailEnd type="none" w="med" len="med"/>
                    </a:lnT>
                    <a:lnB w="190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Large, it is in ASCII format.</a:t>
                      </a:r>
                    </a:p>
                  </a:txBody>
                  <a:tcPr marL="68116" marR="68116" marT="68110" marB="68110" anchor="ctr">
                    <a:lnL w="19050" cap="flat" cmpd="sng" algn="ctr">
                      <a:solidFill>
                        <a:srgbClr val="660033"/>
                      </a:solidFill>
                      <a:prstDash val="solid"/>
                      <a:round/>
                      <a:headEnd type="none" w="med" len="med"/>
                      <a:tailEnd type="none" w="med" len="med"/>
                    </a:lnL>
                    <a:lnR w="19050" cap="flat" cmpd="sng" algn="ctr">
                      <a:solidFill>
                        <a:srgbClr val="660033"/>
                      </a:solidFill>
                      <a:prstDash val="solid"/>
                      <a:round/>
                      <a:headEnd type="none" w="med" len="med"/>
                      <a:tailEnd type="none" w="med" len="med"/>
                    </a:lnR>
                    <a:lnT w="19050" cap="flat" cmpd="sng" algn="ctr">
                      <a:solidFill>
                        <a:srgbClr val="660033"/>
                      </a:solidFill>
                      <a:prstDash val="solid"/>
                      <a:round/>
                      <a:headEnd type="none" w="med" len="med"/>
                      <a:tailEnd type="none" w="med" len="med"/>
                    </a:lnT>
                    <a:lnB w="19050" cap="flat" cmpd="sng" algn="ctr">
                      <a:solidFill>
                        <a:srgbClr val="660033"/>
                      </a:solidFill>
                      <a:prstDash val="solid"/>
                      <a:round/>
                      <a:headEnd type="none" w="med" len="med"/>
                      <a:tailEnd type="none" w="med" len="med"/>
                    </a:lnB>
                    <a:solidFill>
                      <a:srgbClr val="FFFFFF"/>
                    </a:solidFill>
                  </a:tcPr>
                </a:tc>
              </a:tr>
              <a:tr h="334337">
                <a:tc>
                  <a:txBody>
                    <a:bodyPr/>
                    <a:lstStyle/>
                    <a:p>
                      <a:pPr fontAlgn="base"/>
                      <a:r>
                        <a:rPr lang="en-US" sz="1800">
                          <a:effectLst/>
                        </a:rPr>
                        <a:t>Service levels</a:t>
                      </a:r>
                    </a:p>
                  </a:txBody>
                  <a:tcPr marL="68116" marR="68116" marT="68110" marB="68110" anchor="ctr">
                    <a:lnL w="19050" cap="flat" cmpd="sng" algn="ctr">
                      <a:solidFill>
                        <a:srgbClr val="660033"/>
                      </a:solidFill>
                      <a:prstDash val="solid"/>
                      <a:round/>
                      <a:headEnd type="none" w="med" len="med"/>
                      <a:tailEnd type="none" w="med" len="med"/>
                    </a:lnL>
                    <a:lnR w="19050" cap="flat" cmpd="sng" algn="ctr">
                      <a:solidFill>
                        <a:srgbClr val="660033"/>
                      </a:solidFill>
                      <a:prstDash val="solid"/>
                      <a:round/>
                      <a:headEnd type="none" w="med" len="med"/>
                      <a:tailEnd type="none" w="med" len="med"/>
                    </a:lnR>
                    <a:lnT w="19050" cap="flat" cmpd="sng" algn="ctr">
                      <a:solidFill>
                        <a:srgbClr val="660033"/>
                      </a:solidFill>
                      <a:prstDash val="solid"/>
                      <a:round/>
                      <a:headEnd type="none" w="med" len="med"/>
                      <a:tailEnd type="none" w="med" len="med"/>
                    </a:lnT>
                    <a:lnB w="190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3</a:t>
                      </a:r>
                    </a:p>
                  </a:txBody>
                  <a:tcPr marL="68116" marR="68116" marT="68110" marB="68110" anchor="ctr">
                    <a:lnL w="19050" cap="flat" cmpd="sng" algn="ctr">
                      <a:solidFill>
                        <a:srgbClr val="660033"/>
                      </a:solidFill>
                      <a:prstDash val="solid"/>
                      <a:round/>
                      <a:headEnd type="none" w="med" len="med"/>
                      <a:tailEnd type="none" w="med" len="med"/>
                    </a:lnL>
                    <a:lnR w="19050" cap="flat" cmpd="sng" algn="ctr">
                      <a:solidFill>
                        <a:srgbClr val="660033"/>
                      </a:solidFill>
                      <a:prstDash val="solid"/>
                      <a:round/>
                      <a:headEnd type="none" w="med" len="med"/>
                      <a:tailEnd type="none" w="med" len="med"/>
                    </a:lnR>
                    <a:lnT w="19050" cap="flat" cmpd="sng" algn="ctr">
                      <a:solidFill>
                        <a:srgbClr val="660033"/>
                      </a:solidFill>
                      <a:prstDash val="solid"/>
                      <a:round/>
                      <a:headEnd type="none" w="med" len="med"/>
                      <a:tailEnd type="none" w="med" len="med"/>
                    </a:lnT>
                    <a:lnB w="190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1</a:t>
                      </a:r>
                    </a:p>
                  </a:txBody>
                  <a:tcPr marL="68116" marR="68116" marT="68110" marB="68110" anchor="ctr">
                    <a:lnL w="19050" cap="flat" cmpd="sng" algn="ctr">
                      <a:solidFill>
                        <a:srgbClr val="660033"/>
                      </a:solidFill>
                      <a:prstDash val="solid"/>
                      <a:round/>
                      <a:headEnd type="none" w="med" len="med"/>
                      <a:tailEnd type="none" w="med" len="med"/>
                    </a:lnL>
                    <a:lnR w="19050" cap="flat" cmpd="sng" algn="ctr">
                      <a:solidFill>
                        <a:srgbClr val="660033"/>
                      </a:solidFill>
                      <a:prstDash val="solid"/>
                      <a:round/>
                      <a:headEnd type="none" w="med" len="med"/>
                      <a:tailEnd type="none" w="med" len="med"/>
                    </a:lnR>
                    <a:lnT w="19050" cap="flat" cmpd="sng" algn="ctr">
                      <a:solidFill>
                        <a:srgbClr val="660033"/>
                      </a:solidFill>
                      <a:prstDash val="solid"/>
                      <a:round/>
                      <a:headEnd type="none" w="med" len="med"/>
                      <a:tailEnd type="none" w="med" len="med"/>
                    </a:lnT>
                    <a:lnB w="19050" cap="flat" cmpd="sng" algn="ctr">
                      <a:solidFill>
                        <a:srgbClr val="660033"/>
                      </a:solidFill>
                      <a:prstDash val="solid"/>
                      <a:round/>
                      <a:headEnd type="none" w="med" len="med"/>
                      <a:tailEnd type="none" w="med" len="med"/>
                    </a:lnB>
                    <a:solidFill>
                      <a:srgbClr val="FFFFFF"/>
                    </a:solidFill>
                  </a:tcPr>
                </a:tc>
              </a:tr>
              <a:tr h="334337">
                <a:tc>
                  <a:txBody>
                    <a:bodyPr/>
                    <a:lstStyle/>
                    <a:p>
                      <a:pPr fontAlgn="base"/>
                      <a:r>
                        <a:rPr lang="en-US" sz="1800" dirty="0">
                          <a:effectLst/>
                        </a:rPr>
                        <a:t>Data distribution</a:t>
                      </a:r>
                    </a:p>
                  </a:txBody>
                  <a:tcPr marL="68116" marR="68116" marT="68110" marB="68110" anchor="ctr">
                    <a:lnL w="19050" cap="flat" cmpd="sng" algn="ctr">
                      <a:solidFill>
                        <a:srgbClr val="660033"/>
                      </a:solidFill>
                      <a:prstDash val="solid"/>
                      <a:round/>
                      <a:headEnd type="none" w="med" len="med"/>
                      <a:tailEnd type="none" w="med" len="med"/>
                    </a:lnL>
                    <a:lnR w="19050" cap="flat" cmpd="sng" algn="ctr">
                      <a:solidFill>
                        <a:srgbClr val="660033"/>
                      </a:solidFill>
                      <a:prstDash val="solid"/>
                      <a:round/>
                      <a:headEnd type="none" w="med" len="med"/>
                      <a:tailEnd type="none" w="med" len="med"/>
                    </a:lnR>
                    <a:lnT w="19050" cap="flat" cmpd="sng" algn="ctr">
                      <a:solidFill>
                        <a:srgbClr val="660033"/>
                      </a:solidFill>
                      <a:prstDash val="solid"/>
                      <a:round/>
                      <a:headEnd type="none" w="med" len="med"/>
                      <a:tailEnd type="none" w="med" len="med"/>
                    </a:lnT>
                    <a:lnB w="190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1 to </a:t>
                      </a:r>
                      <a:r>
                        <a:rPr lang="en-US" sz="1800" dirty="0" smtClean="0">
                          <a:effectLst/>
                        </a:rPr>
                        <a:t>many</a:t>
                      </a:r>
                      <a:endParaRPr lang="en-US" sz="1800" dirty="0">
                        <a:effectLst/>
                      </a:endParaRPr>
                    </a:p>
                  </a:txBody>
                  <a:tcPr marL="68116" marR="68116" marT="68110" marB="68110" anchor="ctr">
                    <a:lnL w="19050" cap="flat" cmpd="sng" algn="ctr">
                      <a:solidFill>
                        <a:srgbClr val="660033"/>
                      </a:solidFill>
                      <a:prstDash val="solid"/>
                      <a:round/>
                      <a:headEnd type="none" w="med" len="med"/>
                      <a:tailEnd type="none" w="med" len="med"/>
                    </a:lnL>
                    <a:lnR w="19050" cap="flat" cmpd="sng" algn="ctr">
                      <a:solidFill>
                        <a:srgbClr val="660033"/>
                      </a:solidFill>
                      <a:prstDash val="solid"/>
                      <a:round/>
                      <a:headEnd type="none" w="med" len="med"/>
                      <a:tailEnd type="none" w="med" len="med"/>
                    </a:lnR>
                    <a:lnT w="19050" cap="flat" cmpd="sng" algn="ctr">
                      <a:solidFill>
                        <a:srgbClr val="660033"/>
                      </a:solidFill>
                      <a:prstDash val="solid"/>
                      <a:round/>
                      <a:headEnd type="none" w="med" len="med"/>
                      <a:tailEnd type="none" w="med" len="med"/>
                    </a:lnT>
                    <a:lnB w="190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one to one only</a:t>
                      </a:r>
                    </a:p>
                  </a:txBody>
                  <a:tcPr marL="68116" marR="68116" marT="68110" marB="68110" anchor="ctr">
                    <a:lnL w="19050" cap="flat" cmpd="sng" algn="ctr">
                      <a:solidFill>
                        <a:srgbClr val="660033"/>
                      </a:solidFill>
                      <a:prstDash val="solid"/>
                      <a:round/>
                      <a:headEnd type="none" w="med" len="med"/>
                      <a:tailEnd type="none" w="med" len="med"/>
                    </a:lnL>
                    <a:lnR w="19050" cap="flat" cmpd="sng" algn="ctr">
                      <a:solidFill>
                        <a:srgbClr val="660033"/>
                      </a:solidFill>
                      <a:prstDash val="solid"/>
                      <a:round/>
                      <a:headEnd type="none" w="med" len="med"/>
                      <a:tailEnd type="none" w="med" len="med"/>
                    </a:lnR>
                    <a:lnT w="19050" cap="flat" cmpd="sng" algn="ctr">
                      <a:solidFill>
                        <a:srgbClr val="660033"/>
                      </a:solidFill>
                      <a:prstDash val="solid"/>
                      <a:round/>
                      <a:headEnd type="none" w="med" len="med"/>
                      <a:tailEnd type="none" w="med" len="med"/>
                    </a:lnT>
                    <a:lnB w="19050" cap="flat" cmpd="sng" algn="ctr">
                      <a:solidFill>
                        <a:srgbClr val="660033"/>
                      </a:solidFill>
                      <a:prstDash val="solid"/>
                      <a:round/>
                      <a:headEnd type="none" w="med" len="med"/>
                      <a:tailEnd type="none" w="med" len="med"/>
                    </a:lnB>
                    <a:solidFill>
                      <a:srgbClr val="FFFFFF"/>
                    </a:solidFill>
                  </a:tcPr>
                </a:tc>
              </a:tr>
            </a:tbl>
          </a:graphicData>
        </a:graphic>
      </p:graphicFrame>
      <p:sp>
        <p:nvSpPr>
          <p:cNvPr id="2" name="Title 1"/>
          <p:cNvSpPr>
            <a:spLocks noGrp="1"/>
          </p:cNvSpPr>
          <p:nvPr>
            <p:ph type="title" idx="4294967295"/>
          </p:nvPr>
        </p:nvSpPr>
        <p:spPr>
          <a:xfrm rot="16200000">
            <a:off x="-2369534" y="2900495"/>
            <a:ext cx="6589446" cy="1325563"/>
          </a:xfrm>
        </p:spPr>
        <p:txBody>
          <a:bodyPr/>
          <a:lstStyle/>
          <a:p>
            <a:r>
              <a:rPr lang="en-US" dirty="0" smtClean="0"/>
              <a:t>MQTT vs HTTP comparison</a:t>
            </a:r>
            <a:endParaRPr lang="en-US" dirty="0"/>
          </a:p>
        </p:txBody>
      </p:sp>
    </p:spTree>
    <p:extLst>
      <p:ext uri="{BB962C8B-B14F-4D97-AF65-F5344CB8AC3E}">
        <p14:creationId xmlns:p14="http://schemas.microsoft.com/office/powerpoint/2010/main" val="3495448077"/>
      </p:ext>
    </p:extLst>
  </p:cSld>
  <p:clrMapOvr>
    <a:masterClrMapping/>
  </p:clrMapOvr>
  <mc:AlternateContent xmlns:mc="http://schemas.openxmlformats.org/markup-compatibility/2006" xmlns:p14="http://schemas.microsoft.com/office/powerpoint/2010/main">
    <mc:Choice Requires="p14">
      <p:transition spd="slow" p14:dur="2000" advTm="79304"/>
    </mc:Choice>
    <mc:Fallback xmlns="">
      <p:transition spd="slow" advTm="7930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rot="16200000">
            <a:off x="-2036004" y="2766218"/>
            <a:ext cx="6300593" cy="1325563"/>
          </a:xfrm>
        </p:spPr>
        <p:txBody>
          <a:bodyPr/>
          <a:lstStyle/>
          <a:p>
            <a:r>
              <a:rPr lang="en-US" dirty="0" smtClean="0"/>
              <a:t>MQTT is an OASIS</a:t>
            </a:r>
            <a:r>
              <a:rPr lang="en-US" baseline="0" dirty="0" smtClean="0"/>
              <a:t> Standard</a:t>
            </a:r>
            <a:endParaRPr lang="en-US" dirty="0"/>
          </a:p>
        </p:txBody>
      </p:sp>
      <p:pic>
        <p:nvPicPr>
          <p:cNvPr id="3" name="Picture 2"/>
          <p:cNvPicPr>
            <a:picLocks noChangeAspect="1"/>
          </p:cNvPicPr>
          <p:nvPr/>
        </p:nvPicPr>
        <p:blipFill>
          <a:blip r:embed="rId3"/>
          <a:stretch>
            <a:fillRect/>
          </a:stretch>
        </p:blipFill>
        <p:spPr>
          <a:xfrm>
            <a:off x="2267080" y="0"/>
            <a:ext cx="9411354" cy="6858000"/>
          </a:xfrm>
          <a:prstGeom prst="rect">
            <a:avLst/>
          </a:prstGeom>
        </p:spPr>
      </p:pic>
    </p:spTree>
    <p:extLst>
      <p:ext uri="{BB962C8B-B14F-4D97-AF65-F5344CB8AC3E}">
        <p14:creationId xmlns:p14="http://schemas.microsoft.com/office/powerpoint/2010/main" val="1806356626"/>
      </p:ext>
    </p:extLst>
  </p:cSld>
  <p:clrMapOvr>
    <a:masterClrMapping/>
  </p:clrMapOvr>
  <mc:AlternateContent xmlns:mc="http://schemas.openxmlformats.org/markup-compatibility/2006" xmlns:p14="http://schemas.microsoft.com/office/powerpoint/2010/main">
    <mc:Choice Requires="p14">
      <p:transition spd="slow" p14:dur="2000" advTm="13413"/>
    </mc:Choice>
    <mc:Fallback xmlns="">
      <p:transition spd="slow" advTm="1341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rapezoid 23"/>
          <p:cNvSpPr/>
          <p:nvPr/>
        </p:nvSpPr>
        <p:spPr>
          <a:xfrm rot="16200000">
            <a:off x="3380509" y="-2673928"/>
            <a:ext cx="5430985" cy="12191998"/>
          </a:xfrm>
          <a:prstGeom prst="trapezoi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40">
            <a:extLst>
              <a:ext uri="{FF2B5EF4-FFF2-40B4-BE49-F238E27FC236}">
                <a16:creationId xmlns:a16="http://schemas.microsoft.com/office/drawing/2014/main" xmlns="" id="{FB40FEEA-42E0-43F0-8DF4-0918AB940D70}"/>
              </a:ext>
            </a:extLst>
          </p:cNvPr>
          <p:cNvSpPr/>
          <p:nvPr/>
        </p:nvSpPr>
        <p:spPr>
          <a:xfrm>
            <a:off x="8468245" y="861870"/>
            <a:ext cx="3554498" cy="5132364"/>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78">
            <a:extLst>
              <a:ext uri="{FF2B5EF4-FFF2-40B4-BE49-F238E27FC236}">
                <a16:creationId xmlns:a16="http://schemas.microsoft.com/office/drawing/2014/main" xmlns="" id="{DD811152-E458-4BBF-BB8A-55B0C8C2E4CA}"/>
              </a:ext>
            </a:extLst>
          </p:cNvPr>
          <p:cNvSpPr/>
          <p:nvPr/>
        </p:nvSpPr>
        <p:spPr>
          <a:xfrm>
            <a:off x="8430582" y="2413001"/>
            <a:ext cx="1186103" cy="2025650"/>
          </a:xfrm>
          <a:custGeom>
            <a:avLst/>
            <a:gdLst>
              <a:gd name="connsiteX0" fmla="*/ 863033 w 993946"/>
              <a:gd name="connsiteY0" fmla="*/ 0 h 1722733"/>
              <a:gd name="connsiteX1" fmla="*/ 876001 w 993946"/>
              <a:gd name="connsiteY1" fmla="*/ 37193 h 1722733"/>
              <a:gd name="connsiteX2" fmla="*/ 874010 w 993946"/>
              <a:gd name="connsiteY2" fmla="*/ 1681933 h 1722733"/>
              <a:gd name="connsiteX3" fmla="*/ 859699 w 993946"/>
              <a:gd name="connsiteY3" fmla="*/ 1722733 h 1722733"/>
              <a:gd name="connsiteX4" fmla="*/ 0 w 993946"/>
              <a:gd name="connsiteY4" fmla="*/ 863033 h 172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946" h="1722733">
                <a:moveTo>
                  <a:pt x="863033" y="0"/>
                </a:moveTo>
                <a:lnTo>
                  <a:pt x="876001" y="37193"/>
                </a:lnTo>
                <a:cubicBezTo>
                  <a:pt x="1033943" y="572938"/>
                  <a:pt x="1033239" y="1145844"/>
                  <a:pt x="874010" y="1681933"/>
                </a:cubicBezTo>
                <a:lnTo>
                  <a:pt x="859699" y="1722733"/>
                </a:lnTo>
                <a:lnTo>
                  <a:pt x="0" y="863033"/>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F43A0BDE-92E9-4F82-8081-A8577C51FF43}"/>
              </a:ext>
            </a:extLst>
          </p:cNvPr>
          <p:cNvSpPr/>
          <p:nvPr/>
        </p:nvSpPr>
        <p:spPr>
          <a:xfrm>
            <a:off x="10260295" y="3190175"/>
            <a:ext cx="1203022" cy="369332"/>
          </a:xfrm>
          <a:prstGeom prst="rect">
            <a:avLst/>
          </a:prstGeom>
        </p:spPr>
        <p:txBody>
          <a:bodyPr wrap="none" anchor="ctr">
            <a:spAutoFit/>
          </a:bodyPr>
          <a:lstStyle/>
          <a:p>
            <a:r>
              <a:rPr lang="en-US" b="1" noProof="1" smtClean="0"/>
              <a:t>Next Steps</a:t>
            </a:r>
            <a:endParaRPr lang="en-US" b="1" noProof="1"/>
          </a:p>
        </p:txBody>
      </p:sp>
      <p:sp>
        <p:nvSpPr>
          <p:cNvPr id="41" name="Freeform: Shape 40">
            <a:extLst>
              <a:ext uri="{FF2B5EF4-FFF2-40B4-BE49-F238E27FC236}">
                <a16:creationId xmlns:a16="http://schemas.microsoft.com/office/drawing/2014/main" xmlns="" id="{FB40FEEA-42E0-43F0-8DF4-0918AB940D70}"/>
              </a:ext>
            </a:extLst>
          </p:cNvPr>
          <p:cNvSpPr/>
          <p:nvPr/>
        </p:nvSpPr>
        <p:spPr>
          <a:xfrm>
            <a:off x="6244825" y="1098876"/>
            <a:ext cx="3215405" cy="4547512"/>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xmlns="" id="{DD811152-E458-4BBF-BB8A-55B0C8C2E4CA}"/>
              </a:ext>
            </a:extLst>
          </p:cNvPr>
          <p:cNvSpPr/>
          <p:nvPr/>
        </p:nvSpPr>
        <p:spPr>
          <a:xfrm>
            <a:off x="6244825" y="2512281"/>
            <a:ext cx="993946" cy="1722733"/>
          </a:xfrm>
          <a:custGeom>
            <a:avLst/>
            <a:gdLst>
              <a:gd name="connsiteX0" fmla="*/ 863033 w 993946"/>
              <a:gd name="connsiteY0" fmla="*/ 0 h 1722733"/>
              <a:gd name="connsiteX1" fmla="*/ 876001 w 993946"/>
              <a:gd name="connsiteY1" fmla="*/ 37193 h 1722733"/>
              <a:gd name="connsiteX2" fmla="*/ 874010 w 993946"/>
              <a:gd name="connsiteY2" fmla="*/ 1681933 h 1722733"/>
              <a:gd name="connsiteX3" fmla="*/ 859699 w 993946"/>
              <a:gd name="connsiteY3" fmla="*/ 1722733 h 1722733"/>
              <a:gd name="connsiteX4" fmla="*/ 0 w 993946"/>
              <a:gd name="connsiteY4" fmla="*/ 863033 h 172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946" h="1722733">
                <a:moveTo>
                  <a:pt x="863033" y="0"/>
                </a:moveTo>
                <a:lnTo>
                  <a:pt x="876001" y="37193"/>
                </a:lnTo>
                <a:cubicBezTo>
                  <a:pt x="1033943" y="572938"/>
                  <a:pt x="1033239" y="1145844"/>
                  <a:pt x="874010" y="1681933"/>
                </a:cubicBezTo>
                <a:lnTo>
                  <a:pt x="859699" y="1722733"/>
                </a:lnTo>
                <a:lnTo>
                  <a:pt x="0" y="863033"/>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xmlns="" id="{7AF6ED3E-3CA1-4E37-BCDD-D61994AA7441}"/>
              </a:ext>
            </a:extLst>
          </p:cNvPr>
          <p:cNvSpPr/>
          <p:nvPr/>
        </p:nvSpPr>
        <p:spPr>
          <a:xfrm>
            <a:off x="4191091" y="1367920"/>
            <a:ext cx="2888080" cy="4084580"/>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7BE49C67-76D6-4FB7-B225-5009C4D0D2A9}"/>
              </a:ext>
            </a:extLst>
          </p:cNvPr>
          <p:cNvSpPr/>
          <p:nvPr/>
        </p:nvSpPr>
        <p:spPr>
          <a:xfrm>
            <a:off x="6746912"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04</a:t>
            </a:r>
          </a:p>
        </p:txBody>
      </p:sp>
      <p:sp>
        <p:nvSpPr>
          <p:cNvPr id="80" name="Freeform: Shape 79">
            <a:extLst>
              <a:ext uri="{FF2B5EF4-FFF2-40B4-BE49-F238E27FC236}">
                <a16:creationId xmlns:a16="http://schemas.microsoft.com/office/drawing/2014/main" xmlns="" id="{A3A9B1C0-069B-4CC0-8BA1-249DE70835A3}"/>
              </a:ext>
            </a:extLst>
          </p:cNvPr>
          <p:cNvSpPr/>
          <p:nvPr/>
        </p:nvSpPr>
        <p:spPr>
          <a:xfrm>
            <a:off x="4191091" y="2552725"/>
            <a:ext cx="959872" cy="1641574"/>
          </a:xfrm>
          <a:custGeom>
            <a:avLst/>
            <a:gdLst>
              <a:gd name="connsiteX0" fmla="*/ 822316 w 959872"/>
              <a:gd name="connsiteY0" fmla="*/ 0 h 1641574"/>
              <a:gd name="connsiteX1" fmla="*/ 856401 w 959872"/>
              <a:gd name="connsiteY1" fmla="*/ 97767 h 1641574"/>
              <a:gd name="connsiteX2" fmla="*/ 854655 w 959872"/>
              <a:gd name="connsiteY2" fmla="*/ 1540662 h 1641574"/>
              <a:gd name="connsiteX3" fmla="*/ 819259 w 959872"/>
              <a:gd name="connsiteY3" fmla="*/ 1641574 h 1641574"/>
              <a:gd name="connsiteX4" fmla="*/ 0 w 959872"/>
              <a:gd name="connsiteY4" fmla="*/ 822315 h 164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872" h="1641574">
                <a:moveTo>
                  <a:pt x="822316" y="0"/>
                </a:moveTo>
                <a:lnTo>
                  <a:pt x="856401" y="97767"/>
                </a:lnTo>
                <a:cubicBezTo>
                  <a:pt x="994960" y="567765"/>
                  <a:pt x="994343" y="1070363"/>
                  <a:pt x="854655" y="1540662"/>
                </a:cubicBezTo>
                <a:lnTo>
                  <a:pt x="819259" y="1641574"/>
                </a:lnTo>
                <a:lnTo>
                  <a:pt x="0" y="822315"/>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xmlns="" id="{F7ACC6C6-C2CA-4BC4-BF16-FFD1BCAAA254}"/>
              </a:ext>
            </a:extLst>
          </p:cNvPr>
          <p:cNvSpPr/>
          <p:nvPr/>
        </p:nvSpPr>
        <p:spPr>
          <a:xfrm>
            <a:off x="2457713" y="1580975"/>
            <a:ext cx="2533650" cy="3583314"/>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069402DC-4290-4B80-BAFC-5E0C92DF2FB8}"/>
              </a:ext>
            </a:extLst>
          </p:cNvPr>
          <p:cNvSpPr/>
          <p:nvPr/>
        </p:nvSpPr>
        <p:spPr>
          <a:xfrm>
            <a:off x="4656069"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03</a:t>
            </a:r>
          </a:p>
        </p:txBody>
      </p:sp>
      <p:sp>
        <p:nvSpPr>
          <p:cNvPr id="81" name="Freeform: Shape 80">
            <a:extLst>
              <a:ext uri="{FF2B5EF4-FFF2-40B4-BE49-F238E27FC236}">
                <a16:creationId xmlns:a16="http://schemas.microsoft.com/office/drawing/2014/main" xmlns="" id="{018A407F-631B-4EE3-A17F-A0DD8F5DE632}"/>
              </a:ext>
            </a:extLst>
          </p:cNvPr>
          <p:cNvSpPr/>
          <p:nvPr/>
        </p:nvSpPr>
        <p:spPr>
          <a:xfrm>
            <a:off x="2457714" y="2810101"/>
            <a:ext cx="639515" cy="1127123"/>
          </a:xfrm>
          <a:custGeom>
            <a:avLst/>
            <a:gdLst>
              <a:gd name="connsiteX0" fmla="*/ 564644 w 639515"/>
              <a:gd name="connsiteY0" fmla="*/ 0 h 1127123"/>
              <a:gd name="connsiteX1" fmla="*/ 600202 w 639515"/>
              <a:gd name="connsiteY1" fmla="*/ 146355 h 1127123"/>
              <a:gd name="connsiteX2" fmla="*/ 599194 w 639515"/>
              <a:gd name="connsiteY2" fmla="*/ 977412 h 1127123"/>
              <a:gd name="connsiteX3" fmla="*/ 562479 w 639515"/>
              <a:gd name="connsiteY3" fmla="*/ 1127123 h 1127123"/>
              <a:gd name="connsiteX4" fmla="*/ 0 w 639515"/>
              <a:gd name="connsiteY4" fmla="*/ 564644 h 1127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515" h="1127123">
                <a:moveTo>
                  <a:pt x="564644" y="0"/>
                </a:moveTo>
                <a:lnTo>
                  <a:pt x="600202" y="146355"/>
                </a:lnTo>
                <a:cubicBezTo>
                  <a:pt x="652959" y="420564"/>
                  <a:pt x="652614" y="703087"/>
                  <a:pt x="599194" y="977412"/>
                </a:cubicBezTo>
                <a:lnTo>
                  <a:pt x="562479" y="1127123"/>
                </a:lnTo>
                <a:lnTo>
                  <a:pt x="0" y="564644"/>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Freeform: Shape 73">
            <a:extLst>
              <a:ext uri="{FF2B5EF4-FFF2-40B4-BE49-F238E27FC236}">
                <a16:creationId xmlns:a16="http://schemas.microsoft.com/office/drawing/2014/main" xmlns="" id="{35A06EDD-7FD1-4723-A0DD-3A839768B63B}"/>
              </a:ext>
            </a:extLst>
          </p:cNvPr>
          <p:cNvSpPr/>
          <p:nvPr/>
        </p:nvSpPr>
        <p:spPr>
          <a:xfrm>
            <a:off x="762279" y="1834345"/>
            <a:ext cx="2175350" cy="3076575"/>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6D8BF9BE-DE5E-48FD-9D7D-B9B4D218E10C}"/>
              </a:ext>
            </a:extLst>
          </p:cNvPr>
          <p:cNvSpPr/>
          <p:nvPr/>
        </p:nvSpPr>
        <p:spPr>
          <a:xfrm>
            <a:off x="474385"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01</a:t>
            </a:r>
          </a:p>
        </p:txBody>
      </p:sp>
      <p:sp>
        <p:nvSpPr>
          <p:cNvPr id="75" name="Oval 74">
            <a:extLst>
              <a:ext uri="{FF2B5EF4-FFF2-40B4-BE49-F238E27FC236}">
                <a16:creationId xmlns:a16="http://schemas.microsoft.com/office/drawing/2014/main" xmlns="" id="{2A513B68-32C1-41B0-B4D6-FF39089AA305}"/>
              </a:ext>
            </a:extLst>
          </p:cNvPr>
          <p:cNvSpPr/>
          <p:nvPr/>
        </p:nvSpPr>
        <p:spPr>
          <a:xfrm>
            <a:off x="2565227"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02</a:t>
            </a:r>
          </a:p>
        </p:txBody>
      </p:sp>
      <p:sp>
        <p:nvSpPr>
          <p:cNvPr id="3" name="Rectangle 2">
            <a:extLst>
              <a:ext uri="{FF2B5EF4-FFF2-40B4-BE49-F238E27FC236}">
                <a16:creationId xmlns:a16="http://schemas.microsoft.com/office/drawing/2014/main" xmlns="" id="{80703C31-E3D3-4017-A4C8-85DB717F09EE}"/>
              </a:ext>
            </a:extLst>
          </p:cNvPr>
          <p:cNvSpPr/>
          <p:nvPr/>
        </p:nvSpPr>
        <p:spPr>
          <a:xfrm>
            <a:off x="1264116" y="2910968"/>
            <a:ext cx="1301110" cy="923330"/>
          </a:xfrm>
          <a:prstGeom prst="rect">
            <a:avLst/>
          </a:prstGeom>
        </p:spPr>
        <p:txBody>
          <a:bodyPr wrap="square" anchor="ctr">
            <a:spAutoFit/>
          </a:bodyPr>
          <a:lstStyle/>
          <a:p>
            <a:r>
              <a:rPr lang="en-US" b="1" noProof="1" smtClean="0"/>
              <a:t>Problem statement: speed</a:t>
            </a:r>
            <a:endParaRPr lang="en-US" b="1" noProof="1"/>
          </a:p>
        </p:txBody>
      </p:sp>
      <p:sp>
        <p:nvSpPr>
          <p:cNvPr id="90" name="Rectangle 89">
            <a:extLst>
              <a:ext uri="{FF2B5EF4-FFF2-40B4-BE49-F238E27FC236}">
                <a16:creationId xmlns:a16="http://schemas.microsoft.com/office/drawing/2014/main" xmlns="" id="{11612436-40C5-48E3-9D88-6119D7EFDE9B}"/>
              </a:ext>
            </a:extLst>
          </p:cNvPr>
          <p:cNvSpPr/>
          <p:nvPr/>
        </p:nvSpPr>
        <p:spPr>
          <a:xfrm>
            <a:off x="3351275" y="2910968"/>
            <a:ext cx="1267685" cy="923330"/>
          </a:xfrm>
          <a:prstGeom prst="rect">
            <a:avLst/>
          </a:prstGeom>
        </p:spPr>
        <p:txBody>
          <a:bodyPr wrap="square" anchor="ctr">
            <a:spAutoFit/>
          </a:bodyPr>
          <a:lstStyle/>
          <a:p>
            <a:r>
              <a:rPr lang="en-US" b="1" noProof="1" smtClean="0"/>
              <a:t>Solution Overview : MQTT</a:t>
            </a:r>
            <a:endParaRPr lang="en-US" b="1" noProof="1"/>
          </a:p>
        </p:txBody>
      </p:sp>
      <p:sp>
        <p:nvSpPr>
          <p:cNvPr id="91" name="Rectangle 90">
            <a:extLst>
              <a:ext uri="{FF2B5EF4-FFF2-40B4-BE49-F238E27FC236}">
                <a16:creationId xmlns:a16="http://schemas.microsoft.com/office/drawing/2014/main" xmlns="" id="{7AF2807C-042B-4C12-9FCF-75CB703BEEC2}"/>
              </a:ext>
            </a:extLst>
          </p:cNvPr>
          <p:cNvSpPr/>
          <p:nvPr/>
        </p:nvSpPr>
        <p:spPr>
          <a:xfrm>
            <a:off x="5350403" y="2772469"/>
            <a:ext cx="1396509" cy="1200329"/>
          </a:xfrm>
          <a:prstGeom prst="rect">
            <a:avLst/>
          </a:prstGeom>
        </p:spPr>
        <p:txBody>
          <a:bodyPr wrap="square" anchor="ctr">
            <a:spAutoFit/>
          </a:bodyPr>
          <a:lstStyle/>
          <a:p>
            <a:r>
              <a:rPr lang="en-US" b="1" noProof="1" smtClean="0"/>
              <a:t>Solution overview: CAP over MQTT</a:t>
            </a:r>
            <a:endParaRPr lang="en-US" b="1" noProof="1"/>
          </a:p>
        </p:txBody>
      </p:sp>
      <p:sp>
        <p:nvSpPr>
          <p:cNvPr id="92" name="Rectangle 91">
            <a:extLst>
              <a:ext uri="{FF2B5EF4-FFF2-40B4-BE49-F238E27FC236}">
                <a16:creationId xmlns:a16="http://schemas.microsoft.com/office/drawing/2014/main" xmlns="" id="{F43A0BDE-92E9-4F82-8081-A8577C51FF43}"/>
              </a:ext>
            </a:extLst>
          </p:cNvPr>
          <p:cNvSpPr/>
          <p:nvPr/>
        </p:nvSpPr>
        <p:spPr>
          <a:xfrm>
            <a:off x="7632379" y="3051676"/>
            <a:ext cx="1742449" cy="646331"/>
          </a:xfrm>
          <a:prstGeom prst="rect">
            <a:avLst/>
          </a:prstGeom>
        </p:spPr>
        <p:txBody>
          <a:bodyPr wrap="square" anchor="ctr">
            <a:spAutoFit/>
          </a:bodyPr>
          <a:lstStyle/>
          <a:p>
            <a:r>
              <a:rPr lang="en-US" b="1" noProof="1" smtClean="0"/>
              <a:t>Solution Benefits</a:t>
            </a:r>
            <a:endParaRPr lang="en-US" b="1" noProof="1"/>
          </a:p>
        </p:txBody>
      </p:sp>
      <p:sp>
        <p:nvSpPr>
          <p:cNvPr id="35" name="Oval 34">
            <a:extLst>
              <a:ext uri="{FF2B5EF4-FFF2-40B4-BE49-F238E27FC236}">
                <a16:creationId xmlns:a16="http://schemas.microsoft.com/office/drawing/2014/main" xmlns="" id="{7BE49C67-76D6-4FB7-B225-5009C4D0D2A9}"/>
              </a:ext>
            </a:extLst>
          </p:cNvPr>
          <p:cNvSpPr/>
          <p:nvPr/>
        </p:nvSpPr>
        <p:spPr>
          <a:xfrm>
            <a:off x="9139878"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smtClean="0">
                <a:solidFill>
                  <a:schemeClr val="bg2">
                    <a:lumMod val="25000"/>
                  </a:schemeClr>
                </a:solidFill>
              </a:rPr>
              <a:t>05</a:t>
            </a:r>
            <a:endParaRPr lang="en-US" sz="2400" b="1" dirty="0">
              <a:solidFill>
                <a:schemeClr val="bg2">
                  <a:lumMod val="25000"/>
                </a:schemeClr>
              </a:solidFill>
            </a:endParaRPr>
          </a:p>
        </p:txBody>
      </p:sp>
      <p:pic>
        <p:nvPicPr>
          <p:cNvPr id="23" name="Picture 22" descr="https://etrp.wmo.int/pluginfile.php/17802/course/section/2153/cap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2028" y="3996293"/>
            <a:ext cx="1381125" cy="552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2C2BFAE1-45D3-4B3B-81D2-0BF25FA84FB8}"/>
              </a:ext>
            </a:extLst>
          </p:cNvPr>
          <p:cNvSpPr>
            <a:spLocks noGrp="1"/>
          </p:cNvSpPr>
          <p:nvPr>
            <p:ph type="title"/>
          </p:nvPr>
        </p:nvSpPr>
        <p:spPr/>
        <p:txBody>
          <a:bodyPr/>
          <a:lstStyle/>
          <a:p>
            <a:r>
              <a:rPr lang="en-US" dirty="0" smtClean="0"/>
              <a:t>03: Solution overview – CAP over MQTT</a:t>
            </a:r>
            <a:endParaRPr lang="en-US" dirty="0"/>
          </a:p>
        </p:txBody>
      </p:sp>
    </p:spTree>
    <p:extLst>
      <p:ext uri="{BB962C8B-B14F-4D97-AF65-F5344CB8AC3E}">
        <p14:creationId xmlns:p14="http://schemas.microsoft.com/office/powerpoint/2010/main" val="1649439419"/>
      </p:ext>
    </p:extLst>
  </p:cSld>
  <p:clrMapOvr>
    <a:masterClrMapping/>
  </p:clrMapOvr>
  <mc:AlternateContent xmlns:mc="http://schemas.openxmlformats.org/markup-compatibility/2006" xmlns:p14="http://schemas.microsoft.com/office/powerpoint/2010/main">
    <mc:Choice Requires="p14">
      <p:transition spd="slow" p14:dur="2000" advTm="12593"/>
    </mc:Choice>
    <mc:Fallback xmlns="">
      <p:transition spd="slow" advTm="12593"/>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67773" y="2710649"/>
            <a:ext cx="1795101" cy="951805"/>
            <a:chOff x="2081212" y="2052539"/>
            <a:chExt cx="1795101" cy="951805"/>
          </a:xfrm>
        </p:grpSpPr>
        <p:pic>
          <p:nvPicPr>
            <p:cNvPr id="3" name="Picture 2" descr="https://etrp.wmo.int/pluginfile.php/17802/course/section/2153/cap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1212" y="2451894"/>
              <a:ext cx="1381125" cy="552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40883" y="2052539"/>
              <a:ext cx="1335430" cy="369332"/>
            </a:xfrm>
            <a:prstGeom prst="rect">
              <a:avLst/>
            </a:prstGeom>
            <a:noFill/>
          </p:spPr>
          <p:txBody>
            <a:bodyPr wrap="none" rtlCol="0">
              <a:spAutoFit/>
            </a:bodyPr>
            <a:lstStyle/>
            <a:p>
              <a:r>
                <a:rPr lang="en-US" dirty="0" smtClean="0"/>
                <a:t>Alert Source</a:t>
              </a:r>
              <a:endParaRPr lang="en-US" dirty="0"/>
            </a:p>
          </p:txBody>
        </p:sp>
      </p:grpSp>
      <p:pic>
        <p:nvPicPr>
          <p:cNvPr id="6" name="Picture 2" descr="https://etrp.wmo.int/pluginfile.php/17802/course/section/2153/cap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1918" y="1981666"/>
            <a:ext cx="1381125" cy="5524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915587" y="1395589"/>
            <a:ext cx="1659685" cy="369332"/>
          </a:xfrm>
          <a:prstGeom prst="rect">
            <a:avLst/>
          </a:prstGeom>
          <a:noFill/>
        </p:spPr>
        <p:txBody>
          <a:bodyPr wrap="none" rtlCol="0">
            <a:spAutoFit/>
          </a:bodyPr>
          <a:lstStyle/>
          <a:p>
            <a:r>
              <a:rPr lang="en-US" dirty="0" smtClean="0"/>
              <a:t>Alert Recipients</a:t>
            </a:r>
            <a:endParaRPr lang="en-US" dirty="0"/>
          </a:p>
        </p:txBody>
      </p:sp>
      <p:sp>
        <p:nvSpPr>
          <p:cNvPr id="10" name="Oval 9"/>
          <p:cNvSpPr/>
          <p:nvPr/>
        </p:nvSpPr>
        <p:spPr>
          <a:xfrm>
            <a:off x="9926281" y="3795584"/>
            <a:ext cx="123825" cy="1238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926280" y="4163487"/>
            <a:ext cx="123825" cy="1238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926279" y="4548456"/>
            <a:ext cx="123825" cy="1238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9" idx="3"/>
            <a:endCxn id="33" idx="1"/>
          </p:cNvCxnSpPr>
          <p:nvPr/>
        </p:nvCxnSpPr>
        <p:spPr>
          <a:xfrm flipV="1">
            <a:off x="7115846" y="2243408"/>
            <a:ext cx="1550228" cy="11543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9" idx="3"/>
            <a:endCxn id="39" idx="1"/>
          </p:cNvCxnSpPr>
          <p:nvPr/>
        </p:nvCxnSpPr>
        <p:spPr>
          <a:xfrm flipV="1">
            <a:off x="7115846" y="3388565"/>
            <a:ext cx="1550228" cy="91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9" idx="3"/>
            <a:endCxn id="41" idx="1"/>
          </p:cNvCxnSpPr>
          <p:nvPr/>
        </p:nvCxnSpPr>
        <p:spPr>
          <a:xfrm>
            <a:off x="7115846" y="3397736"/>
            <a:ext cx="1550228" cy="16226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9" name="Picture 2" descr="Image result for mqtt images"/>
          <p:cNvPicPr>
            <a:picLocks noChangeAspect="1"/>
          </p:cNvPicPr>
          <p:nvPr/>
        </p:nvPicPr>
        <p:blipFill>
          <a:blip r:embed="rId4"/>
          <a:stretch>
            <a:fillRect/>
          </a:stretch>
        </p:blipFill>
        <p:spPr>
          <a:xfrm>
            <a:off x="4258346" y="1968986"/>
            <a:ext cx="2857500" cy="2857500"/>
          </a:xfrm>
          <a:prstGeom prst="rect">
            <a:avLst/>
          </a:prstGeom>
          <a:noFill/>
          <a:ln w="9525">
            <a:noFill/>
          </a:ln>
        </p:spPr>
      </p:pic>
      <p:cxnSp>
        <p:nvCxnSpPr>
          <p:cNvPr id="24" name="Straight Arrow Connector 23"/>
          <p:cNvCxnSpPr>
            <a:stCxn id="30" idx="3"/>
            <a:endCxn id="19" idx="1"/>
          </p:cNvCxnSpPr>
          <p:nvPr/>
        </p:nvCxnSpPr>
        <p:spPr>
          <a:xfrm>
            <a:off x="3353526" y="3388565"/>
            <a:ext cx="904820" cy="91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Title 28"/>
          <p:cNvSpPr>
            <a:spLocks noGrp="1"/>
          </p:cNvSpPr>
          <p:nvPr>
            <p:ph type="title" idx="4294967295"/>
          </p:nvPr>
        </p:nvSpPr>
        <p:spPr/>
        <p:txBody>
          <a:bodyPr/>
          <a:lstStyle/>
          <a:p>
            <a:r>
              <a:rPr lang="en-US" dirty="0" smtClean="0"/>
              <a:t>Implementation of a </a:t>
            </a:r>
            <a:br>
              <a:rPr lang="en-US" dirty="0" smtClean="0"/>
            </a:br>
            <a:r>
              <a:rPr lang="en-US" dirty="0" smtClean="0"/>
              <a:t>CAP over MQTT system</a:t>
            </a:r>
            <a:endParaRPr lang="en-US" dirty="0"/>
          </a:p>
        </p:txBody>
      </p:sp>
      <p:pic>
        <p:nvPicPr>
          <p:cNvPr id="30" name="Picture 2" descr="Image result for mqtt images"/>
          <p:cNvPicPr>
            <a:picLocks noChangeAspect="1"/>
          </p:cNvPicPr>
          <p:nvPr/>
        </p:nvPicPr>
        <p:blipFill>
          <a:blip r:embed="rId4"/>
          <a:stretch>
            <a:fillRect/>
          </a:stretch>
        </p:blipFill>
        <p:spPr>
          <a:xfrm>
            <a:off x="2654141" y="3038872"/>
            <a:ext cx="699385" cy="699385"/>
          </a:xfrm>
          <a:prstGeom prst="rect">
            <a:avLst/>
          </a:prstGeom>
          <a:noFill/>
          <a:ln w="9525">
            <a:noFill/>
          </a:ln>
        </p:spPr>
      </p:pic>
      <p:pic>
        <p:nvPicPr>
          <p:cNvPr id="33" name="Picture 2" descr="Image result for mqtt images"/>
          <p:cNvPicPr>
            <a:picLocks noChangeAspect="1"/>
          </p:cNvPicPr>
          <p:nvPr/>
        </p:nvPicPr>
        <p:blipFill>
          <a:blip r:embed="rId4"/>
          <a:stretch>
            <a:fillRect/>
          </a:stretch>
        </p:blipFill>
        <p:spPr>
          <a:xfrm>
            <a:off x="8666074" y="1881232"/>
            <a:ext cx="724351" cy="724351"/>
          </a:xfrm>
          <a:prstGeom prst="rect">
            <a:avLst/>
          </a:prstGeom>
          <a:noFill/>
          <a:ln w="9525">
            <a:noFill/>
          </a:ln>
        </p:spPr>
      </p:pic>
      <p:pic>
        <p:nvPicPr>
          <p:cNvPr id="38" name="Picture 2" descr="https://etrp.wmo.int/pluginfile.php/17802/course/section/2153/cap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1918" y="3126823"/>
            <a:ext cx="1381125" cy="55245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Image result for mqtt images"/>
          <p:cNvPicPr>
            <a:picLocks noChangeAspect="1"/>
          </p:cNvPicPr>
          <p:nvPr/>
        </p:nvPicPr>
        <p:blipFill>
          <a:blip r:embed="rId4"/>
          <a:stretch>
            <a:fillRect/>
          </a:stretch>
        </p:blipFill>
        <p:spPr>
          <a:xfrm>
            <a:off x="8666074" y="3026389"/>
            <a:ext cx="724351" cy="724351"/>
          </a:xfrm>
          <a:prstGeom prst="rect">
            <a:avLst/>
          </a:prstGeom>
          <a:noFill/>
          <a:ln w="9525">
            <a:noFill/>
          </a:ln>
        </p:spPr>
      </p:pic>
      <p:pic>
        <p:nvPicPr>
          <p:cNvPr id="40" name="Picture 2" descr="https://etrp.wmo.int/pluginfile.php/17802/course/section/2153/cap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1918" y="4758630"/>
            <a:ext cx="1381125" cy="5524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Image result for mqtt images"/>
          <p:cNvPicPr>
            <a:picLocks noChangeAspect="1"/>
          </p:cNvPicPr>
          <p:nvPr/>
        </p:nvPicPr>
        <p:blipFill>
          <a:blip r:embed="rId4"/>
          <a:stretch>
            <a:fillRect/>
          </a:stretch>
        </p:blipFill>
        <p:spPr>
          <a:xfrm>
            <a:off x="8666074" y="4658196"/>
            <a:ext cx="724351" cy="724351"/>
          </a:xfrm>
          <a:prstGeom prst="rect">
            <a:avLst/>
          </a:prstGeom>
          <a:noFill/>
          <a:ln w="9525">
            <a:noFill/>
          </a:ln>
        </p:spPr>
      </p:pic>
      <p:sp>
        <p:nvSpPr>
          <p:cNvPr id="45" name="TextBox 44"/>
          <p:cNvSpPr txBox="1"/>
          <p:nvPr/>
        </p:nvSpPr>
        <p:spPr>
          <a:xfrm>
            <a:off x="5311575" y="1912620"/>
            <a:ext cx="800284" cy="369332"/>
          </a:xfrm>
          <a:prstGeom prst="rect">
            <a:avLst/>
          </a:prstGeom>
          <a:noFill/>
        </p:spPr>
        <p:txBody>
          <a:bodyPr wrap="none" rtlCol="0">
            <a:spAutoFit/>
          </a:bodyPr>
          <a:lstStyle/>
          <a:p>
            <a:r>
              <a:rPr lang="en-US" dirty="0" smtClean="0"/>
              <a:t>Broker</a:t>
            </a:r>
            <a:endParaRPr lang="en-US" dirty="0"/>
          </a:p>
        </p:txBody>
      </p:sp>
      <p:sp>
        <p:nvSpPr>
          <p:cNvPr id="5" name="TextBox 4"/>
          <p:cNvSpPr txBox="1"/>
          <p:nvPr/>
        </p:nvSpPr>
        <p:spPr>
          <a:xfrm>
            <a:off x="3162874" y="5268472"/>
            <a:ext cx="4775887" cy="369332"/>
          </a:xfrm>
          <a:prstGeom prst="rect">
            <a:avLst/>
          </a:prstGeom>
          <a:noFill/>
        </p:spPr>
        <p:txBody>
          <a:bodyPr wrap="square" rtlCol="0">
            <a:spAutoFit/>
          </a:bodyPr>
          <a:lstStyle/>
          <a:p>
            <a:r>
              <a:rPr lang="en-US" dirty="0" smtClean="0"/>
              <a:t>CAP xml as the payload of the MQTT message</a:t>
            </a:r>
            <a:endParaRPr lang="en-US" dirty="0"/>
          </a:p>
        </p:txBody>
      </p:sp>
    </p:spTree>
    <p:extLst>
      <p:ext uri="{BB962C8B-B14F-4D97-AF65-F5344CB8AC3E}">
        <p14:creationId xmlns:p14="http://schemas.microsoft.com/office/powerpoint/2010/main" val="4040738216"/>
      </p:ext>
    </p:extLst>
  </p:cSld>
  <p:clrMapOvr>
    <a:masterClrMapping/>
  </p:clrMapOvr>
  <mc:AlternateContent xmlns:mc="http://schemas.openxmlformats.org/markup-compatibility/2006" xmlns:p14="http://schemas.microsoft.com/office/powerpoint/2010/main">
    <mc:Choice Requires="p14">
      <p:transition spd="slow" p14:dur="2000" advTm="24185"/>
    </mc:Choice>
    <mc:Fallback xmlns="">
      <p:transition spd="slow" advTm="24185"/>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67773" y="2710649"/>
            <a:ext cx="1795101" cy="951805"/>
            <a:chOff x="2081212" y="2052539"/>
            <a:chExt cx="1795101" cy="951805"/>
          </a:xfrm>
        </p:grpSpPr>
        <p:pic>
          <p:nvPicPr>
            <p:cNvPr id="3" name="Picture 2" descr="https://etrp.wmo.int/pluginfile.php/17802/course/section/2153/cap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1212" y="2451894"/>
              <a:ext cx="1381125" cy="552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40883" y="2052539"/>
              <a:ext cx="1335430" cy="369332"/>
            </a:xfrm>
            <a:prstGeom prst="rect">
              <a:avLst/>
            </a:prstGeom>
            <a:noFill/>
          </p:spPr>
          <p:txBody>
            <a:bodyPr wrap="none" rtlCol="0">
              <a:spAutoFit/>
            </a:bodyPr>
            <a:lstStyle/>
            <a:p>
              <a:r>
                <a:rPr lang="en-US" dirty="0" smtClean="0"/>
                <a:t>Alert Source</a:t>
              </a:r>
              <a:endParaRPr lang="en-US" dirty="0"/>
            </a:p>
          </p:txBody>
        </p:sp>
      </p:grpSp>
      <p:pic>
        <p:nvPicPr>
          <p:cNvPr id="6" name="Picture 2" descr="https://etrp.wmo.int/pluginfile.php/17802/course/section/2153/cap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1918" y="1981666"/>
            <a:ext cx="1381125" cy="5524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915587" y="1395589"/>
            <a:ext cx="1659685" cy="369332"/>
          </a:xfrm>
          <a:prstGeom prst="rect">
            <a:avLst/>
          </a:prstGeom>
          <a:noFill/>
        </p:spPr>
        <p:txBody>
          <a:bodyPr wrap="none" rtlCol="0">
            <a:spAutoFit/>
          </a:bodyPr>
          <a:lstStyle/>
          <a:p>
            <a:r>
              <a:rPr lang="en-US" dirty="0" smtClean="0"/>
              <a:t>Alert Recipients</a:t>
            </a:r>
            <a:endParaRPr lang="en-US" dirty="0"/>
          </a:p>
        </p:txBody>
      </p:sp>
      <p:sp>
        <p:nvSpPr>
          <p:cNvPr id="10" name="Oval 9"/>
          <p:cNvSpPr/>
          <p:nvPr/>
        </p:nvSpPr>
        <p:spPr>
          <a:xfrm>
            <a:off x="9926281" y="3795584"/>
            <a:ext cx="123825" cy="1238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926280" y="4163487"/>
            <a:ext cx="123825" cy="1238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926279" y="4548456"/>
            <a:ext cx="123825" cy="1238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9" idx="3"/>
            <a:endCxn id="33" idx="1"/>
          </p:cNvCxnSpPr>
          <p:nvPr/>
        </p:nvCxnSpPr>
        <p:spPr>
          <a:xfrm flipV="1">
            <a:off x="7115846" y="2243408"/>
            <a:ext cx="1550228" cy="11543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9" idx="3"/>
            <a:endCxn id="39" idx="1"/>
          </p:cNvCxnSpPr>
          <p:nvPr/>
        </p:nvCxnSpPr>
        <p:spPr>
          <a:xfrm flipV="1">
            <a:off x="7115846" y="3388565"/>
            <a:ext cx="1550228" cy="91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9" idx="3"/>
            <a:endCxn id="41" idx="1"/>
          </p:cNvCxnSpPr>
          <p:nvPr/>
        </p:nvCxnSpPr>
        <p:spPr>
          <a:xfrm>
            <a:off x="7115846" y="3397736"/>
            <a:ext cx="1550228" cy="16226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9" name="Picture 2" descr="Image result for mqtt images"/>
          <p:cNvPicPr>
            <a:picLocks noChangeAspect="1"/>
          </p:cNvPicPr>
          <p:nvPr/>
        </p:nvPicPr>
        <p:blipFill>
          <a:blip r:embed="rId4"/>
          <a:stretch>
            <a:fillRect/>
          </a:stretch>
        </p:blipFill>
        <p:spPr>
          <a:xfrm>
            <a:off x="4258346" y="1968986"/>
            <a:ext cx="2857500" cy="2857500"/>
          </a:xfrm>
          <a:prstGeom prst="rect">
            <a:avLst/>
          </a:prstGeom>
          <a:noFill/>
          <a:ln w="9525">
            <a:noFill/>
          </a:ln>
        </p:spPr>
      </p:pic>
      <p:cxnSp>
        <p:nvCxnSpPr>
          <p:cNvPr id="24" name="Straight Arrow Connector 23"/>
          <p:cNvCxnSpPr>
            <a:stCxn id="30" idx="3"/>
            <a:endCxn id="19" idx="1"/>
          </p:cNvCxnSpPr>
          <p:nvPr/>
        </p:nvCxnSpPr>
        <p:spPr>
          <a:xfrm>
            <a:off x="3353526" y="3388565"/>
            <a:ext cx="904820" cy="91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Title 28"/>
          <p:cNvSpPr>
            <a:spLocks noGrp="1"/>
          </p:cNvSpPr>
          <p:nvPr>
            <p:ph type="title" idx="4294967295"/>
          </p:nvPr>
        </p:nvSpPr>
        <p:spPr/>
        <p:txBody>
          <a:bodyPr/>
          <a:lstStyle/>
          <a:p>
            <a:r>
              <a:rPr lang="en-US" dirty="0" smtClean="0"/>
              <a:t>One Implementation of a </a:t>
            </a:r>
            <a:br>
              <a:rPr lang="en-US" dirty="0" smtClean="0"/>
            </a:br>
            <a:r>
              <a:rPr lang="en-US" dirty="0" smtClean="0"/>
              <a:t>CAP over MQTT system</a:t>
            </a:r>
            <a:endParaRPr lang="en-US" dirty="0"/>
          </a:p>
        </p:txBody>
      </p:sp>
      <p:pic>
        <p:nvPicPr>
          <p:cNvPr id="30" name="Picture 2" descr="Image result for mqtt images"/>
          <p:cNvPicPr>
            <a:picLocks noChangeAspect="1"/>
          </p:cNvPicPr>
          <p:nvPr/>
        </p:nvPicPr>
        <p:blipFill>
          <a:blip r:embed="rId4"/>
          <a:stretch>
            <a:fillRect/>
          </a:stretch>
        </p:blipFill>
        <p:spPr>
          <a:xfrm>
            <a:off x="2654141" y="3038872"/>
            <a:ext cx="699385" cy="699385"/>
          </a:xfrm>
          <a:prstGeom prst="rect">
            <a:avLst/>
          </a:prstGeom>
          <a:noFill/>
          <a:ln w="9525">
            <a:noFill/>
          </a:ln>
        </p:spPr>
      </p:pic>
      <p:pic>
        <p:nvPicPr>
          <p:cNvPr id="33" name="Picture 2" descr="Image result for mqtt images"/>
          <p:cNvPicPr>
            <a:picLocks noChangeAspect="1"/>
          </p:cNvPicPr>
          <p:nvPr/>
        </p:nvPicPr>
        <p:blipFill>
          <a:blip r:embed="rId4"/>
          <a:stretch>
            <a:fillRect/>
          </a:stretch>
        </p:blipFill>
        <p:spPr>
          <a:xfrm>
            <a:off x="8666074" y="1881232"/>
            <a:ext cx="724351" cy="724351"/>
          </a:xfrm>
          <a:prstGeom prst="rect">
            <a:avLst/>
          </a:prstGeom>
          <a:noFill/>
          <a:ln w="9525">
            <a:noFill/>
          </a:ln>
        </p:spPr>
      </p:pic>
      <p:pic>
        <p:nvPicPr>
          <p:cNvPr id="38" name="Picture 2" descr="https://etrp.wmo.int/pluginfile.php/17802/course/section/2153/cap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1918" y="3126823"/>
            <a:ext cx="1381125" cy="55245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Image result for mqtt images"/>
          <p:cNvPicPr>
            <a:picLocks noChangeAspect="1"/>
          </p:cNvPicPr>
          <p:nvPr/>
        </p:nvPicPr>
        <p:blipFill>
          <a:blip r:embed="rId4"/>
          <a:stretch>
            <a:fillRect/>
          </a:stretch>
        </p:blipFill>
        <p:spPr>
          <a:xfrm>
            <a:off x="8666074" y="3026389"/>
            <a:ext cx="724351" cy="724351"/>
          </a:xfrm>
          <a:prstGeom prst="rect">
            <a:avLst/>
          </a:prstGeom>
          <a:noFill/>
          <a:ln w="9525">
            <a:noFill/>
          </a:ln>
        </p:spPr>
      </p:pic>
      <p:pic>
        <p:nvPicPr>
          <p:cNvPr id="40" name="Picture 2" descr="https://etrp.wmo.int/pluginfile.php/17802/course/section/2153/cap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1918" y="4758630"/>
            <a:ext cx="1381125" cy="5524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Image result for mqtt images"/>
          <p:cNvPicPr>
            <a:picLocks noChangeAspect="1"/>
          </p:cNvPicPr>
          <p:nvPr/>
        </p:nvPicPr>
        <p:blipFill>
          <a:blip r:embed="rId4"/>
          <a:stretch>
            <a:fillRect/>
          </a:stretch>
        </p:blipFill>
        <p:spPr>
          <a:xfrm>
            <a:off x="8666074" y="4658196"/>
            <a:ext cx="724351" cy="724351"/>
          </a:xfrm>
          <a:prstGeom prst="rect">
            <a:avLst/>
          </a:prstGeom>
          <a:noFill/>
          <a:ln w="9525">
            <a:noFill/>
          </a:ln>
        </p:spPr>
      </p:pic>
      <p:sp>
        <p:nvSpPr>
          <p:cNvPr id="45" name="TextBox 44"/>
          <p:cNvSpPr txBox="1"/>
          <p:nvPr/>
        </p:nvSpPr>
        <p:spPr>
          <a:xfrm>
            <a:off x="5311575" y="1912620"/>
            <a:ext cx="800284" cy="369332"/>
          </a:xfrm>
          <a:prstGeom prst="rect">
            <a:avLst/>
          </a:prstGeom>
          <a:noFill/>
        </p:spPr>
        <p:txBody>
          <a:bodyPr wrap="none" rtlCol="0">
            <a:spAutoFit/>
          </a:bodyPr>
          <a:lstStyle/>
          <a:p>
            <a:r>
              <a:rPr lang="en-US" dirty="0" smtClean="0"/>
              <a:t>Broker</a:t>
            </a:r>
            <a:endParaRPr lang="en-US" dirty="0"/>
          </a:p>
        </p:txBody>
      </p:sp>
      <p:sp>
        <p:nvSpPr>
          <p:cNvPr id="5" name="Rounded Rectangular Callout 4"/>
          <p:cNvSpPr/>
          <p:nvPr/>
        </p:nvSpPr>
        <p:spPr>
          <a:xfrm>
            <a:off x="99527" y="3919409"/>
            <a:ext cx="4414964" cy="2621913"/>
          </a:xfrm>
          <a:prstGeom prst="wedgeRoundRectCallout">
            <a:avLst>
              <a:gd name="adj1" fmla="val 17200"/>
              <a:gd name="adj2" fmla="val -58621"/>
              <a:gd name="adj3" fmla="val 166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b="1" dirty="0" smtClean="0">
              <a:solidFill>
                <a:srgbClr val="0070C0"/>
              </a:solidFill>
            </a:endParaRPr>
          </a:p>
          <a:p>
            <a:r>
              <a:rPr lang="en-US" b="1" dirty="0" smtClean="0">
                <a:solidFill>
                  <a:srgbClr val="0070C0"/>
                </a:solidFill>
              </a:rPr>
              <a:t>MQTT client </a:t>
            </a:r>
            <a:r>
              <a:rPr lang="en-US" dirty="0" smtClean="0">
                <a:solidFill>
                  <a:schemeClr val="tx1"/>
                </a:solidFill>
              </a:rPr>
              <a:t>reads the CAP message and </a:t>
            </a:r>
            <a:r>
              <a:rPr lang="en-US" b="1" dirty="0" smtClean="0">
                <a:solidFill>
                  <a:schemeClr val="tx1"/>
                </a:solidFill>
              </a:rPr>
              <a:t>publish</a:t>
            </a:r>
            <a:r>
              <a:rPr lang="en-US" dirty="0" smtClean="0">
                <a:solidFill>
                  <a:schemeClr val="tx1"/>
                </a:solidFill>
              </a:rPr>
              <a:t> it to the broker:</a:t>
            </a:r>
          </a:p>
          <a:p>
            <a:pPr marL="285750" indent="-285750">
              <a:buFont typeface="Arial" panose="020B0604020202020204" pitchFamily="34" charset="0"/>
              <a:buChar char="•"/>
            </a:pPr>
            <a:r>
              <a:rPr lang="en-US" dirty="0" smtClean="0">
                <a:solidFill>
                  <a:schemeClr val="tx1"/>
                </a:solidFill>
              </a:rPr>
              <a:t>Topics selected are based on the affected area such as: </a:t>
            </a:r>
            <a:r>
              <a:rPr lang="en-US" dirty="0">
                <a:solidFill>
                  <a:schemeClr val="tx1"/>
                </a:solidFill>
              </a:rPr>
              <a:t>/</a:t>
            </a:r>
            <a:r>
              <a:rPr lang="en-US" dirty="0" smtClean="0">
                <a:solidFill>
                  <a:schemeClr val="tx1"/>
                </a:solidFill>
              </a:rPr>
              <a:t>alerts/location/</a:t>
            </a:r>
            <a:r>
              <a:rPr lang="en-US" dirty="0" err="1" smtClean="0">
                <a:solidFill>
                  <a:schemeClr val="tx1"/>
                </a:solidFill>
              </a:rPr>
              <a:t>guerrero</a:t>
            </a:r>
            <a:r>
              <a:rPr lang="en-US" dirty="0" smtClean="0">
                <a:solidFill>
                  <a:schemeClr val="tx1"/>
                </a:solidFill>
              </a:rPr>
              <a:t>/</a:t>
            </a:r>
            <a:r>
              <a:rPr lang="en-US" dirty="0" err="1" smtClean="0">
                <a:solidFill>
                  <a:schemeClr val="tx1"/>
                </a:solidFill>
              </a:rPr>
              <a:t>acapulco</a:t>
            </a:r>
            <a:endParaRPr lang="en-IN" altLang="en-US" dirty="0" smtClean="0">
              <a:solidFill>
                <a:schemeClr val="tx1"/>
              </a:solidFill>
            </a:endParaRPr>
          </a:p>
          <a:p>
            <a:pPr marL="285750" indent="-285750">
              <a:buFont typeface="Arial" panose="020B0604020202020204" pitchFamily="34" charset="0"/>
              <a:buChar char="•"/>
            </a:pPr>
            <a:r>
              <a:rPr lang="en-US" altLang="en-US" dirty="0" smtClean="0">
                <a:solidFill>
                  <a:schemeClr val="tx1"/>
                </a:solidFill>
              </a:rPr>
              <a:t>In addition topics may include type of warning such as EQ warning topic.</a:t>
            </a:r>
            <a:endParaRPr lang="en-US" dirty="0">
              <a:solidFill>
                <a:schemeClr val="tx1"/>
              </a:solidFill>
            </a:endParaRPr>
          </a:p>
          <a:p>
            <a:endParaRPr lang="en-US" dirty="0">
              <a:solidFill>
                <a:schemeClr val="tx1"/>
              </a:solidFill>
            </a:endParaRPr>
          </a:p>
        </p:txBody>
      </p:sp>
      <p:sp>
        <p:nvSpPr>
          <p:cNvPr id="31" name="Rounded Rectangular Callout 30"/>
          <p:cNvSpPr/>
          <p:nvPr/>
        </p:nvSpPr>
        <p:spPr>
          <a:xfrm>
            <a:off x="4563562" y="4847321"/>
            <a:ext cx="3812880" cy="1604798"/>
          </a:xfrm>
          <a:prstGeom prst="wedgeRoundRectCallout">
            <a:avLst>
              <a:gd name="adj1" fmla="val 58301"/>
              <a:gd name="adj2" fmla="val -29243"/>
              <a:gd name="adj3" fmla="val 166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dirty="0" smtClean="0">
                <a:solidFill>
                  <a:srgbClr val="0070C0"/>
                </a:solidFill>
              </a:rPr>
              <a:t>MQTT client  </a:t>
            </a:r>
            <a:r>
              <a:rPr lang="en-US" dirty="0" smtClean="0">
                <a:solidFill>
                  <a:schemeClr val="tx1"/>
                </a:solidFill>
              </a:rPr>
              <a:t>subscribes to the alert topic(s) of interest and sustain the connection.</a:t>
            </a:r>
          </a:p>
          <a:p>
            <a:pPr marL="285750" indent="-285750">
              <a:buFont typeface="Arial" panose="020B0604020202020204" pitchFamily="34" charset="0"/>
              <a:buChar char="•"/>
            </a:pPr>
            <a:r>
              <a:rPr lang="en-IN" dirty="0">
                <a:solidFill>
                  <a:schemeClr val="tx1"/>
                </a:solidFill>
              </a:rPr>
              <a:t>State-wide subscription: </a:t>
            </a:r>
            <a:r>
              <a:rPr lang="en-US" dirty="0">
                <a:solidFill>
                  <a:schemeClr val="tx1"/>
                </a:solidFill>
              </a:rPr>
              <a:t>/alerts/location/</a:t>
            </a:r>
            <a:r>
              <a:rPr lang="en-US" dirty="0" err="1">
                <a:solidFill>
                  <a:schemeClr val="tx1"/>
                </a:solidFill>
              </a:rPr>
              <a:t>guerrero</a:t>
            </a:r>
            <a:r>
              <a:rPr lang="en-US" dirty="0">
                <a:solidFill>
                  <a:schemeClr val="tx1"/>
                </a:solidFill>
              </a:rPr>
              <a:t>/#</a:t>
            </a:r>
          </a:p>
          <a:p>
            <a:pPr marL="285750" indent="-28575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282415303"/>
      </p:ext>
    </p:extLst>
  </p:cSld>
  <p:clrMapOvr>
    <a:masterClrMapping/>
  </p:clrMapOvr>
  <mc:AlternateContent xmlns:mc="http://schemas.openxmlformats.org/markup-compatibility/2006" xmlns:p14="http://schemas.microsoft.com/office/powerpoint/2010/main">
    <mc:Choice Requires="p14">
      <p:transition spd="slow" p14:dur="2000" advTm="66471"/>
    </mc:Choice>
    <mc:Fallback xmlns="">
      <p:transition spd="slow" advTm="6647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67773" y="2710649"/>
            <a:ext cx="1795101" cy="951805"/>
            <a:chOff x="2081212" y="2052539"/>
            <a:chExt cx="1795101" cy="951805"/>
          </a:xfrm>
        </p:grpSpPr>
        <p:pic>
          <p:nvPicPr>
            <p:cNvPr id="3" name="Picture 2" descr="https://etrp.wmo.int/pluginfile.php/17802/course/section/2153/cap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1212" y="2451894"/>
              <a:ext cx="1381125" cy="552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40883" y="2052539"/>
              <a:ext cx="1335430" cy="369332"/>
            </a:xfrm>
            <a:prstGeom prst="rect">
              <a:avLst/>
            </a:prstGeom>
            <a:noFill/>
          </p:spPr>
          <p:txBody>
            <a:bodyPr wrap="none" rtlCol="0">
              <a:spAutoFit/>
            </a:bodyPr>
            <a:lstStyle/>
            <a:p>
              <a:r>
                <a:rPr lang="en-US" dirty="0" smtClean="0"/>
                <a:t>Alert Source</a:t>
              </a:r>
              <a:endParaRPr lang="en-US" dirty="0"/>
            </a:p>
          </p:txBody>
        </p:sp>
      </p:grpSp>
      <p:pic>
        <p:nvPicPr>
          <p:cNvPr id="6" name="Picture 2" descr="https://etrp.wmo.int/pluginfile.php/17802/course/section/2153/cap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1918" y="1981666"/>
            <a:ext cx="1381125" cy="5524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915587" y="1395589"/>
            <a:ext cx="1659685" cy="369332"/>
          </a:xfrm>
          <a:prstGeom prst="rect">
            <a:avLst/>
          </a:prstGeom>
          <a:noFill/>
        </p:spPr>
        <p:txBody>
          <a:bodyPr wrap="none" rtlCol="0">
            <a:spAutoFit/>
          </a:bodyPr>
          <a:lstStyle/>
          <a:p>
            <a:r>
              <a:rPr lang="en-US" dirty="0" smtClean="0"/>
              <a:t>Alert Recipients</a:t>
            </a:r>
            <a:endParaRPr lang="en-US" dirty="0"/>
          </a:p>
        </p:txBody>
      </p:sp>
      <p:sp>
        <p:nvSpPr>
          <p:cNvPr id="10" name="Oval 9"/>
          <p:cNvSpPr/>
          <p:nvPr/>
        </p:nvSpPr>
        <p:spPr>
          <a:xfrm>
            <a:off x="9926281" y="3795584"/>
            <a:ext cx="123825" cy="1238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926280" y="4163487"/>
            <a:ext cx="123825" cy="1238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926279" y="4548456"/>
            <a:ext cx="123825" cy="1238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9" idx="3"/>
            <a:endCxn id="33" idx="1"/>
          </p:cNvCxnSpPr>
          <p:nvPr/>
        </p:nvCxnSpPr>
        <p:spPr>
          <a:xfrm flipV="1">
            <a:off x="7115846" y="2243408"/>
            <a:ext cx="1550228" cy="11543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9" idx="3"/>
            <a:endCxn id="39" idx="1"/>
          </p:cNvCxnSpPr>
          <p:nvPr/>
        </p:nvCxnSpPr>
        <p:spPr>
          <a:xfrm flipV="1">
            <a:off x="7115846" y="3388565"/>
            <a:ext cx="1550228" cy="91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9" idx="3"/>
            <a:endCxn id="41" idx="1"/>
          </p:cNvCxnSpPr>
          <p:nvPr/>
        </p:nvCxnSpPr>
        <p:spPr>
          <a:xfrm>
            <a:off x="7115846" y="3397736"/>
            <a:ext cx="1550228" cy="16226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9" name="Picture 2" descr="Image result for mqtt images"/>
          <p:cNvPicPr>
            <a:picLocks noChangeAspect="1"/>
          </p:cNvPicPr>
          <p:nvPr/>
        </p:nvPicPr>
        <p:blipFill>
          <a:blip r:embed="rId4"/>
          <a:stretch>
            <a:fillRect/>
          </a:stretch>
        </p:blipFill>
        <p:spPr>
          <a:xfrm>
            <a:off x="4258346" y="1968986"/>
            <a:ext cx="2857500" cy="2857500"/>
          </a:xfrm>
          <a:prstGeom prst="rect">
            <a:avLst/>
          </a:prstGeom>
          <a:noFill/>
          <a:ln w="9525">
            <a:noFill/>
          </a:ln>
        </p:spPr>
      </p:pic>
      <p:cxnSp>
        <p:nvCxnSpPr>
          <p:cNvPr id="24" name="Straight Arrow Connector 23"/>
          <p:cNvCxnSpPr>
            <a:stCxn id="30" idx="3"/>
            <a:endCxn id="19" idx="1"/>
          </p:cNvCxnSpPr>
          <p:nvPr/>
        </p:nvCxnSpPr>
        <p:spPr>
          <a:xfrm>
            <a:off x="3353526" y="3388565"/>
            <a:ext cx="904820" cy="91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Title 28"/>
          <p:cNvSpPr>
            <a:spLocks noGrp="1"/>
          </p:cNvSpPr>
          <p:nvPr>
            <p:ph type="title" idx="4294967295"/>
          </p:nvPr>
        </p:nvSpPr>
        <p:spPr/>
        <p:txBody>
          <a:bodyPr/>
          <a:lstStyle/>
          <a:p>
            <a:r>
              <a:rPr lang="en-US" dirty="0" smtClean="0"/>
              <a:t>Implementation of a </a:t>
            </a:r>
            <a:br>
              <a:rPr lang="en-US" dirty="0" smtClean="0"/>
            </a:br>
            <a:r>
              <a:rPr lang="en-US" dirty="0" smtClean="0"/>
              <a:t>CAP over MQTT system</a:t>
            </a:r>
            <a:endParaRPr lang="en-US" dirty="0"/>
          </a:p>
        </p:txBody>
      </p:sp>
      <p:pic>
        <p:nvPicPr>
          <p:cNvPr id="30" name="Picture 2" descr="Image result for mqtt images"/>
          <p:cNvPicPr>
            <a:picLocks noChangeAspect="1"/>
          </p:cNvPicPr>
          <p:nvPr/>
        </p:nvPicPr>
        <p:blipFill>
          <a:blip r:embed="rId4"/>
          <a:stretch>
            <a:fillRect/>
          </a:stretch>
        </p:blipFill>
        <p:spPr>
          <a:xfrm>
            <a:off x="2654141" y="3038872"/>
            <a:ext cx="699385" cy="699385"/>
          </a:xfrm>
          <a:prstGeom prst="rect">
            <a:avLst/>
          </a:prstGeom>
          <a:noFill/>
          <a:ln w="9525">
            <a:noFill/>
          </a:ln>
        </p:spPr>
      </p:pic>
      <p:pic>
        <p:nvPicPr>
          <p:cNvPr id="33" name="Picture 2" descr="Image result for mqtt images"/>
          <p:cNvPicPr>
            <a:picLocks noChangeAspect="1"/>
          </p:cNvPicPr>
          <p:nvPr/>
        </p:nvPicPr>
        <p:blipFill>
          <a:blip r:embed="rId4"/>
          <a:stretch>
            <a:fillRect/>
          </a:stretch>
        </p:blipFill>
        <p:spPr>
          <a:xfrm>
            <a:off x="8666074" y="1881232"/>
            <a:ext cx="724351" cy="724351"/>
          </a:xfrm>
          <a:prstGeom prst="rect">
            <a:avLst/>
          </a:prstGeom>
          <a:noFill/>
          <a:ln w="9525">
            <a:noFill/>
          </a:ln>
        </p:spPr>
      </p:pic>
      <p:pic>
        <p:nvPicPr>
          <p:cNvPr id="38" name="Picture 2" descr="https://etrp.wmo.int/pluginfile.php/17802/course/section/2153/cap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1918" y="3126823"/>
            <a:ext cx="1381125" cy="55245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Image result for mqtt images"/>
          <p:cNvPicPr>
            <a:picLocks noChangeAspect="1"/>
          </p:cNvPicPr>
          <p:nvPr/>
        </p:nvPicPr>
        <p:blipFill>
          <a:blip r:embed="rId4"/>
          <a:stretch>
            <a:fillRect/>
          </a:stretch>
        </p:blipFill>
        <p:spPr>
          <a:xfrm>
            <a:off x="8666074" y="3026389"/>
            <a:ext cx="724351" cy="724351"/>
          </a:xfrm>
          <a:prstGeom prst="rect">
            <a:avLst/>
          </a:prstGeom>
          <a:noFill/>
          <a:ln w="9525">
            <a:noFill/>
          </a:ln>
        </p:spPr>
      </p:pic>
      <p:pic>
        <p:nvPicPr>
          <p:cNvPr id="40" name="Picture 2" descr="https://etrp.wmo.int/pluginfile.php/17802/course/section/2153/cap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1918" y="4758630"/>
            <a:ext cx="1381125" cy="5524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Image result for mqtt images"/>
          <p:cNvPicPr>
            <a:picLocks noChangeAspect="1"/>
          </p:cNvPicPr>
          <p:nvPr/>
        </p:nvPicPr>
        <p:blipFill>
          <a:blip r:embed="rId4"/>
          <a:stretch>
            <a:fillRect/>
          </a:stretch>
        </p:blipFill>
        <p:spPr>
          <a:xfrm>
            <a:off x="8666074" y="4658196"/>
            <a:ext cx="724351" cy="724351"/>
          </a:xfrm>
          <a:prstGeom prst="rect">
            <a:avLst/>
          </a:prstGeom>
          <a:noFill/>
          <a:ln w="9525">
            <a:noFill/>
          </a:ln>
        </p:spPr>
      </p:pic>
      <p:sp>
        <p:nvSpPr>
          <p:cNvPr id="45" name="TextBox 44"/>
          <p:cNvSpPr txBox="1"/>
          <p:nvPr/>
        </p:nvSpPr>
        <p:spPr>
          <a:xfrm>
            <a:off x="5311575" y="1912620"/>
            <a:ext cx="800284" cy="369332"/>
          </a:xfrm>
          <a:prstGeom prst="rect">
            <a:avLst/>
          </a:prstGeom>
          <a:noFill/>
        </p:spPr>
        <p:txBody>
          <a:bodyPr wrap="none" rtlCol="0">
            <a:spAutoFit/>
          </a:bodyPr>
          <a:lstStyle/>
          <a:p>
            <a:r>
              <a:rPr lang="en-US" dirty="0" smtClean="0"/>
              <a:t>Broker</a:t>
            </a:r>
            <a:endParaRPr lang="en-US" dirty="0"/>
          </a:p>
        </p:txBody>
      </p:sp>
      <p:sp>
        <p:nvSpPr>
          <p:cNvPr id="23" name="Rounded Rectangular Callout 22"/>
          <p:cNvSpPr/>
          <p:nvPr/>
        </p:nvSpPr>
        <p:spPr>
          <a:xfrm>
            <a:off x="199053" y="4066481"/>
            <a:ext cx="3265714" cy="2474842"/>
          </a:xfrm>
          <a:prstGeom prst="wedgeRoundRectCallout">
            <a:avLst>
              <a:gd name="adj1" fmla="val 82425"/>
              <a:gd name="adj2" fmla="val -42110"/>
              <a:gd name="adj3" fmla="val 166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b="1" dirty="0" smtClean="0">
              <a:solidFill>
                <a:srgbClr val="0070C0"/>
              </a:solidFill>
            </a:endParaRPr>
          </a:p>
          <a:p>
            <a:r>
              <a:rPr lang="en-US" b="1" dirty="0" smtClean="0">
                <a:solidFill>
                  <a:srgbClr val="0070C0"/>
                </a:solidFill>
              </a:rPr>
              <a:t>   MQTT servers available</a:t>
            </a:r>
          </a:p>
          <a:p>
            <a:pPr marL="742950" lvl="1" indent="-285750">
              <a:buFont typeface="Arial" panose="020B0604020202020204" pitchFamily="34" charset="0"/>
              <a:buChar char="•"/>
            </a:pPr>
            <a:r>
              <a:rPr lang="en-US" dirty="0" smtClean="0">
                <a:solidFill>
                  <a:schemeClr val="tx1"/>
                </a:solidFill>
              </a:rPr>
              <a:t>Mosquito</a:t>
            </a:r>
          </a:p>
          <a:p>
            <a:pPr marL="742950" lvl="1" indent="-285750">
              <a:buFont typeface="Arial" panose="020B0604020202020204" pitchFamily="34" charset="0"/>
              <a:buChar char="•"/>
            </a:pPr>
            <a:r>
              <a:rPr lang="en-US" dirty="0" err="1" smtClean="0">
                <a:solidFill>
                  <a:schemeClr val="tx1"/>
                </a:solidFill>
              </a:rPr>
              <a:t>Axiros</a:t>
            </a:r>
            <a:endParaRPr lang="en-US" dirty="0" smtClean="0">
              <a:solidFill>
                <a:schemeClr val="tx1"/>
              </a:solidFill>
            </a:endParaRPr>
          </a:p>
          <a:p>
            <a:pPr marL="742950" lvl="1" indent="-285750">
              <a:buFont typeface="Arial" panose="020B0604020202020204" pitchFamily="34" charset="0"/>
              <a:buChar char="•"/>
            </a:pPr>
            <a:r>
              <a:rPr lang="en-US" dirty="0" err="1" smtClean="0">
                <a:solidFill>
                  <a:schemeClr val="tx1"/>
                </a:solidFill>
              </a:rPr>
              <a:t>MQTTRoute</a:t>
            </a:r>
            <a:endParaRPr lang="en-US" dirty="0">
              <a:solidFill>
                <a:schemeClr val="tx1"/>
              </a:solidFill>
            </a:endParaRPr>
          </a:p>
          <a:p>
            <a:pPr marL="742950" lvl="1" indent="-285750">
              <a:buFont typeface="Arial" panose="020B0604020202020204" pitchFamily="34" charset="0"/>
              <a:buChar char="•"/>
            </a:pPr>
            <a:r>
              <a:rPr lang="en-US" altLang="en-US" dirty="0" err="1" smtClean="0">
                <a:solidFill>
                  <a:schemeClr val="tx1"/>
                </a:solidFill>
              </a:rPr>
              <a:t>HiveMQTT</a:t>
            </a:r>
            <a:endParaRPr lang="en-US" altLang="en-US" dirty="0" smtClean="0">
              <a:solidFill>
                <a:schemeClr val="tx1"/>
              </a:solidFill>
            </a:endParaRPr>
          </a:p>
          <a:p>
            <a:pPr marL="742950" lvl="1" indent="-285750">
              <a:buFont typeface="Arial" panose="020B0604020202020204" pitchFamily="34" charset="0"/>
              <a:buChar char="•"/>
            </a:pPr>
            <a:r>
              <a:rPr lang="en-US" altLang="en-US" dirty="0" smtClean="0">
                <a:solidFill>
                  <a:schemeClr val="tx1"/>
                </a:solidFill>
              </a:rPr>
              <a:t>Solace</a:t>
            </a:r>
          </a:p>
          <a:p>
            <a:pPr marL="742950" lvl="1" indent="-285750">
              <a:buFont typeface="Arial" panose="020B0604020202020204" pitchFamily="34" charset="0"/>
              <a:buChar char="•"/>
            </a:pPr>
            <a:r>
              <a:rPr lang="en-US" altLang="en-US" dirty="0" err="1" smtClean="0">
                <a:solidFill>
                  <a:schemeClr val="tx1"/>
                </a:solidFill>
              </a:rPr>
              <a:t>MyQTT</a:t>
            </a:r>
            <a:r>
              <a:rPr lang="en-US" altLang="en-US" dirty="0" smtClean="0">
                <a:solidFill>
                  <a:schemeClr val="tx1"/>
                </a:solidFill>
              </a:rPr>
              <a:t> Hub</a:t>
            </a:r>
          </a:p>
          <a:p>
            <a:pPr marL="742950" lvl="1" indent="-285750">
              <a:buFont typeface="Arial" panose="020B0604020202020204" pitchFamily="34" charset="0"/>
              <a:buChar char="•"/>
            </a:pPr>
            <a:r>
              <a:rPr lang="en-US" altLang="en-US" dirty="0" smtClean="0">
                <a:solidFill>
                  <a:schemeClr val="tx1"/>
                </a:solidFill>
              </a:rPr>
              <a:t>And many more</a:t>
            </a:r>
            <a:endParaRPr lang="en-IN" alt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992760221"/>
      </p:ext>
    </p:extLst>
  </p:cSld>
  <p:clrMapOvr>
    <a:masterClrMapping/>
  </p:clrMapOvr>
  <mc:AlternateContent xmlns:mc="http://schemas.openxmlformats.org/markup-compatibility/2006" xmlns:p14="http://schemas.microsoft.com/office/powerpoint/2010/main">
    <mc:Choice Requires="p14">
      <p:transition spd="slow" p14:dur="2000" advTm="14623"/>
    </mc:Choice>
    <mc:Fallback xmlns="">
      <p:transition spd="slow" advTm="1462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67773" y="2710649"/>
            <a:ext cx="1795101" cy="951805"/>
            <a:chOff x="2081212" y="2052539"/>
            <a:chExt cx="1795101" cy="951805"/>
          </a:xfrm>
        </p:grpSpPr>
        <p:pic>
          <p:nvPicPr>
            <p:cNvPr id="3" name="Picture 2" descr="https://etrp.wmo.int/pluginfile.php/17802/course/section/2153/ca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1212" y="2451894"/>
              <a:ext cx="1381125" cy="552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40883" y="2052539"/>
              <a:ext cx="1335430" cy="369332"/>
            </a:xfrm>
            <a:prstGeom prst="rect">
              <a:avLst/>
            </a:prstGeom>
            <a:noFill/>
          </p:spPr>
          <p:txBody>
            <a:bodyPr wrap="none" rtlCol="0">
              <a:spAutoFit/>
            </a:bodyPr>
            <a:lstStyle/>
            <a:p>
              <a:r>
                <a:rPr lang="en-US" dirty="0" smtClean="0"/>
                <a:t>Alert Source</a:t>
              </a:r>
              <a:endParaRPr lang="en-US" dirty="0"/>
            </a:p>
          </p:txBody>
        </p:sp>
      </p:grpSp>
      <p:sp>
        <p:nvSpPr>
          <p:cNvPr id="9" name="TextBox 8"/>
          <p:cNvSpPr txBox="1"/>
          <p:nvPr/>
        </p:nvSpPr>
        <p:spPr>
          <a:xfrm>
            <a:off x="8548583" y="2678898"/>
            <a:ext cx="2391937" cy="369332"/>
          </a:xfrm>
          <a:prstGeom prst="rect">
            <a:avLst/>
          </a:prstGeom>
          <a:noFill/>
        </p:spPr>
        <p:txBody>
          <a:bodyPr wrap="none" rtlCol="0">
            <a:spAutoFit/>
          </a:bodyPr>
          <a:lstStyle/>
          <a:p>
            <a:r>
              <a:rPr lang="en-US" dirty="0" smtClean="0"/>
              <a:t>Agency Alert Recipients</a:t>
            </a:r>
            <a:endParaRPr lang="en-US" dirty="0"/>
          </a:p>
        </p:txBody>
      </p:sp>
      <p:cxnSp>
        <p:nvCxnSpPr>
          <p:cNvPr id="15" name="Straight Arrow Connector 14"/>
          <p:cNvCxnSpPr>
            <a:stCxn id="19" idx="3"/>
            <a:endCxn id="39" idx="1"/>
          </p:cNvCxnSpPr>
          <p:nvPr/>
        </p:nvCxnSpPr>
        <p:spPr>
          <a:xfrm flipV="1">
            <a:off x="7115846" y="3388565"/>
            <a:ext cx="1550228" cy="91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7" idx="3"/>
            <a:endCxn id="41" idx="1"/>
          </p:cNvCxnSpPr>
          <p:nvPr/>
        </p:nvCxnSpPr>
        <p:spPr>
          <a:xfrm flipV="1">
            <a:off x="7140467" y="5664808"/>
            <a:ext cx="1525607" cy="144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9" name="Picture 2" descr="Image result for mqtt images"/>
          <p:cNvPicPr>
            <a:picLocks noChangeAspect="1"/>
          </p:cNvPicPr>
          <p:nvPr/>
        </p:nvPicPr>
        <p:blipFill>
          <a:blip r:embed="rId5"/>
          <a:stretch>
            <a:fillRect/>
          </a:stretch>
        </p:blipFill>
        <p:spPr>
          <a:xfrm>
            <a:off x="4258346" y="1968986"/>
            <a:ext cx="2857500" cy="2857500"/>
          </a:xfrm>
          <a:prstGeom prst="rect">
            <a:avLst/>
          </a:prstGeom>
          <a:noFill/>
          <a:ln w="9525">
            <a:noFill/>
          </a:ln>
        </p:spPr>
      </p:pic>
      <p:cxnSp>
        <p:nvCxnSpPr>
          <p:cNvPr id="24" name="Straight Arrow Connector 23"/>
          <p:cNvCxnSpPr>
            <a:stCxn id="30" idx="3"/>
            <a:endCxn id="19" idx="1"/>
          </p:cNvCxnSpPr>
          <p:nvPr/>
        </p:nvCxnSpPr>
        <p:spPr>
          <a:xfrm>
            <a:off x="3353526" y="3388565"/>
            <a:ext cx="904820" cy="91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Title 28"/>
          <p:cNvSpPr>
            <a:spLocks noGrp="1"/>
          </p:cNvSpPr>
          <p:nvPr>
            <p:ph type="title" idx="4294967295"/>
          </p:nvPr>
        </p:nvSpPr>
        <p:spPr/>
        <p:txBody>
          <a:bodyPr/>
          <a:lstStyle/>
          <a:p>
            <a:r>
              <a:rPr lang="en-US" dirty="0" smtClean="0"/>
              <a:t>Implementation of a </a:t>
            </a:r>
            <a:br>
              <a:rPr lang="en-US" dirty="0" smtClean="0"/>
            </a:br>
            <a:r>
              <a:rPr lang="en-US" dirty="0" smtClean="0"/>
              <a:t>CAP over MQTT system</a:t>
            </a:r>
            <a:endParaRPr lang="en-US" dirty="0"/>
          </a:p>
        </p:txBody>
      </p:sp>
      <p:pic>
        <p:nvPicPr>
          <p:cNvPr id="30" name="Picture 2" descr="Image result for mqtt images"/>
          <p:cNvPicPr>
            <a:picLocks noChangeAspect="1"/>
          </p:cNvPicPr>
          <p:nvPr/>
        </p:nvPicPr>
        <p:blipFill>
          <a:blip r:embed="rId5"/>
          <a:stretch>
            <a:fillRect/>
          </a:stretch>
        </p:blipFill>
        <p:spPr>
          <a:xfrm>
            <a:off x="2654141" y="3038872"/>
            <a:ext cx="699385" cy="699385"/>
          </a:xfrm>
          <a:prstGeom prst="rect">
            <a:avLst/>
          </a:prstGeom>
          <a:noFill/>
          <a:ln w="9525">
            <a:noFill/>
          </a:ln>
        </p:spPr>
      </p:pic>
      <p:pic>
        <p:nvPicPr>
          <p:cNvPr id="38" name="Picture 2" descr="https://etrp.wmo.int/pluginfile.php/17802/course/section/2153/ca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1918" y="3126823"/>
            <a:ext cx="1381125" cy="55245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Image result for mqtt images"/>
          <p:cNvPicPr>
            <a:picLocks noChangeAspect="1"/>
          </p:cNvPicPr>
          <p:nvPr/>
        </p:nvPicPr>
        <p:blipFill>
          <a:blip r:embed="rId5"/>
          <a:stretch>
            <a:fillRect/>
          </a:stretch>
        </p:blipFill>
        <p:spPr>
          <a:xfrm>
            <a:off x="8666074" y="3026389"/>
            <a:ext cx="724351" cy="724351"/>
          </a:xfrm>
          <a:prstGeom prst="rect">
            <a:avLst/>
          </a:prstGeom>
          <a:noFill/>
          <a:ln w="9525">
            <a:noFill/>
          </a:ln>
        </p:spPr>
      </p:pic>
      <p:pic>
        <p:nvPicPr>
          <p:cNvPr id="40" name="Picture 2" descr="https://etrp.wmo.int/pluginfile.php/17802/course/section/2153/ca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1918" y="5403066"/>
            <a:ext cx="1381125" cy="5524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Image result for mqtt images"/>
          <p:cNvPicPr>
            <a:picLocks noChangeAspect="1"/>
          </p:cNvPicPr>
          <p:nvPr/>
        </p:nvPicPr>
        <p:blipFill>
          <a:blip r:embed="rId5"/>
          <a:stretch>
            <a:fillRect/>
          </a:stretch>
        </p:blipFill>
        <p:spPr>
          <a:xfrm>
            <a:off x="8666074" y="5302632"/>
            <a:ext cx="724351" cy="724351"/>
          </a:xfrm>
          <a:prstGeom prst="rect">
            <a:avLst/>
          </a:prstGeom>
          <a:noFill/>
          <a:ln w="9525">
            <a:noFill/>
          </a:ln>
        </p:spPr>
      </p:pic>
      <p:sp>
        <p:nvSpPr>
          <p:cNvPr id="45" name="TextBox 44"/>
          <p:cNvSpPr txBox="1"/>
          <p:nvPr/>
        </p:nvSpPr>
        <p:spPr>
          <a:xfrm>
            <a:off x="5311575" y="1912620"/>
            <a:ext cx="886076" cy="369332"/>
          </a:xfrm>
          <a:prstGeom prst="rect">
            <a:avLst/>
          </a:prstGeom>
          <a:noFill/>
        </p:spPr>
        <p:txBody>
          <a:bodyPr wrap="none" rtlCol="0">
            <a:spAutoFit/>
          </a:bodyPr>
          <a:lstStyle/>
          <a:p>
            <a:r>
              <a:rPr lang="en-US" dirty="0" smtClean="0"/>
              <a:t>Brokers</a:t>
            </a:r>
            <a:endParaRPr lang="en-US" dirty="0"/>
          </a:p>
        </p:txBody>
      </p:sp>
      <p:cxnSp>
        <p:nvCxnSpPr>
          <p:cNvPr id="25" name="Straight Arrow Connector 24"/>
          <p:cNvCxnSpPr>
            <a:stCxn id="26" idx="2"/>
            <a:endCxn id="27" idx="1"/>
          </p:cNvCxnSpPr>
          <p:nvPr/>
        </p:nvCxnSpPr>
        <p:spPr>
          <a:xfrm>
            <a:off x="3003834" y="4282113"/>
            <a:ext cx="1279133" cy="13971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6" name="Picture 2" descr="Image result for mqtt images"/>
          <p:cNvPicPr>
            <a:picLocks noChangeAspect="1"/>
          </p:cNvPicPr>
          <p:nvPr/>
        </p:nvPicPr>
        <p:blipFill>
          <a:blip r:embed="rId5"/>
          <a:stretch>
            <a:fillRect/>
          </a:stretch>
        </p:blipFill>
        <p:spPr>
          <a:xfrm>
            <a:off x="2654141" y="3582728"/>
            <a:ext cx="699385" cy="699385"/>
          </a:xfrm>
          <a:prstGeom prst="rect">
            <a:avLst/>
          </a:prstGeom>
          <a:noFill/>
          <a:ln w="9525">
            <a:noFill/>
          </a:ln>
        </p:spPr>
      </p:pic>
      <p:pic>
        <p:nvPicPr>
          <p:cNvPr id="27" name="Picture 2" descr="Image result for mqtt images"/>
          <p:cNvPicPr>
            <a:picLocks noChangeAspect="1"/>
          </p:cNvPicPr>
          <p:nvPr/>
        </p:nvPicPr>
        <p:blipFill>
          <a:blip r:embed="rId5"/>
          <a:stretch>
            <a:fillRect/>
          </a:stretch>
        </p:blipFill>
        <p:spPr>
          <a:xfrm>
            <a:off x="4282967" y="4250541"/>
            <a:ext cx="2857500" cy="2857500"/>
          </a:xfrm>
          <a:prstGeom prst="rect">
            <a:avLst/>
          </a:prstGeom>
          <a:noFill/>
          <a:ln w="9525">
            <a:noFill/>
          </a:ln>
        </p:spPr>
      </p:pic>
      <p:sp>
        <p:nvSpPr>
          <p:cNvPr id="31" name="TextBox 30"/>
          <p:cNvSpPr txBox="1"/>
          <p:nvPr/>
        </p:nvSpPr>
        <p:spPr>
          <a:xfrm>
            <a:off x="8548583" y="4962298"/>
            <a:ext cx="2278444" cy="369332"/>
          </a:xfrm>
          <a:prstGeom prst="rect">
            <a:avLst/>
          </a:prstGeom>
          <a:noFill/>
        </p:spPr>
        <p:txBody>
          <a:bodyPr wrap="none" rtlCol="0">
            <a:spAutoFit/>
          </a:bodyPr>
          <a:lstStyle/>
          <a:p>
            <a:r>
              <a:rPr lang="en-US" dirty="0" smtClean="0"/>
              <a:t>Public Alert Recipients</a:t>
            </a:r>
            <a:endParaRPr lang="en-US" dirty="0"/>
          </a:p>
        </p:txBody>
      </p:sp>
      <p:cxnSp>
        <p:nvCxnSpPr>
          <p:cNvPr id="20" name="Straight Connector 19"/>
          <p:cNvCxnSpPr/>
          <p:nvPr/>
        </p:nvCxnSpPr>
        <p:spPr>
          <a:xfrm>
            <a:off x="0" y="4540898"/>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17837" y="4205483"/>
            <a:ext cx="938014" cy="369332"/>
          </a:xfrm>
          <a:prstGeom prst="rect">
            <a:avLst/>
          </a:prstGeom>
          <a:noFill/>
        </p:spPr>
        <p:txBody>
          <a:bodyPr wrap="none" rtlCol="0">
            <a:spAutoFit/>
          </a:bodyPr>
          <a:lstStyle/>
          <a:p>
            <a:r>
              <a:rPr lang="en-US" dirty="0" smtClean="0"/>
              <a:t>Intranet</a:t>
            </a:r>
            <a:endParaRPr lang="en-US" dirty="0"/>
          </a:p>
        </p:txBody>
      </p:sp>
      <p:sp>
        <p:nvSpPr>
          <p:cNvPr id="42" name="TextBox 41"/>
          <p:cNvSpPr txBox="1"/>
          <p:nvPr/>
        </p:nvSpPr>
        <p:spPr>
          <a:xfrm>
            <a:off x="217837" y="4499027"/>
            <a:ext cx="945067" cy="369332"/>
          </a:xfrm>
          <a:prstGeom prst="rect">
            <a:avLst/>
          </a:prstGeom>
          <a:noFill/>
        </p:spPr>
        <p:txBody>
          <a:bodyPr wrap="none" rtlCol="0">
            <a:spAutoFit/>
          </a:bodyPr>
          <a:lstStyle/>
          <a:p>
            <a:r>
              <a:rPr lang="en-US" dirty="0" smtClean="0"/>
              <a:t>Internet</a:t>
            </a:r>
            <a:endParaRPr lang="en-US" dirty="0"/>
          </a:p>
        </p:txBody>
      </p:sp>
      <p:cxnSp>
        <p:nvCxnSpPr>
          <p:cNvPr id="28" name="Straight Arrow Connector 27"/>
          <p:cNvCxnSpPr>
            <a:stCxn id="30" idx="3"/>
          </p:cNvCxnSpPr>
          <p:nvPr/>
        </p:nvCxnSpPr>
        <p:spPr>
          <a:xfrm>
            <a:off x="3353526" y="3388565"/>
            <a:ext cx="309640" cy="5099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422962" y="3831952"/>
            <a:ext cx="1259897" cy="523220"/>
          </a:xfrm>
          <a:prstGeom prst="rect">
            <a:avLst/>
          </a:prstGeom>
          <a:noFill/>
        </p:spPr>
        <p:txBody>
          <a:bodyPr wrap="none" rtlCol="0">
            <a:spAutoFit/>
          </a:bodyPr>
          <a:lstStyle/>
          <a:p>
            <a:r>
              <a:rPr lang="en-US" sz="1400" dirty="0" smtClean="0"/>
              <a:t>Other internal </a:t>
            </a:r>
          </a:p>
          <a:p>
            <a:r>
              <a:rPr lang="en-US" sz="1400" dirty="0" smtClean="0"/>
              <a:t>modules</a:t>
            </a:r>
            <a:endParaRPr lang="en-US" sz="1400" dirty="0"/>
          </a:p>
        </p:txBody>
      </p:sp>
    </p:spTree>
    <p:custDataLst>
      <p:tags r:id="rId1"/>
    </p:custDataLst>
    <p:extLst>
      <p:ext uri="{BB962C8B-B14F-4D97-AF65-F5344CB8AC3E}">
        <p14:creationId xmlns:p14="http://schemas.microsoft.com/office/powerpoint/2010/main" val="55993439"/>
      </p:ext>
    </p:extLst>
  </p:cSld>
  <p:clrMapOvr>
    <a:masterClrMapping/>
  </p:clrMapOvr>
  <mc:AlternateContent xmlns:mc="http://schemas.openxmlformats.org/markup-compatibility/2006" xmlns:p14="http://schemas.microsoft.com/office/powerpoint/2010/main">
    <mc:Choice Requires="p14">
      <p:transition spd="slow" p14:dur="2000" advTm="52784"/>
    </mc:Choice>
    <mc:Fallback xmlns="">
      <p:transition spd="slow" advTm="527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rapezoid 23"/>
          <p:cNvSpPr/>
          <p:nvPr/>
        </p:nvSpPr>
        <p:spPr>
          <a:xfrm rot="16200000">
            <a:off x="3380509" y="-2673928"/>
            <a:ext cx="5430985" cy="12191998"/>
          </a:xfrm>
          <a:prstGeom prst="trapezoi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40">
            <a:extLst>
              <a:ext uri="{FF2B5EF4-FFF2-40B4-BE49-F238E27FC236}">
                <a16:creationId xmlns:a16="http://schemas.microsoft.com/office/drawing/2014/main" xmlns="" id="{FB40FEEA-42E0-43F0-8DF4-0918AB940D70}"/>
              </a:ext>
            </a:extLst>
          </p:cNvPr>
          <p:cNvSpPr/>
          <p:nvPr/>
        </p:nvSpPr>
        <p:spPr>
          <a:xfrm>
            <a:off x="8468245" y="861870"/>
            <a:ext cx="3554498" cy="5132364"/>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78">
            <a:extLst>
              <a:ext uri="{FF2B5EF4-FFF2-40B4-BE49-F238E27FC236}">
                <a16:creationId xmlns:a16="http://schemas.microsoft.com/office/drawing/2014/main" xmlns="" id="{DD811152-E458-4BBF-BB8A-55B0C8C2E4CA}"/>
              </a:ext>
            </a:extLst>
          </p:cNvPr>
          <p:cNvSpPr/>
          <p:nvPr/>
        </p:nvSpPr>
        <p:spPr>
          <a:xfrm>
            <a:off x="8430582" y="2413001"/>
            <a:ext cx="1186103" cy="2025650"/>
          </a:xfrm>
          <a:custGeom>
            <a:avLst/>
            <a:gdLst>
              <a:gd name="connsiteX0" fmla="*/ 863033 w 993946"/>
              <a:gd name="connsiteY0" fmla="*/ 0 h 1722733"/>
              <a:gd name="connsiteX1" fmla="*/ 876001 w 993946"/>
              <a:gd name="connsiteY1" fmla="*/ 37193 h 1722733"/>
              <a:gd name="connsiteX2" fmla="*/ 874010 w 993946"/>
              <a:gd name="connsiteY2" fmla="*/ 1681933 h 1722733"/>
              <a:gd name="connsiteX3" fmla="*/ 859699 w 993946"/>
              <a:gd name="connsiteY3" fmla="*/ 1722733 h 1722733"/>
              <a:gd name="connsiteX4" fmla="*/ 0 w 993946"/>
              <a:gd name="connsiteY4" fmla="*/ 863033 h 172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946" h="1722733">
                <a:moveTo>
                  <a:pt x="863033" y="0"/>
                </a:moveTo>
                <a:lnTo>
                  <a:pt x="876001" y="37193"/>
                </a:lnTo>
                <a:cubicBezTo>
                  <a:pt x="1033943" y="572938"/>
                  <a:pt x="1033239" y="1145844"/>
                  <a:pt x="874010" y="1681933"/>
                </a:cubicBezTo>
                <a:lnTo>
                  <a:pt x="859699" y="1722733"/>
                </a:lnTo>
                <a:lnTo>
                  <a:pt x="0" y="863033"/>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F43A0BDE-92E9-4F82-8081-A8577C51FF43}"/>
              </a:ext>
            </a:extLst>
          </p:cNvPr>
          <p:cNvSpPr/>
          <p:nvPr/>
        </p:nvSpPr>
        <p:spPr>
          <a:xfrm>
            <a:off x="10260295" y="3190175"/>
            <a:ext cx="1203022" cy="369332"/>
          </a:xfrm>
          <a:prstGeom prst="rect">
            <a:avLst/>
          </a:prstGeom>
        </p:spPr>
        <p:txBody>
          <a:bodyPr wrap="none" anchor="ctr">
            <a:spAutoFit/>
          </a:bodyPr>
          <a:lstStyle/>
          <a:p>
            <a:r>
              <a:rPr lang="en-US" b="1" noProof="1" smtClean="0"/>
              <a:t>Next Steps</a:t>
            </a:r>
            <a:endParaRPr lang="en-US" b="1" noProof="1"/>
          </a:p>
        </p:txBody>
      </p:sp>
      <p:sp>
        <p:nvSpPr>
          <p:cNvPr id="2" name="Title 1">
            <a:extLst>
              <a:ext uri="{FF2B5EF4-FFF2-40B4-BE49-F238E27FC236}">
                <a16:creationId xmlns:a16="http://schemas.microsoft.com/office/drawing/2014/main" xmlns="" id="{2C2BFAE1-45D3-4B3B-81D2-0BF25FA84FB8}"/>
              </a:ext>
            </a:extLst>
          </p:cNvPr>
          <p:cNvSpPr>
            <a:spLocks noGrp="1"/>
          </p:cNvSpPr>
          <p:nvPr>
            <p:ph type="title"/>
          </p:nvPr>
        </p:nvSpPr>
        <p:spPr/>
        <p:txBody>
          <a:bodyPr/>
          <a:lstStyle/>
          <a:p>
            <a:r>
              <a:rPr lang="en-US" dirty="0" smtClean="0"/>
              <a:t>04: Solution Benefits</a:t>
            </a:r>
            <a:endParaRPr lang="en-US" dirty="0"/>
          </a:p>
        </p:txBody>
      </p:sp>
      <p:sp>
        <p:nvSpPr>
          <p:cNvPr id="41" name="Freeform: Shape 40">
            <a:extLst>
              <a:ext uri="{FF2B5EF4-FFF2-40B4-BE49-F238E27FC236}">
                <a16:creationId xmlns:a16="http://schemas.microsoft.com/office/drawing/2014/main" xmlns="" id="{FB40FEEA-42E0-43F0-8DF4-0918AB940D70}"/>
              </a:ext>
            </a:extLst>
          </p:cNvPr>
          <p:cNvSpPr/>
          <p:nvPr/>
        </p:nvSpPr>
        <p:spPr>
          <a:xfrm>
            <a:off x="6244825" y="1098876"/>
            <a:ext cx="3215405" cy="4547512"/>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xmlns="" id="{DD811152-E458-4BBF-BB8A-55B0C8C2E4CA}"/>
              </a:ext>
            </a:extLst>
          </p:cNvPr>
          <p:cNvSpPr/>
          <p:nvPr/>
        </p:nvSpPr>
        <p:spPr>
          <a:xfrm>
            <a:off x="6244825" y="2512281"/>
            <a:ext cx="993946" cy="1722733"/>
          </a:xfrm>
          <a:custGeom>
            <a:avLst/>
            <a:gdLst>
              <a:gd name="connsiteX0" fmla="*/ 863033 w 993946"/>
              <a:gd name="connsiteY0" fmla="*/ 0 h 1722733"/>
              <a:gd name="connsiteX1" fmla="*/ 876001 w 993946"/>
              <a:gd name="connsiteY1" fmla="*/ 37193 h 1722733"/>
              <a:gd name="connsiteX2" fmla="*/ 874010 w 993946"/>
              <a:gd name="connsiteY2" fmla="*/ 1681933 h 1722733"/>
              <a:gd name="connsiteX3" fmla="*/ 859699 w 993946"/>
              <a:gd name="connsiteY3" fmla="*/ 1722733 h 1722733"/>
              <a:gd name="connsiteX4" fmla="*/ 0 w 993946"/>
              <a:gd name="connsiteY4" fmla="*/ 863033 h 172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946" h="1722733">
                <a:moveTo>
                  <a:pt x="863033" y="0"/>
                </a:moveTo>
                <a:lnTo>
                  <a:pt x="876001" y="37193"/>
                </a:lnTo>
                <a:cubicBezTo>
                  <a:pt x="1033943" y="572938"/>
                  <a:pt x="1033239" y="1145844"/>
                  <a:pt x="874010" y="1681933"/>
                </a:cubicBezTo>
                <a:lnTo>
                  <a:pt x="859699" y="1722733"/>
                </a:lnTo>
                <a:lnTo>
                  <a:pt x="0" y="863033"/>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xmlns="" id="{7AF6ED3E-3CA1-4E37-BCDD-D61994AA7441}"/>
              </a:ext>
            </a:extLst>
          </p:cNvPr>
          <p:cNvSpPr/>
          <p:nvPr/>
        </p:nvSpPr>
        <p:spPr>
          <a:xfrm>
            <a:off x="4191091" y="1330342"/>
            <a:ext cx="2888080" cy="4084580"/>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7BE49C67-76D6-4FB7-B225-5009C4D0D2A9}"/>
              </a:ext>
            </a:extLst>
          </p:cNvPr>
          <p:cNvSpPr/>
          <p:nvPr/>
        </p:nvSpPr>
        <p:spPr>
          <a:xfrm>
            <a:off x="6746912"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04</a:t>
            </a:r>
          </a:p>
        </p:txBody>
      </p:sp>
      <p:sp>
        <p:nvSpPr>
          <p:cNvPr id="80" name="Freeform: Shape 79">
            <a:extLst>
              <a:ext uri="{FF2B5EF4-FFF2-40B4-BE49-F238E27FC236}">
                <a16:creationId xmlns:a16="http://schemas.microsoft.com/office/drawing/2014/main" xmlns="" id="{A3A9B1C0-069B-4CC0-8BA1-249DE70835A3}"/>
              </a:ext>
            </a:extLst>
          </p:cNvPr>
          <p:cNvSpPr/>
          <p:nvPr/>
        </p:nvSpPr>
        <p:spPr>
          <a:xfrm>
            <a:off x="4191091" y="2552725"/>
            <a:ext cx="959872" cy="1641574"/>
          </a:xfrm>
          <a:custGeom>
            <a:avLst/>
            <a:gdLst>
              <a:gd name="connsiteX0" fmla="*/ 822316 w 959872"/>
              <a:gd name="connsiteY0" fmla="*/ 0 h 1641574"/>
              <a:gd name="connsiteX1" fmla="*/ 856401 w 959872"/>
              <a:gd name="connsiteY1" fmla="*/ 97767 h 1641574"/>
              <a:gd name="connsiteX2" fmla="*/ 854655 w 959872"/>
              <a:gd name="connsiteY2" fmla="*/ 1540662 h 1641574"/>
              <a:gd name="connsiteX3" fmla="*/ 819259 w 959872"/>
              <a:gd name="connsiteY3" fmla="*/ 1641574 h 1641574"/>
              <a:gd name="connsiteX4" fmla="*/ 0 w 959872"/>
              <a:gd name="connsiteY4" fmla="*/ 822315 h 164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872" h="1641574">
                <a:moveTo>
                  <a:pt x="822316" y="0"/>
                </a:moveTo>
                <a:lnTo>
                  <a:pt x="856401" y="97767"/>
                </a:lnTo>
                <a:cubicBezTo>
                  <a:pt x="994960" y="567765"/>
                  <a:pt x="994343" y="1070363"/>
                  <a:pt x="854655" y="1540662"/>
                </a:cubicBezTo>
                <a:lnTo>
                  <a:pt x="819259" y="1641574"/>
                </a:lnTo>
                <a:lnTo>
                  <a:pt x="0" y="822315"/>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xmlns="" id="{F7ACC6C6-C2CA-4BC4-BF16-FFD1BCAAA254}"/>
              </a:ext>
            </a:extLst>
          </p:cNvPr>
          <p:cNvSpPr/>
          <p:nvPr/>
        </p:nvSpPr>
        <p:spPr>
          <a:xfrm>
            <a:off x="2457713" y="1580975"/>
            <a:ext cx="2533650" cy="3583314"/>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069402DC-4290-4B80-BAFC-5E0C92DF2FB8}"/>
              </a:ext>
            </a:extLst>
          </p:cNvPr>
          <p:cNvSpPr/>
          <p:nvPr/>
        </p:nvSpPr>
        <p:spPr>
          <a:xfrm>
            <a:off x="4656069"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03</a:t>
            </a:r>
          </a:p>
        </p:txBody>
      </p:sp>
      <p:sp>
        <p:nvSpPr>
          <p:cNvPr id="81" name="Freeform: Shape 80">
            <a:extLst>
              <a:ext uri="{FF2B5EF4-FFF2-40B4-BE49-F238E27FC236}">
                <a16:creationId xmlns:a16="http://schemas.microsoft.com/office/drawing/2014/main" xmlns="" id="{018A407F-631B-4EE3-A17F-A0DD8F5DE632}"/>
              </a:ext>
            </a:extLst>
          </p:cNvPr>
          <p:cNvSpPr/>
          <p:nvPr/>
        </p:nvSpPr>
        <p:spPr>
          <a:xfrm>
            <a:off x="2457714" y="2810101"/>
            <a:ext cx="639515" cy="1127123"/>
          </a:xfrm>
          <a:custGeom>
            <a:avLst/>
            <a:gdLst>
              <a:gd name="connsiteX0" fmla="*/ 564644 w 639515"/>
              <a:gd name="connsiteY0" fmla="*/ 0 h 1127123"/>
              <a:gd name="connsiteX1" fmla="*/ 600202 w 639515"/>
              <a:gd name="connsiteY1" fmla="*/ 146355 h 1127123"/>
              <a:gd name="connsiteX2" fmla="*/ 599194 w 639515"/>
              <a:gd name="connsiteY2" fmla="*/ 977412 h 1127123"/>
              <a:gd name="connsiteX3" fmla="*/ 562479 w 639515"/>
              <a:gd name="connsiteY3" fmla="*/ 1127123 h 1127123"/>
              <a:gd name="connsiteX4" fmla="*/ 0 w 639515"/>
              <a:gd name="connsiteY4" fmla="*/ 564644 h 1127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515" h="1127123">
                <a:moveTo>
                  <a:pt x="564644" y="0"/>
                </a:moveTo>
                <a:lnTo>
                  <a:pt x="600202" y="146355"/>
                </a:lnTo>
                <a:cubicBezTo>
                  <a:pt x="652959" y="420564"/>
                  <a:pt x="652614" y="703087"/>
                  <a:pt x="599194" y="977412"/>
                </a:cubicBezTo>
                <a:lnTo>
                  <a:pt x="562479" y="1127123"/>
                </a:lnTo>
                <a:lnTo>
                  <a:pt x="0" y="564644"/>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Freeform: Shape 73">
            <a:extLst>
              <a:ext uri="{FF2B5EF4-FFF2-40B4-BE49-F238E27FC236}">
                <a16:creationId xmlns:a16="http://schemas.microsoft.com/office/drawing/2014/main" xmlns="" id="{35A06EDD-7FD1-4723-A0DD-3A839768B63B}"/>
              </a:ext>
            </a:extLst>
          </p:cNvPr>
          <p:cNvSpPr/>
          <p:nvPr/>
        </p:nvSpPr>
        <p:spPr>
          <a:xfrm>
            <a:off x="762279" y="1834345"/>
            <a:ext cx="2175350" cy="3076575"/>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6D8BF9BE-DE5E-48FD-9D7D-B9B4D218E10C}"/>
              </a:ext>
            </a:extLst>
          </p:cNvPr>
          <p:cNvSpPr/>
          <p:nvPr/>
        </p:nvSpPr>
        <p:spPr>
          <a:xfrm>
            <a:off x="474385"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01</a:t>
            </a:r>
          </a:p>
        </p:txBody>
      </p:sp>
      <p:sp>
        <p:nvSpPr>
          <p:cNvPr id="75" name="Oval 74">
            <a:extLst>
              <a:ext uri="{FF2B5EF4-FFF2-40B4-BE49-F238E27FC236}">
                <a16:creationId xmlns:a16="http://schemas.microsoft.com/office/drawing/2014/main" xmlns="" id="{2A513B68-32C1-41B0-B4D6-FF39089AA305}"/>
              </a:ext>
            </a:extLst>
          </p:cNvPr>
          <p:cNvSpPr/>
          <p:nvPr/>
        </p:nvSpPr>
        <p:spPr>
          <a:xfrm>
            <a:off x="2565227"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02</a:t>
            </a:r>
          </a:p>
        </p:txBody>
      </p:sp>
      <p:sp>
        <p:nvSpPr>
          <p:cNvPr id="3" name="Rectangle 2">
            <a:extLst>
              <a:ext uri="{FF2B5EF4-FFF2-40B4-BE49-F238E27FC236}">
                <a16:creationId xmlns:a16="http://schemas.microsoft.com/office/drawing/2014/main" xmlns="" id="{80703C31-E3D3-4017-A4C8-85DB717F09EE}"/>
              </a:ext>
            </a:extLst>
          </p:cNvPr>
          <p:cNvSpPr/>
          <p:nvPr/>
        </p:nvSpPr>
        <p:spPr>
          <a:xfrm>
            <a:off x="1264116" y="2910968"/>
            <a:ext cx="1301110" cy="923330"/>
          </a:xfrm>
          <a:prstGeom prst="rect">
            <a:avLst/>
          </a:prstGeom>
        </p:spPr>
        <p:txBody>
          <a:bodyPr wrap="square" anchor="ctr">
            <a:spAutoFit/>
          </a:bodyPr>
          <a:lstStyle/>
          <a:p>
            <a:r>
              <a:rPr lang="en-US" b="1" noProof="1" smtClean="0"/>
              <a:t>Problem statement: speed</a:t>
            </a:r>
            <a:endParaRPr lang="en-US" b="1" noProof="1"/>
          </a:p>
        </p:txBody>
      </p:sp>
      <p:sp>
        <p:nvSpPr>
          <p:cNvPr id="90" name="Rectangle 89">
            <a:extLst>
              <a:ext uri="{FF2B5EF4-FFF2-40B4-BE49-F238E27FC236}">
                <a16:creationId xmlns:a16="http://schemas.microsoft.com/office/drawing/2014/main" xmlns="" id="{11612436-40C5-48E3-9D88-6119D7EFDE9B}"/>
              </a:ext>
            </a:extLst>
          </p:cNvPr>
          <p:cNvSpPr/>
          <p:nvPr/>
        </p:nvSpPr>
        <p:spPr>
          <a:xfrm>
            <a:off x="3351275" y="2910968"/>
            <a:ext cx="1267685" cy="923330"/>
          </a:xfrm>
          <a:prstGeom prst="rect">
            <a:avLst/>
          </a:prstGeom>
        </p:spPr>
        <p:txBody>
          <a:bodyPr wrap="square" anchor="ctr">
            <a:spAutoFit/>
          </a:bodyPr>
          <a:lstStyle/>
          <a:p>
            <a:r>
              <a:rPr lang="en-US" b="1" noProof="1" smtClean="0"/>
              <a:t>Solution Overview : MQTT</a:t>
            </a:r>
            <a:endParaRPr lang="en-US" b="1" noProof="1"/>
          </a:p>
        </p:txBody>
      </p:sp>
      <p:sp>
        <p:nvSpPr>
          <p:cNvPr id="91" name="Rectangle 90">
            <a:extLst>
              <a:ext uri="{FF2B5EF4-FFF2-40B4-BE49-F238E27FC236}">
                <a16:creationId xmlns:a16="http://schemas.microsoft.com/office/drawing/2014/main" xmlns="" id="{7AF2807C-042B-4C12-9FCF-75CB703BEEC2}"/>
              </a:ext>
            </a:extLst>
          </p:cNvPr>
          <p:cNvSpPr/>
          <p:nvPr/>
        </p:nvSpPr>
        <p:spPr>
          <a:xfrm>
            <a:off x="5350403" y="2772469"/>
            <a:ext cx="1396509" cy="1200329"/>
          </a:xfrm>
          <a:prstGeom prst="rect">
            <a:avLst/>
          </a:prstGeom>
        </p:spPr>
        <p:txBody>
          <a:bodyPr wrap="square" anchor="ctr">
            <a:spAutoFit/>
          </a:bodyPr>
          <a:lstStyle/>
          <a:p>
            <a:r>
              <a:rPr lang="en-US" b="1" noProof="1" smtClean="0"/>
              <a:t>Solution overview: CAP over MQTT</a:t>
            </a:r>
            <a:endParaRPr lang="en-US" b="1" noProof="1"/>
          </a:p>
        </p:txBody>
      </p:sp>
      <p:sp>
        <p:nvSpPr>
          <p:cNvPr id="92" name="Rectangle 91">
            <a:extLst>
              <a:ext uri="{FF2B5EF4-FFF2-40B4-BE49-F238E27FC236}">
                <a16:creationId xmlns:a16="http://schemas.microsoft.com/office/drawing/2014/main" xmlns="" id="{F43A0BDE-92E9-4F82-8081-A8577C51FF43}"/>
              </a:ext>
            </a:extLst>
          </p:cNvPr>
          <p:cNvSpPr/>
          <p:nvPr/>
        </p:nvSpPr>
        <p:spPr>
          <a:xfrm>
            <a:off x="7632379" y="3051676"/>
            <a:ext cx="1742449" cy="646331"/>
          </a:xfrm>
          <a:prstGeom prst="rect">
            <a:avLst/>
          </a:prstGeom>
        </p:spPr>
        <p:txBody>
          <a:bodyPr wrap="square" anchor="ctr">
            <a:spAutoFit/>
          </a:bodyPr>
          <a:lstStyle/>
          <a:p>
            <a:r>
              <a:rPr lang="en-US" b="1" noProof="1" smtClean="0"/>
              <a:t>Solution Benefits</a:t>
            </a:r>
            <a:endParaRPr lang="en-US" b="1" noProof="1"/>
          </a:p>
        </p:txBody>
      </p:sp>
      <p:sp>
        <p:nvSpPr>
          <p:cNvPr id="35" name="Oval 34">
            <a:extLst>
              <a:ext uri="{FF2B5EF4-FFF2-40B4-BE49-F238E27FC236}">
                <a16:creationId xmlns:a16="http://schemas.microsoft.com/office/drawing/2014/main" xmlns="" id="{7BE49C67-76D6-4FB7-B225-5009C4D0D2A9}"/>
              </a:ext>
            </a:extLst>
          </p:cNvPr>
          <p:cNvSpPr/>
          <p:nvPr/>
        </p:nvSpPr>
        <p:spPr>
          <a:xfrm>
            <a:off x="9139878"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smtClean="0">
                <a:solidFill>
                  <a:schemeClr val="bg2">
                    <a:lumMod val="25000"/>
                  </a:schemeClr>
                </a:solidFill>
              </a:rPr>
              <a:t>05</a:t>
            </a:r>
            <a:endParaRPr lang="en-US" sz="2400" b="1" dirty="0">
              <a:solidFill>
                <a:schemeClr val="bg2">
                  <a:lumMod val="25000"/>
                </a:schemeClr>
              </a:solidFill>
            </a:endParaRPr>
          </a:p>
        </p:txBody>
      </p:sp>
    </p:spTree>
    <p:extLst>
      <p:ext uri="{BB962C8B-B14F-4D97-AF65-F5344CB8AC3E}">
        <p14:creationId xmlns:p14="http://schemas.microsoft.com/office/powerpoint/2010/main" val="3984013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588" y="2981414"/>
            <a:ext cx="3809838" cy="646331"/>
          </a:xfrm>
          <a:prstGeom prst="rect">
            <a:avLst/>
          </a:prstGeom>
          <a:noFill/>
        </p:spPr>
        <p:txBody>
          <a:bodyPr wrap="square" rtlCol="0">
            <a:spAutoFit/>
          </a:bodyPr>
          <a:lstStyle/>
          <a:p>
            <a:endParaRPr lang="en-US" dirty="0" smtClean="0"/>
          </a:p>
          <a:p>
            <a:endParaRPr lang="en-US" dirty="0"/>
          </a:p>
        </p:txBody>
      </p:sp>
      <p:sp>
        <p:nvSpPr>
          <p:cNvPr id="3" name="Title 2"/>
          <p:cNvSpPr>
            <a:spLocks noGrp="1"/>
          </p:cNvSpPr>
          <p:nvPr>
            <p:ph type="title" idx="4294967295"/>
          </p:nvPr>
        </p:nvSpPr>
        <p:spPr/>
        <p:txBody>
          <a:bodyPr/>
          <a:lstStyle/>
          <a:p>
            <a:r>
              <a:rPr lang="en-US" dirty="0" smtClean="0"/>
              <a:t>Speed of alert</a:t>
            </a:r>
            <a:endParaRPr lang="en-US" dirty="0"/>
          </a:p>
        </p:txBody>
      </p:sp>
      <p:pic>
        <p:nvPicPr>
          <p:cNvPr id="4" name="Picture 3"/>
          <p:cNvPicPr>
            <a:picLocks noChangeAspect="1"/>
          </p:cNvPicPr>
          <p:nvPr/>
        </p:nvPicPr>
        <p:blipFill rotWithShape="1">
          <a:blip r:embed="rId3"/>
          <a:srcRect l="2470" r="7774" b="8622"/>
          <a:stretch/>
        </p:blipFill>
        <p:spPr>
          <a:xfrm>
            <a:off x="4372780" y="3046226"/>
            <a:ext cx="7744692" cy="3811776"/>
          </a:xfrm>
          <a:prstGeom prst="rect">
            <a:avLst/>
          </a:prstGeom>
        </p:spPr>
      </p:pic>
      <p:pic>
        <p:nvPicPr>
          <p:cNvPr id="6" name="Picture 5"/>
          <p:cNvPicPr>
            <a:picLocks noChangeAspect="1"/>
          </p:cNvPicPr>
          <p:nvPr/>
        </p:nvPicPr>
        <p:blipFill>
          <a:blip r:embed="rId4"/>
          <a:stretch>
            <a:fillRect/>
          </a:stretch>
        </p:blipFill>
        <p:spPr>
          <a:xfrm>
            <a:off x="4372780" y="1510100"/>
            <a:ext cx="7421470" cy="1552203"/>
          </a:xfrm>
          <a:prstGeom prst="rect">
            <a:avLst/>
          </a:prstGeom>
        </p:spPr>
      </p:pic>
      <p:sp>
        <p:nvSpPr>
          <p:cNvPr id="7" name="Rounded Rectangular Callout 6"/>
          <p:cNvSpPr/>
          <p:nvPr/>
        </p:nvSpPr>
        <p:spPr>
          <a:xfrm>
            <a:off x="457200" y="3707027"/>
            <a:ext cx="3915580" cy="1699054"/>
          </a:xfrm>
          <a:prstGeom prst="wedgeRoundRectCallout">
            <a:avLst>
              <a:gd name="adj1" fmla="val 52854"/>
              <a:gd name="adj2" fmla="val 96409"/>
              <a:gd name="adj3" fmla="val 16667"/>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2060"/>
                </a:solidFill>
              </a:rPr>
              <a:t>Even for the fastest case in the http test, the MQTT is x10 faster in its Max case</a:t>
            </a:r>
            <a:r>
              <a:rPr lang="en-US" dirty="0" smtClean="0">
                <a:solidFill>
                  <a:srgbClr val="002060"/>
                </a:solidFill>
              </a:rPr>
              <a:t>.</a:t>
            </a:r>
            <a:r>
              <a:rPr lang="en-US" dirty="0">
                <a:solidFill>
                  <a:srgbClr val="002060"/>
                </a:solidFill>
              </a:rPr>
              <a:t> </a:t>
            </a:r>
            <a:endParaRPr lang="en-US" dirty="0" smtClean="0">
              <a:solidFill>
                <a:srgbClr val="002060"/>
              </a:solidFill>
            </a:endParaRPr>
          </a:p>
          <a:p>
            <a:endParaRPr lang="en-US" dirty="0">
              <a:solidFill>
                <a:srgbClr val="002060"/>
              </a:solidFill>
            </a:endParaRPr>
          </a:p>
          <a:p>
            <a:r>
              <a:rPr lang="en-US" dirty="0" smtClean="0">
                <a:solidFill>
                  <a:srgbClr val="002060"/>
                </a:solidFill>
              </a:rPr>
              <a:t>MQTT can </a:t>
            </a:r>
            <a:r>
              <a:rPr lang="en-US" dirty="0">
                <a:solidFill>
                  <a:srgbClr val="002060"/>
                </a:solidFill>
              </a:rPr>
              <a:t>be x100 speedier </a:t>
            </a:r>
            <a:r>
              <a:rPr lang="en-US" dirty="0" smtClean="0">
                <a:solidFill>
                  <a:srgbClr val="002060"/>
                </a:solidFill>
              </a:rPr>
              <a:t>than </a:t>
            </a:r>
            <a:r>
              <a:rPr lang="en-US" dirty="0">
                <a:solidFill>
                  <a:srgbClr val="002060"/>
                </a:solidFill>
              </a:rPr>
              <a:t>http</a:t>
            </a:r>
          </a:p>
          <a:p>
            <a:endParaRPr lang="en-US" dirty="0">
              <a:solidFill>
                <a:srgbClr val="002060"/>
              </a:solidFill>
            </a:endParaRPr>
          </a:p>
        </p:txBody>
      </p:sp>
    </p:spTree>
    <p:extLst>
      <p:ext uri="{BB962C8B-B14F-4D97-AF65-F5344CB8AC3E}">
        <p14:creationId xmlns:p14="http://schemas.microsoft.com/office/powerpoint/2010/main" val="33853893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stretch>
            <a:fillRect/>
          </a:stretch>
        </p:blipFill>
        <p:spPr>
          <a:xfrm>
            <a:off x="2653298" y="1481381"/>
            <a:ext cx="5266667" cy="3895238"/>
          </a:xfrm>
          <a:prstGeom prst="rect">
            <a:avLst/>
          </a:prstGeom>
        </p:spPr>
      </p:pic>
      <p:sp>
        <p:nvSpPr>
          <p:cNvPr id="37" name="Rectangle 36"/>
          <p:cNvSpPr/>
          <p:nvPr/>
        </p:nvSpPr>
        <p:spPr>
          <a:xfrm>
            <a:off x="2463089" y="5578494"/>
            <a:ext cx="9115192" cy="923330"/>
          </a:xfrm>
          <a:prstGeom prst="rect">
            <a:avLst/>
          </a:prstGeom>
        </p:spPr>
        <p:txBody>
          <a:bodyPr wrap="square">
            <a:spAutoFit/>
          </a:bodyPr>
          <a:lstStyle/>
          <a:p>
            <a:r>
              <a:rPr lang="en-US" dirty="0" smtClean="0"/>
              <a:t>MQTT use 65% of the HTTPS battery consumption for cellular (60 sec keep-alive)</a:t>
            </a:r>
          </a:p>
          <a:p>
            <a:r>
              <a:rPr lang="en-US" dirty="0" smtClean="0"/>
              <a:t>MQTT use  6</a:t>
            </a:r>
            <a:r>
              <a:rPr lang="en-US" dirty="0"/>
              <a:t>% </a:t>
            </a:r>
            <a:r>
              <a:rPr lang="en-US" dirty="0" smtClean="0"/>
              <a:t> of </a:t>
            </a:r>
            <a:r>
              <a:rPr lang="en-US" dirty="0"/>
              <a:t>the HTTPS battery consumption for </a:t>
            </a:r>
            <a:r>
              <a:rPr lang="en-US" dirty="0" err="1" smtClean="0"/>
              <a:t>WiFi</a:t>
            </a:r>
            <a:r>
              <a:rPr lang="en-US" dirty="0" smtClean="0"/>
              <a:t> (60 </a:t>
            </a:r>
            <a:r>
              <a:rPr lang="en-US" dirty="0"/>
              <a:t>sec keep-alive)</a:t>
            </a:r>
          </a:p>
          <a:p>
            <a:endParaRPr lang="en-US" dirty="0"/>
          </a:p>
        </p:txBody>
      </p:sp>
      <p:sp>
        <p:nvSpPr>
          <p:cNvPr id="2" name="Title 1"/>
          <p:cNvSpPr>
            <a:spLocks noGrp="1"/>
          </p:cNvSpPr>
          <p:nvPr>
            <p:ph type="title" idx="4294967295"/>
          </p:nvPr>
        </p:nvSpPr>
        <p:spPr/>
        <p:txBody>
          <a:bodyPr/>
          <a:lstStyle/>
          <a:p>
            <a:r>
              <a:rPr lang="en-US" dirty="0" smtClean="0"/>
              <a:t>Battery saving in Mobile</a:t>
            </a:r>
            <a:endParaRPr lang="en-US" dirty="0"/>
          </a:p>
        </p:txBody>
      </p:sp>
    </p:spTree>
    <p:extLst>
      <p:ext uri="{BB962C8B-B14F-4D97-AF65-F5344CB8AC3E}">
        <p14:creationId xmlns:p14="http://schemas.microsoft.com/office/powerpoint/2010/main" val="81711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rapezoid 23"/>
          <p:cNvSpPr/>
          <p:nvPr/>
        </p:nvSpPr>
        <p:spPr>
          <a:xfrm rot="16200000">
            <a:off x="3380509" y="-2673928"/>
            <a:ext cx="5430985" cy="12191998"/>
          </a:xfrm>
          <a:prstGeom prst="trapezoi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40">
            <a:extLst>
              <a:ext uri="{FF2B5EF4-FFF2-40B4-BE49-F238E27FC236}">
                <a16:creationId xmlns:a16="http://schemas.microsoft.com/office/drawing/2014/main" xmlns="" id="{FB40FEEA-42E0-43F0-8DF4-0918AB940D70}"/>
              </a:ext>
            </a:extLst>
          </p:cNvPr>
          <p:cNvSpPr/>
          <p:nvPr/>
        </p:nvSpPr>
        <p:spPr>
          <a:xfrm>
            <a:off x="8468245" y="861870"/>
            <a:ext cx="3554498" cy="5132364"/>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78">
            <a:extLst>
              <a:ext uri="{FF2B5EF4-FFF2-40B4-BE49-F238E27FC236}">
                <a16:creationId xmlns:a16="http://schemas.microsoft.com/office/drawing/2014/main" xmlns="" id="{DD811152-E458-4BBF-BB8A-55B0C8C2E4CA}"/>
              </a:ext>
            </a:extLst>
          </p:cNvPr>
          <p:cNvSpPr/>
          <p:nvPr/>
        </p:nvSpPr>
        <p:spPr>
          <a:xfrm>
            <a:off x="8430582" y="2413001"/>
            <a:ext cx="1186103" cy="2025650"/>
          </a:xfrm>
          <a:custGeom>
            <a:avLst/>
            <a:gdLst>
              <a:gd name="connsiteX0" fmla="*/ 863033 w 993946"/>
              <a:gd name="connsiteY0" fmla="*/ 0 h 1722733"/>
              <a:gd name="connsiteX1" fmla="*/ 876001 w 993946"/>
              <a:gd name="connsiteY1" fmla="*/ 37193 h 1722733"/>
              <a:gd name="connsiteX2" fmla="*/ 874010 w 993946"/>
              <a:gd name="connsiteY2" fmla="*/ 1681933 h 1722733"/>
              <a:gd name="connsiteX3" fmla="*/ 859699 w 993946"/>
              <a:gd name="connsiteY3" fmla="*/ 1722733 h 1722733"/>
              <a:gd name="connsiteX4" fmla="*/ 0 w 993946"/>
              <a:gd name="connsiteY4" fmla="*/ 863033 h 172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946" h="1722733">
                <a:moveTo>
                  <a:pt x="863033" y="0"/>
                </a:moveTo>
                <a:lnTo>
                  <a:pt x="876001" y="37193"/>
                </a:lnTo>
                <a:cubicBezTo>
                  <a:pt x="1033943" y="572938"/>
                  <a:pt x="1033239" y="1145844"/>
                  <a:pt x="874010" y="1681933"/>
                </a:cubicBezTo>
                <a:lnTo>
                  <a:pt x="859699" y="1722733"/>
                </a:lnTo>
                <a:lnTo>
                  <a:pt x="0" y="863033"/>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F43A0BDE-92E9-4F82-8081-A8577C51FF43}"/>
              </a:ext>
            </a:extLst>
          </p:cNvPr>
          <p:cNvSpPr/>
          <p:nvPr/>
        </p:nvSpPr>
        <p:spPr>
          <a:xfrm>
            <a:off x="10260295" y="3190175"/>
            <a:ext cx="1203022" cy="369332"/>
          </a:xfrm>
          <a:prstGeom prst="rect">
            <a:avLst/>
          </a:prstGeom>
        </p:spPr>
        <p:txBody>
          <a:bodyPr wrap="none" anchor="ctr">
            <a:spAutoFit/>
          </a:bodyPr>
          <a:lstStyle/>
          <a:p>
            <a:r>
              <a:rPr lang="en-US" b="1" noProof="1" smtClean="0"/>
              <a:t>Next Steps</a:t>
            </a:r>
            <a:endParaRPr lang="en-US" b="1" noProof="1"/>
          </a:p>
        </p:txBody>
      </p:sp>
      <p:sp>
        <p:nvSpPr>
          <p:cNvPr id="2" name="Title 1">
            <a:extLst>
              <a:ext uri="{FF2B5EF4-FFF2-40B4-BE49-F238E27FC236}">
                <a16:creationId xmlns:a16="http://schemas.microsoft.com/office/drawing/2014/main" xmlns="" id="{2C2BFAE1-45D3-4B3B-81D2-0BF25FA84FB8}"/>
              </a:ext>
            </a:extLst>
          </p:cNvPr>
          <p:cNvSpPr>
            <a:spLocks noGrp="1"/>
          </p:cNvSpPr>
          <p:nvPr>
            <p:ph type="title"/>
          </p:nvPr>
        </p:nvSpPr>
        <p:spPr/>
        <p:txBody>
          <a:bodyPr/>
          <a:lstStyle/>
          <a:p>
            <a:r>
              <a:rPr lang="en-US" b="1" dirty="0" smtClean="0"/>
              <a:t>01: </a:t>
            </a:r>
            <a:r>
              <a:rPr lang="en-US" b="1" noProof="1"/>
              <a:t>Problem statement: </a:t>
            </a:r>
            <a:r>
              <a:rPr lang="en-US" b="1" noProof="1" smtClean="0"/>
              <a:t>speed</a:t>
            </a:r>
            <a:endParaRPr lang="en-US" b="1" dirty="0"/>
          </a:p>
        </p:txBody>
      </p:sp>
      <p:sp>
        <p:nvSpPr>
          <p:cNvPr id="41" name="Freeform: Shape 40">
            <a:extLst>
              <a:ext uri="{FF2B5EF4-FFF2-40B4-BE49-F238E27FC236}">
                <a16:creationId xmlns:a16="http://schemas.microsoft.com/office/drawing/2014/main" xmlns="" id="{FB40FEEA-42E0-43F0-8DF4-0918AB940D70}"/>
              </a:ext>
            </a:extLst>
          </p:cNvPr>
          <p:cNvSpPr/>
          <p:nvPr/>
        </p:nvSpPr>
        <p:spPr>
          <a:xfrm>
            <a:off x="6244825" y="1098876"/>
            <a:ext cx="3215405" cy="4547512"/>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xmlns="" id="{DD811152-E458-4BBF-BB8A-55B0C8C2E4CA}"/>
              </a:ext>
            </a:extLst>
          </p:cNvPr>
          <p:cNvSpPr/>
          <p:nvPr/>
        </p:nvSpPr>
        <p:spPr>
          <a:xfrm>
            <a:off x="6244825" y="2512281"/>
            <a:ext cx="993946" cy="1722733"/>
          </a:xfrm>
          <a:custGeom>
            <a:avLst/>
            <a:gdLst>
              <a:gd name="connsiteX0" fmla="*/ 863033 w 993946"/>
              <a:gd name="connsiteY0" fmla="*/ 0 h 1722733"/>
              <a:gd name="connsiteX1" fmla="*/ 876001 w 993946"/>
              <a:gd name="connsiteY1" fmla="*/ 37193 h 1722733"/>
              <a:gd name="connsiteX2" fmla="*/ 874010 w 993946"/>
              <a:gd name="connsiteY2" fmla="*/ 1681933 h 1722733"/>
              <a:gd name="connsiteX3" fmla="*/ 859699 w 993946"/>
              <a:gd name="connsiteY3" fmla="*/ 1722733 h 1722733"/>
              <a:gd name="connsiteX4" fmla="*/ 0 w 993946"/>
              <a:gd name="connsiteY4" fmla="*/ 863033 h 172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946" h="1722733">
                <a:moveTo>
                  <a:pt x="863033" y="0"/>
                </a:moveTo>
                <a:lnTo>
                  <a:pt x="876001" y="37193"/>
                </a:lnTo>
                <a:cubicBezTo>
                  <a:pt x="1033943" y="572938"/>
                  <a:pt x="1033239" y="1145844"/>
                  <a:pt x="874010" y="1681933"/>
                </a:cubicBezTo>
                <a:lnTo>
                  <a:pt x="859699" y="1722733"/>
                </a:lnTo>
                <a:lnTo>
                  <a:pt x="0" y="863033"/>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xmlns="" id="{7AF6ED3E-3CA1-4E37-BCDD-D61994AA7441}"/>
              </a:ext>
            </a:extLst>
          </p:cNvPr>
          <p:cNvSpPr/>
          <p:nvPr/>
        </p:nvSpPr>
        <p:spPr>
          <a:xfrm>
            <a:off x="4191091" y="1330342"/>
            <a:ext cx="2888080" cy="4084580"/>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7BE49C67-76D6-4FB7-B225-5009C4D0D2A9}"/>
              </a:ext>
            </a:extLst>
          </p:cNvPr>
          <p:cNvSpPr/>
          <p:nvPr/>
        </p:nvSpPr>
        <p:spPr>
          <a:xfrm>
            <a:off x="6746912"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04</a:t>
            </a:r>
          </a:p>
        </p:txBody>
      </p:sp>
      <p:sp>
        <p:nvSpPr>
          <p:cNvPr id="80" name="Freeform: Shape 79">
            <a:extLst>
              <a:ext uri="{FF2B5EF4-FFF2-40B4-BE49-F238E27FC236}">
                <a16:creationId xmlns:a16="http://schemas.microsoft.com/office/drawing/2014/main" xmlns="" id="{A3A9B1C0-069B-4CC0-8BA1-249DE70835A3}"/>
              </a:ext>
            </a:extLst>
          </p:cNvPr>
          <p:cNvSpPr/>
          <p:nvPr/>
        </p:nvSpPr>
        <p:spPr>
          <a:xfrm>
            <a:off x="4191091" y="2552725"/>
            <a:ext cx="959872" cy="1641574"/>
          </a:xfrm>
          <a:custGeom>
            <a:avLst/>
            <a:gdLst>
              <a:gd name="connsiteX0" fmla="*/ 822316 w 959872"/>
              <a:gd name="connsiteY0" fmla="*/ 0 h 1641574"/>
              <a:gd name="connsiteX1" fmla="*/ 856401 w 959872"/>
              <a:gd name="connsiteY1" fmla="*/ 97767 h 1641574"/>
              <a:gd name="connsiteX2" fmla="*/ 854655 w 959872"/>
              <a:gd name="connsiteY2" fmla="*/ 1540662 h 1641574"/>
              <a:gd name="connsiteX3" fmla="*/ 819259 w 959872"/>
              <a:gd name="connsiteY3" fmla="*/ 1641574 h 1641574"/>
              <a:gd name="connsiteX4" fmla="*/ 0 w 959872"/>
              <a:gd name="connsiteY4" fmla="*/ 822315 h 164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872" h="1641574">
                <a:moveTo>
                  <a:pt x="822316" y="0"/>
                </a:moveTo>
                <a:lnTo>
                  <a:pt x="856401" y="97767"/>
                </a:lnTo>
                <a:cubicBezTo>
                  <a:pt x="994960" y="567765"/>
                  <a:pt x="994343" y="1070363"/>
                  <a:pt x="854655" y="1540662"/>
                </a:cubicBezTo>
                <a:lnTo>
                  <a:pt x="819259" y="1641574"/>
                </a:lnTo>
                <a:lnTo>
                  <a:pt x="0" y="822315"/>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xmlns="" id="{F7ACC6C6-C2CA-4BC4-BF16-FFD1BCAAA254}"/>
              </a:ext>
            </a:extLst>
          </p:cNvPr>
          <p:cNvSpPr/>
          <p:nvPr/>
        </p:nvSpPr>
        <p:spPr>
          <a:xfrm>
            <a:off x="2457713" y="1580975"/>
            <a:ext cx="2533650" cy="3583314"/>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069402DC-4290-4B80-BAFC-5E0C92DF2FB8}"/>
              </a:ext>
            </a:extLst>
          </p:cNvPr>
          <p:cNvSpPr/>
          <p:nvPr/>
        </p:nvSpPr>
        <p:spPr>
          <a:xfrm>
            <a:off x="4656069"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03</a:t>
            </a:r>
          </a:p>
        </p:txBody>
      </p:sp>
      <p:sp>
        <p:nvSpPr>
          <p:cNvPr id="81" name="Freeform: Shape 80">
            <a:extLst>
              <a:ext uri="{FF2B5EF4-FFF2-40B4-BE49-F238E27FC236}">
                <a16:creationId xmlns:a16="http://schemas.microsoft.com/office/drawing/2014/main" xmlns="" id="{018A407F-631B-4EE3-A17F-A0DD8F5DE632}"/>
              </a:ext>
            </a:extLst>
          </p:cNvPr>
          <p:cNvSpPr/>
          <p:nvPr/>
        </p:nvSpPr>
        <p:spPr>
          <a:xfrm>
            <a:off x="2457714" y="2810101"/>
            <a:ext cx="639515" cy="1127123"/>
          </a:xfrm>
          <a:custGeom>
            <a:avLst/>
            <a:gdLst>
              <a:gd name="connsiteX0" fmla="*/ 564644 w 639515"/>
              <a:gd name="connsiteY0" fmla="*/ 0 h 1127123"/>
              <a:gd name="connsiteX1" fmla="*/ 600202 w 639515"/>
              <a:gd name="connsiteY1" fmla="*/ 146355 h 1127123"/>
              <a:gd name="connsiteX2" fmla="*/ 599194 w 639515"/>
              <a:gd name="connsiteY2" fmla="*/ 977412 h 1127123"/>
              <a:gd name="connsiteX3" fmla="*/ 562479 w 639515"/>
              <a:gd name="connsiteY3" fmla="*/ 1127123 h 1127123"/>
              <a:gd name="connsiteX4" fmla="*/ 0 w 639515"/>
              <a:gd name="connsiteY4" fmla="*/ 564644 h 1127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515" h="1127123">
                <a:moveTo>
                  <a:pt x="564644" y="0"/>
                </a:moveTo>
                <a:lnTo>
                  <a:pt x="600202" y="146355"/>
                </a:lnTo>
                <a:cubicBezTo>
                  <a:pt x="652959" y="420564"/>
                  <a:pt x="652614" y="703087"/>
                  <a:pt x="599194" y="977412"/>
                </a:cubicBezTo>
                <a:lnTo>
                  <a:pt x="562479" y="1127123"/>
                </a:lnTo>
                <a:lnTo>
                  <a:pt x="0" y="564644"/>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Freeform: Shape 73">
            <a:extLst>
              <a:ext uri="{FF2B5EF4-FFF2-40B4-BE49-F238E27FC236}">
                <a16:creationId xmlns:a16="http://schemas.microsoft.com/office/drawing/2014/main" xmlns="" id="{35A06EDD-7FD1-4723-A0DD-3A839768B63B}"/>
              </a:ext>
            </a:extLst>
          </p:cNvPr>
          <p:cNvSpPr/>
          <p:nvPr/>
        </p:nvSpPr>
        <p:spPr>
          <a:xfrm>
            <a:off x="762279" y="1834345"/>
            <a:ext cx="2175350" cy="3076575"/>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6D8BF9BE-DE5E-48FD-9D7D-B9B4D218E10C}"/>
              </a:ext>
            </a:extLst>
          </p:cNvPr>
          <p:cNvSpPr/>
          <p:nvPr/>
        </p:nvSpPr>
        <p:spPr>
          <a:xfrm>
            <a:off x="474385"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01</a:t>
            </a:r>
          </a:p>
        </p:txBody>
      </p:sp>
      <p:sp>
        <p:nvSpPr>
          <p:cNvPr id="75" name="Oval 74">
            <a:extLst>
              <a:ext uri="{FF2B5EF4-FFF2-40B4-BE49-F238E27FC236}">
                <a16:creationId xmlns:a16="http://schemas.microsoft.com/office/drawing/2014/main" xmlns="" id="{2A513B68-32C1-41B0-B4D6-FF39089AA305}"/>
              </a:ext>
            </a:extLst>
          </p:cNvPr>
          <p:cNvSpPr/>
          <p:nvPr/>
        </p:nvSpPr>
        <p:spPr>
          <a:xfrm>
            <a:off x="2565227"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02</a:t>
            </a:r>
          </a:p>
        </p:txBody>
      </p:sp>
      <p:sp>
        <p:nvSpPr>
          <p:cNvPr id="3" name="Rectangle 2">
            <a:extLst>
              <a:ext uri="{FF2B5EF4-FFF2-40B4-BE49-F238E27FC236}">
                <a16:creationId xmlns:a16="http://schemas.microsoft.com/office/drawing/2014/main" xmlns="" id="{80703C31-E3D3-4017-A4C8-85DB717F09EE}"/>
              </a:ext>
            </a:extLst>
          </p:cNvPr>
          <p:cNvSpPr/>
          <p:nvPr/>
        </p:nvSpPr>
        <p:spPr>
          <a:xfrm>
            <a:off x="1264116" y="2910968"/>
            <a:ext cx="1301110" cy="923330"/>
          </a:xfrm>
          <a:prstGeom prst="rect">
            <a:avLst/>
          </a:prstGeom>
        </p:spPr>
        <p:txBody>
          <a:bodyPr wrap="square" anchor="ctr">
            <a:spAutoFit/>
          </a:bodyPr>
          <a:lstStyle/>
          <a:p>
            <a:r>
              <a:rPr lang="en-US" b="1" noProof="1" smtClean="0"/>
              <a:t>Problem statement: speed</a:t>
            </a:r>
            <a:endParaRPr lang="en-US" b="1" noProof="1"/>
          </a:p>
        </p:txBody>
      </p:sp>
      <p:sp>
        <p:nvSpPr>
          <p:cNvPr id="90" name="Rectangle 89">
            <a:extLst>
              <a:ext uri="{FF2B5EF4-FFF2-40B4-BE49-F238E27FC236}">
                <a16:creationId xmlns:a16="http://schemas.microsoft.com/office/drawing/2014/main" xmlns="" id="{11612436-40C5-48E3-9D88-6119D7EFDE9B}"/>
              </a:ext>
            </a:extLst>
          </p:cNvPr>
          <p:cNvSpPr/>
          <p:nvPr/>
        </p:nvSpPr>
        <p:spPr>
          <a:xfrm>
            <a:off x="3351275" y="2910968"/>
            <a:ext cx="1267685" cy="923330"/>
          </a:xfrm>
          <a:prstGeom prst="rect">
            <a:avLst/>
          </a:prstGeom>
        </p:spPr>
        <p:txBody>
          <a:bodyPr wrap="square" anchor="ctr">
            <a:spAutoFit/>
          </a:bodyPr>
          <a:lstStyle/>
          <a:p>
            <a:r>
              <a:rPr lang="en-US" b="1" noProof="1" smtClean="0"/>
              <a:t>Solution Overview : MQTT</a:t>
            </a:r>
            <a:endParaRPr lang="en-US" b="1" noProof="1"/>
          </a:p>
        </p:txBody>
      </p:sp>
      <p:sp>
        <p:nvSpPr>
          <p:cNvPr id="91" name="Rectangle 90">
            <a:extLst>
              <a:ext uri="{FF2B5EF4-FFF2-40B4-BE49-F238E27FC236}">
                <a16:creationId xmlns:a16="http://schemas.microsoft.com/office/drawing/2014/main" xmlns="" id="{7AF2807C-042B-4C12-9FCF-75CB703BEEC2}"/>
              </a:ext>
            </a:extLst>
          </p:cNvPr>
          <p:cNvSpPr/>
          <p:nvPr/>
        </p:nvSpPr>
        <p:spPr>
          <a:xfrm>
            <a:off x="5350403" y="2772469"/>
            <a:ext cx="1396509" cy="1200329"/>
          </a:xfrm>
          <a:prstGeom prst="rect">
            <a:avLst/>
          </a:prstGeom>
        </p:spPr>
        <p:txBody>
          <a:bodyPr wrap="square" anchor="ctr">
            <a:spAutoFit/>
          </a:bodyPr>
          <a:lstStyle/>
          <a:p>
            <a:r>
              <a:rPr lang="en-US" b="1" noProof="1" smtClean="0"/>
              <a:t>Solution overview: CAP over MQTT</a:t>
            </a:r>
            <a:endParaRPr lang="en-US" b="1" noProof="1"/>
          </a:p>
        </p:txBody>
      </p:sp>
      <p:sp>
        <p:nvSpPr>
          <p:cNvPr id="92" name="Rectangle 91">
            <a:extLst>
              <a:ext uri="{FF2B5EF4-FFF2-40B4-BE49-F238E27FC236}">
                <a16:creationId xmlns:a16="http://schemas.microsoft.com/office/drawing/2014/main" xmlns="" id="{F43A0BDE-92E9-4F82-8081-A8577C51FF43}"/>
              </a:ext>
            </a:extLst>
          </p:cNvPr>
          <p:cNvSpPr/>
          <p:nvPr/>
        </p:nvSpPr>
        <p:spPr>
          <a:xfrm>
            <a:off x="7632379" y="3051676"/>
            <a:ext cx="1742449" cy="646331"/>
          </a:xfrm>
          <a:prstGeom prst="rect">
            <a:avLst/>
          </a:prstGeom>
        </p:spPr>
        <p:txBody>
          <a:bodyPr wrap="square" anchor="ctr">
            <a:spAutoFit/>
          </a:bodyPr>
          <a:lstStyle/>
          <a:p>
            <a:r>
              <a:rPr lang="en-US" b="1" noProof="1" smtClean="0"/>
              <a:t>Solution Benefits</a:t>
            </a:r>
            <a:endParaRPr lang="en-US" b="1" noProof="1"/>
          </a:p>
        </p:txBody>
      </p:sp>
      <p:sp>
        <p:nvSpPr>
          <p:cNvPr id="35" name="Oval 34">
            <a:extLst>
              <a:ext uri="{FF2B5EF4-FFF2-40B4-BE49-F238E27FC236}">
                <a16:creationId xmlns:a16="http://schemas.microsoft.com/office/drawing/2014/main" xmlns="" id="{7BE49C67-76D6-4FB7-B225-5009C4D0D2A9}"/>
              </a:ext>
            </a:extLst>
          </p:cNvPr>
          <p:cNvSpPr/>
          <p:nvPr/>
        </p:nvSpPr>
        <p:spPr>
          <a:xfrm>
            <a:off x="9139878"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smtClean="0">
                <a:solidFill>
                  <a:schemeClr val="bg2">
                    <a:lumMod val="25000"/>
                  </a:schemeClr>
                </a:solidFill>
              </a:rPr>
              <a:t>05</a:t>
            </a:r>
            <a:endParaRPr lang="en-US" sz="2400" b="1" dirty="0">
              <a:solidFill>
                <a:schemeClr val="bg2">
                  <a:lumMod val="25000"/>
                </a:schemeClr>
              </a:solidFill>
            </a:endParaRPr>
          </a:p>
        </p:txBody>
      </p:sp>
    </p:spTree>
    <p:extLst>
      <p:ext uri="{BB962C8B-B14F-4D97-AF65-F5344CB8AC3E}">
        <p14:creationId xmlns:p14="http://schemas.microsoft.com/office/powerpoint/2010/main" val="1059478097"/>
      </p:ext>
    </p:extLst>
  </p:cSld>
  <p:clrMapOvr>
    <a:masterClrMapping/>
  </p:clrMapOvr>
  <mc:AlternateContent xmlns:mc="http://schemas.openxmlformats.org/markup-compatibility/2006" xmlns:p14="http://schemas.microsoft.com/office/powerpoint/2010/main">
    <mc:Choice Requires="p14">
      <p:transition spd="slow" p14:dur="2000" advTm="9065"/>
    </mc:Choice>
    <mc:Fallback xmlns="">
      <p:transition spd="slow" advTm="9065"/>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418070" y="1690688"/>
            <a:ext cx="11825416" cy="4197624"/>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b="1" dirty="0" smtClean="0"/>
              <a:t>Simpler implementation </a:t>
            </a:r>
            <a:r>
              <a:rPr lang="en-US" sz="2000" dirty="0" smtClean="0"/>
              <a:t>as many required functions are already included in the protocol</a:t>
            </a:r>
          </a:p>
          <a:p>
            <a:pPr marL="285750" indent="-285750">
              <a:lnSpc>
                <a:spcPct val="150000"/>
              </a:lnSpc>
              <a:buFont typeface="Arial" panose="020B0604020202020204" pitchFamily="34" charset="0"/>
              <a:buChar char="•"/>
            </a:pPr>
            <a:r>
              <a:rPr lang="en-US" sz="2000" b="1" dirty="0"/>
              <a:t>Persistent session </a:t>
            </a:r>
            <a:r>
              <a:rPr lang="en-US" sz="2000" dirty="0"/>
              <a:t>by MQ, requires only 2 bits periodic bits</a:t>
            </a:r>
          </a:p>
          <a:p>
            <a:pPr marL="285750" indent="-285750">
              <a:lnSpc>
                <a:spcPct val="150000"/>
              </a:lnSpc>
              <a:buFont typeface="Arial" panose="020B0604020202020204" pitchFamily="34" charset="0"/>
              <a:buChar char="•"/>
            </a:pPr>
            <a:r>
              <a:rPr lang="en-US" sz="2000" dirty="0"/>
              <a:t>MQ can </a:t>
            </a:r>
            <a:r>
              <a:rPr lang="en-US" sz="2000" b="1" dirty="0"/>
              <a:t>ensure delivery </a:t>
            </a:r>
            <a:r>
              <a:rPr lang="en-US" sz="2000" dirty="0"/>
              <a:t>(at protocol level) with three </a:t>
            </a:r>
            <a:r>
              <a:rPr lang="en-US" sz="2000" dirty="0" err="1"/>
              <a:t>QoS</a:t>
            </a:r>
            <a:endParaRPr lang="en-US" sz="2000" dirty="0"/>
          </a:p>
          <a:p>
            <a:pPr marL="285750" indent="-285750">
              <a:lnSpc>
                <a:spcPct val="150000"/>
              </a:lnSpc>
              <a:buFont typeface="Arial" panose="020B0604020202020204" pitchFamily="34" charset="0"/>
              <a:buChar char="•"/>
            </a:pPr>
            <a:r>
              <a:rPr lang="en-US" sz="2000" b="1" dirty="0" smtClean="0"/>
              <a:t>One to many </a:t>
            </a:r>
            <a:r>
              <a:rPr lang="en-US" sz="2000" dirty="0" smtClean="0"/>
              <a:t>protocol, less complicated server</a:t>
            </a:r>
          </a:p>
          <a:p>
            <a:pPr marL="285750" indent="-285750">
              <a:lnSpc>
                <a:spcPct val="150000"/>
              </a:lnSpc>
              <a:buFont typeface="Arial" panose="020B0604020202020204" pitchFamily="34" charset="0"/>
              <a:buChar char="•"/>
            </a:pPr>
            <a:r>
              <a:rPr lang="en-US" sz="2000" dirty="0" smtClean="0"/>
              <a:t>Subscription is similar to a VHF radio system, </a:t>
            </a:r>
            <a:r>
              <a:rPr lang="en-US" sz="2000" b="1" dirty="0" smtClean="0"/>
              <a:t>no need for administrator or computer access</a:t>
            </a:r>
            <a:r>
              <a:rPr lang="en-US" sz="2000" dirty="0" smtClean="0"/>
              <a:t>.</a:t>
            </a:r>
          </a:p>
          <a:p>
            <a:pPr marL="285750" indent="-285750">
              <a:lnSpc>
                <a:spcPct val="150000"/>
              </a:lnSpc>
              <a:buFont typeface="Arial" panose="020B0604020202020204" pitchFamily="34" charset="0"/>
              <a:buChar char="•"/>
            </a:pPr>
            <a:r>
              <a:rPr lang="en-US" altLang="en-US" sz="2000" b="1" dirty="0">
                <a:solidFill>
                  <a:srgbClr val="303030"/>
                </a:solidFill>
                <a:latin typeface="Gudea"/>
              </a:rPr>
              <a:t>All clients</a:t>
            </a:r>
            <a:r>
              <a:rPr lang="en-US" altLang="en-US" sz="2000" dirty="0">
                <a:solidFill>
                  <a:srgbClr val="303030"/>
                </a:solidFill>
                <a:latin typeface="Gudea"/>
              </a:rPr>
              <a:t> can </a:t>
            </a:r>
            <a:r>
              <a:rPr lang="en-US" altLang="en-US" sz="2000" dirty="0" smtClean="0">
                <a:solidFill>
                  <a:srgbClr val="303030"/>
                </a:solidFill>
                <a:latin typeface="Gudea"/>
              </a:rPr>
              <a:t>subscribe </a:t>
            </a:r>
            <a:r>
              <a:rPr lang="en-US" altLang="en-US" sz="2000" dirty="0">
                <a:solidFill>
                  <a:srgbClr val="303030"/>
                </a:solidFill>
                <a:latin typeface="Gudea"/>
              </a:rPr>
              <a:t>(receive), </a:t>
            </a:r>
            <a:r>
              <a:rPr lang="en-US" altLang="en-US" sz="2000" dirty="0" smtClean="0">
                <a:solidFill>
                  <a:srgbClr val="303030"/>
                </a:solidFill>
                <a:latin typeface="Gudea"/>
              </a:rPr>
              <a:t>and publish (feedback).</a:t>
            </a:r>
          </a:p>
          <a:p>
            <a:pPr marL="285750" indent="-285750">
              <a:lnSpc>
                <a:spcPct val="150000"/>
              </a:lnSpc>
              <a:buFont typeface="Arial" panose="020B0604020202020204" pitchFamily="34" charset="0"/>
              <a:buChar char="•"/>
            </a:pPr>
            <a:r>
              <a:rPr lang="en-US" altLang="en-US" sz="2000" dirty="0" smtClean="0">
                <a:solidFill>
                  <a:srgbClr val="303030"/>
                </a:solidFill>
                <a:latin typeface="Gudea"/>
              </a:rPr>
              <a:t>A system can include a few MQTT brokers for various users and various topics</a:t>
            </a:r>
          </a:p>
          <a:p>
            <a:pPr marL="285750" indent="-285750">
              <a:lnSpc>
                <a:spcPct val="150000"/>
              </a:lnSpc>
              <a:buFont typeface="Arial" panose="020B0604020202020204" pitchFamily="34" charset="0"/>
              <a:buChar char="•"/>
            </a:pPr>
            <a:r>
              <a:rPr lang="en-US" altLang="en-US" sz="2000" dirty="0" smtClean="0">
                <a:solidFill>
                  <a:srgbClr val="303030"/>
                </a:solidFill>
                <a:latin typeface="Gudea"/>
              </a:rPr>
              <a:t>Reducing the receiver load and chances for </a:t>
            </a:r>
            <a:r>
              <a:rPr lang="en-US" altLang="en-US" sz="2000" dirty="0" err="1" smtClean="0">
                <a:solidFill>
                  <a:srgbClr val="303030"/>
                </a:solidFill>
                <a:latin typeface="Gudea"/>
              </a:rPr>
              <a:t>ewrror</a:t>
            </a:r>
            <a:r>
              <a:rPr lang="en-US" altLang="en-US" sz="2000" dirty="0" smtClean="0">
                <a:solidFill>
                  <a:srgbClr val="303030"/>
                </a:solidFill>
                <a:latin typeface="Gudea"/>
              </a:rPr>
              <a:t> by sending him only relevant messages.</a:t>
            </a:r>
          </a:p>
          <a:p>
            <a:pPr marL="285750" indent="-285750">
              <a:lnSpc>
                <a:spcPct val="150000"/>
              </a:lnSpc>
              <a:buFont typeface="Arial" panose="020B0604020202020204" pitchFamily="34" charset="0"/>
              <a:buChar char="•"/>
            </a:pPr>
            <a:r>
              <a:rPr lang="en-US" sz="2000" dirty="0" smtClean="0">
                <a:solidFill>
                  <a:srgbClr val="303030"/>
                </a:solidFill>
                <a:latin typeface="Gudea"/>
              </a:rPr>
              <a:t>Built-in first layer of security (name/password), payload can be encrypted.</a:t>
            </a:r>
            <a:endParaRPr lang="en-US" dirty="0" smtClean="0"/>
          </a:p>
        </p:txBody>
      </p:sp>
      <p:sp>
        <p:nvSpPr>
          <p:cNvPr id="2" name="Title 1"/>
          <p:cNvSpPr>
            <a:spLocks noGrp="1"/>
          </p:cNvSpPr>
          <p:nvPr>
            <p:ph type="title" idx="4294967295"/>
          </p:nvPr>
        </p:nvSpPr>
        <p:spPr/>
        <p:txBody>
          <a:bodyPr/>
          <a:lstStyle/>
          <a:p>
            <a:r>
              <a:rPr lang="en-US" dirty="0" smtClean="0"/>
              <a:t>Other benefits</a:t>
            </a:r>
            <a:endParaRPr lang="en-US" dirty="0"/>
          </a:p>
        </p:txBody>
      </p:sp>
    </p:spTree>
    <p:extLst>
      <p:ext uri="{BB962C8B-B14F-4D97-AF65-F5344CB8AC3E}">
        <p14:creationId xmlns:p14="http://schemas.microsoft.com/office/powerpoint/2010/main" val="2742720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rapezoid 23"/>
          <p:cNvSpPr/>
          <p:nvPr/>
        </p:nvSpPr>
        <p:spPr>
          <a:xfrm rot="16200000">
            <a:off x="3380509" y="-2673928"/>
            <a:ext cx="5430985" cy="12191998"/>
          </a:xfrm>
          <a:prstGeom prst="trapezoi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40">
            <a:extLst>
              <a:ext uri="{FF2B5EF4-FFF2-40B4-BE49-F238E27FC236}">
                <a16:creationId xmlns:a16="http://schemas.microsoft.com/office/drawing/2014/main" xmlns="" id="{FB40FEEA-42E0-43F0-8DF4-0918AB940D70}"/>
              </a:ext>
            </a:extLst>
          </p:cNvPr>
          <p:cNvSpPr/>
          <p:nvPr/>
        </p:nvSpPr>
        <p:spPr>
          <a:xfrm>
            <a:off x="8468245" y="861870"/>
            <a:ext cx="3554498" cy="5132364"/>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78">
            <a:extLst>
              <a:ext uri="{FF2B5EF4-FFF2-40B4-BE49-F238E27FC236}">
                <a16:creationId xmlns:a16="http://schemas.microsoft.com/office/drawing/2014/main" xmlns="" id="{DD811152-E458-4BBF-BB8A-55B0C8C2E4CA}"/>
              </a:ext>
            </a:extLst>
          </p:cNvPr>
          <p:cNvSpPr/>
          <p:nvPr/>
        </p:nvSpPr>
        <p:spPr>
          <a:xfrm>
            <a:off x="8430582" y="2413001"/>
            <a:ext cx="1186103" cy="2025650"/>
          </a:xfrm>
          <a:custGeom>
            <a:avLst/>
            <a:gdLst>
              <a:gd name="connsiteX0" fmla="*/ 863033 w 993946"/>
              <a:gd name="connsiteY0" fmla="*/ 0 h 1722733"/>
              <a:gd name="connsiteX1" fmla="*/ 876001 w 993946"/>
              <a:gd name="connsiteY1" fmla="*/ 37193 h 1722733"/>
              <a:gd name="connsiteX2" fmla="*/ 874010 w 993946"/>
              <a:gd name="connsiteY2" fmla="*/ 1681933 h 1722733"/>
              <a:gd name="connsiteX3" fmla="*/ 859699 w 993946"/>
              <a:gd name="connsiteY3" fmla="*/ 1722733 h 1722733"/>
              <a:gd name="connsiteX4" fmla="*/ 0 w 993946"/>
              <a:gd name="connsiteY4" fmla="*/ 863033 h 172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946" h="1722733">
                <a:moveTo>
                  <a:pt x="863033" y="0"/>
                </a:moveTo>
                <a:lnTo>
                  <a:pt x="876001" y="37193"/>
                </a:lnTo>
                <a:cubicBezTo>
                  <a:pt x="1033943" y="572938"/>
                  <a:pt x="1033239" y="1145844"/>
                  <a:pt x="874010" y="1681933"/>
                </a:cubicBezTo>
                <a:lnTo>
                  <a:pt x="859699" y="1722733"/>
                </a:lnTo>
                <a:lnTo>
                  <a:pt x="0" y="863033"/>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F43A0BDE-92E9-4F82-8081-A8577C51FF43}"/>
              </a:ext>
            </a:extLst>
          </p:cNvPr>
          <p:cNvSpPr/>
          <p:nvPr/>
        </p:nvSpPr>
        <p:spPr>
          <a:xfrm>
            <a:off x="10260295" y="3190175"/>
            <a:ext cx="1203022" cy="369332"/>
          </a:xfrm>
          <a:prstGeom prst="rect">
            <a:avLst/>
          </a:prstGeom>
        </p:spPr>
        <p:txBody>
          <a:bodyPr wrap="none" anchor="ctr">
            <a:spAutoFit/>
          </a:bodyPr>
          <a:lstStyle/>
          <a:p>
            <a:r>
              <a:rPr lang="en-US" b="1" noProof="1" smtClean="0"/>
              <a:t>Next Steps</a:t>
            </a:r>
            <a:endParaRPr lang="en-US" b="1" noProof="1"/>
          </a:p>
        </p:txBody>
      </p:sp>
      <p:sp>
        <p:nvSpPr>
          <p:cNvPr id="2" name="Title 1">
            <a:extLst>
              <a:ext uri="{FF2B5EF4-FFF2-40B4-BE49-F238E27FC236}">
                <a16:creationId xmlns:a16="http://schemas.microsoft.com/office/drawing/2014/main" xmlns="" id="{2C2BFAE1-45D3-4B3B-81D2-0BF25FA84FB8}"/>
              </a:ext>
            </a:extLst>
          </p:cNvPr>
          <p:cNvSpPr>
            <a:spLocks noGrp="1"/>
          </p:cNvSpPr>
          <p:nvPr>
            <p:ph type="title"/>
          </p:nvPr>
        </p:nvSpPr>
        <p:spPr/>
        <p:txBody>
          <a:bodyPr/>
          <a:lstStyle/>
          <a:p>
            <a:r>
              <a:rPr lang="en-US" dirty="0" smtClean="0"/>
              <a:t>05: Next Steps</a:t>
            </a:r>
            <a:endParaRPr lang="en-US" dirty="0"/>
          </a:p>
        </p:txBody>
      </p:sp>
      <p:sp>
        <p:nvSpPr>
          <p:cNvPr id="41" name="Freeform: Shape 40">
            <a:extLst>
              <a:ext uri="{FF2B5EF4-FFF2-40B4-BE49-F238E27FC236}">
                <a16:creationId xmlns:a16="http://schemas.microsoft.com/office/drawing/2014/main" xmlns="" id="{FB40FEEA-42E0-43F0-8DF4-0918AB940D70}"/>
              </a:ext>
            </a:extLst>
          </p:cNvPr>
          <p:cNvSpPr/>
          <p:nvPr/>
        </p:nvSpPr>
        <p:spPr>
          <a:xfrm>
            <a:off x="6244825" y="1098876"/>
            <a:ext cx="3215405" cy="4547512"/>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xmlns="" id="{DD811152-E458-4BBF-BB8A-55B0C8C2E4CA}"/>
              </a:ext>
            </a:extLst>
          </p:cNvPr>
          <p:cNvSpPr/>
          <p:nvPr/>
        </p:nvSpPr>
        <p:spPr>
          <a:xfrm>
            <a:off x="6244825" y="2512281"/>
            <a:ext cx="993946" cy="1722733"/>
          </a:xfrm>
          <a:custGeom>
            <a:avLst/>
            <a:gdLst>
              <a:gd name="connsiteX0" fmla="*/ 863033 w 993946"/>
              <a:gd name="connsiteY0" fmla="*/ 0 h 1722733"/>
              <a:gd name="connsiteX1" fmla="*/ 876001 w 993946"/>
              <a:gd name="connsiteY1" fmla="*/ 37193 h 1722733"/>
              <a:gd name="connsiteX2" fmla="*/ 874010 w 993946"/>
              <a:gd name="connsiteY2" fmla="*/ 1681933 h 1722733"/>
              <a:gd name="connsiteX3" fmla="*/ 859699 w 993946"/>
              <a:gd name="connsiteY3" fmla="*/ 1722733 h 1722733"/>
              <a:gd name="connsiteX4" fmla="*/ 0 w 993946"/>
              <a:gd name="connsiteY4" fmla="*/ 863033 h 172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946" h="1722733">
                <a:moveTo>
                  <a:pt x="863033" y="0"/>
                </a:moveTo>
                <a:lnTo>
                  <a:pt x="876001" y="37193"/>
                </a:lnTo>
                <a:cubicBezTo>
                  <a:pt x="1033943" y="572938"/>
                  <a:pt x="1033239" y="1145844"/>
                  <a:pt x="874010" y="1681933"/>
                </a:cubicBezTo>
                <a:lnTo>
                  <a:pt x="859699" y="1722733"/>
                </a:lnTo>
                <a:lnTo>
                  <a:pt x="0" y="863033"/>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xmlns="" id="{7AF6ED3E-3CA1-4E37-BCDD-D61994AA7441}"/>
              </a:ext>
            </a:extLst>
          </p:cNvPr>
          <p:cNvSpPr/>
          <p:nvPr/>
        </p:nvSpPr>
        <p:spPr>
          <a:xfrm>
            <a:off x="4191091" y="1330342"/>
            <a:ext cx="2888080" cy="4084580"/>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7BE49C67-76D6-4FB7-B225-5009C4D0D2A9}"/>
              </a:ext>
            </a:extLst>
          </p:cNvPr>
          <p:cNvSpPr/>
          <p:nvPr/>
        </p:nvSpPr>
        <p:spPr>
          <a:xfrm>
            <a:off x="6746912"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04</a:t>
            </a:r>
          </a:p>
        </p:txBody>
      </p:sp>
      <p:sp>
        <p:nvSpPr>
          <p:cNvPr id="80" name="Freeform: Shape 79">
            <a:extLst>
              <a:ext uri="{FF2B5EF4-FFF2-40B4-BE49-F238E27FC236}">
                <a16:creationId xmlns:a16="http://schemas.microsoft.com/office/drawing/2014/main" xmlns="" id="{A3A9B1C0-069B-4CC0-8BA1-249DE70835A3}"/>
              </a:ext>
            </a:extLst>
          </p:cNvPr>
          <p:cNvSpPr/>
          <p:nvPr/>
        </p:nvSpPr>
        <p:spPr>
          <a:xfrm>
            <a:off x="4191091" y="2552725"/>
            <a:ext cx="959872" cy="1641574"/>
          </a:xfrm>
          <a:custGeom>
            <a:avLst/>
            <a:gdLst>
              <a:gd name="connsiteX0" fmla="*/ 822316 w 959872"/>
              <a:gd name="connsiteY0" fmla="*/ 0 h 1641574"/>
              <a:gd name="connsiteX1" fmla="*/ 856401 w 959872"/>
              <a:gd name="connsiteY1" fmla="*/ 97767 h 1641574"/>
              <a:gd name="connsiteX2" fmla="*/ 854655 w 959872"/>
              <a:gd name="connsiteY2" fmla="*/ 1540662 h 1641574"/>
              <a:gd name="connsiteX3" fmla="*/ 819259 w 959872"/>
              <a:gd name="connsiteY3" fmla="*/ 1641574 h 1641574"/>
              <a:gd name="connsiteX4" fmla="*/ 0 w 959872"/>
              <a:gd name="connsiteY4" fmla="*/ 822315 h 164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872" h="1641574">
                <a:moveTo>
                  <a:pt x="822316" y="0"/>
                </a:moveTo>
                <a:lnTo>
                  <a:pt x="856401" y="97767"/>
                </a:lnTo>
                <a:cubicBezTo>
                  <a:pt x="994960" y="567765"/>
                  <a:pt x="994343" y="1070363"/>
                  <a:pt x="854655" y="1540662"/>
                </a:cubicBezTo>
                <a:lnTo>
                  <a:pt x="819259" y="1641574"/>
                </a:lnTo>
                <a:lnTo>
                  <a:pt x="0" y="822315"/>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xmlns="" id="{F7ACC6C6-C2CA-4BC4-BF16-FFD1BCAAA254}"/>
              </a:ext>
            </a:extLst>
          </p:cNvPr>
          <p:cNvSpPr/>
          <p:nvPr/>
        </p:nvSpPr>
        <p:spPr>
          <a:xfrm>
            <a:off x="2457713" y="1580975"/>
            <a:ext cx="2533650" cy="3583314"/>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069402DC-4290-4B80-BAFC-5E0C92DF2FB8}"/>
              </a:ext>
            </a:extLst>
          </p:cNvPr>
          <p:cNvSpPr/>
          <p:nvPr/>
        </p:nvSpPr>
        <p:spPr>
          <a:xfrm>
            <a:off x="4656069"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03</a:t>
            </a:r>
          </a:p>
        </p:txBody>
      </p:sp>
      <p:sp>
        <p:nvSpPr>
          <p:cNvPr id="81" name="Freeform: Shape 80">
            <a:extLst>
              <a:ext uri="{FF2B5EF4-FFF2-40B4-BE49-F238E27FC236}">
                <a16:creationId xmlns:a16="http://schemas.microsoft.com/office/drawing/2014/main" xmlns="" id="{018A407F-631B-4EE3-A17F-A0DD8F5DE632}"/>
              </a:ext>
            </a:extLst>
          </p:cNvPr>
          <p:cNvSpPr/>
          <p:nvPr/>
        </p:nvSpPr>
        <p:spPr>
          <a:xfrm>
            <a:off x="2457714" y="2810101"/>
            <a:ext cx="639515" cy="1127123"/>
          </a:xfrm>
          <a:custGeom>
            <a:avLst/>
            <a:gdLst>
              <a:gd name="connsiteX0" fmla="*/ 564644 w 639515"/>
              <a:gd name="connsiteY0" fmla="*/ 0 h 1127123"/>
              <a:gd name="connsiteX1" fmla="*/ 600202 w 639515"/>
              <a:gd name="connsiteY1" fmla="*/ 146355 h 1127123"/>
              <a:gd name="connsiteX2" fmla="*/ 599194 w 639515"/>
              <a:gd name="connsiteY2" fmla="*/ 977412 h 1127123"/>
              <a:gd name="connsiteX3" fmla="*/ 562479 w 639515"/>
              <a:gd name="connsiteY3" fmla="*/ 1127123 h 1127123"/>
              <a:gd name="connsiteX4" fmla="*/ 0 w 639515"/>
              <a:gd name="connsiteY4" fmla="*/ 564644 h 1127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515" h="1127123">
                <a:moveTo>
                  <a:pt x="564644" y="0"/>
                </a:moveTo>
                <a:lnTo>
                  <a:pt x="600202" y="146355"/>
                </a:lnTo>
                <a:cubicBezTo>
                  <a:pt x="652959" y="420564"/>
                  <a:pt x="652614" y="703087"/>
                  <a:pt x="599194" y="977412"/>
                </a:cubicBezTo>
                <a:lnTo>
                  <a:pt x="562479" y="1127123"/>
                </a:lnTo>
                <a:lnTo>
                  <a:pt x="0" y="564644"/>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Freeform: Shape 73">
            <a:extLst>
              <a:ext uri="{FF2B5EF4-FFF2-40B4-BE49-F238E27FC236}">
                <a16:creationId xmlns:a16="http://schemas.microsoft.com/office/drawing/2014/main" xmlns="" id="{35A06EDD-7FD1-4723-A0DD-3A839768B63B}"/>
              </a:ext>
            </a:extLst>
          </p:cNvPr>
          <p:cNvSpPr/>
          <p:nvPr/>
        </p:nvSpPr>
        <p:spPr>
          <a:xfrm>
            <a:off x="762279" y="1834345"/>
            <a:ext cx="2175350" cy="3076575"/>
          </a:xfrm>
          <a:custGeom>
            <a:avLst/>
            <a:gdLst>
              <a:gd name="connsiteX0" fmla="*/ 1153898 w 1629849"/>
              <a:gd name="connsiteY0" fmla="*/ 0 h 2305078"/>
              <a:gd name="connsiteX1" fmla="*/ 1151180 w 1629849"/>
              <a:gd name="connsiteY1" fmla="*/ 2305078 h 2305078"/>
              <a:gd name="connsiteX2" fmla="*/ 0 w 1629849"/>
              <a:gd name="connsiteY2" fmla="*/ 1153898 h 2305078"/>
            </a:gdLst>
            <a:ahLst/>
            <a:cxnLst>
              <a:cxn ang="0">
                <a:pos x="connsiteX0" y="connsiteY0"/>
              </a:cxn>
              <a:cxn ang="0">
                <a:pos x="connsiteX1" y="connsiteY1"/>
              </a:cxn>
              <a:cxn ang="0">
                <a:pos x="connsiteX2" y="connsiteY2"/>
              </a:cxn>
            </a:cxnLst>
            <a:rect l="l" t="t" r="r" b="b"/>
            <a:pathLst>
              <a:path w="1629849" h="2305078">
                <a:moveTo>
                  <a:pt x="1153898" y="0"/>
                </a:moveTo>
                <a:cubicBezTo>
                  <a:pt x="1789620" y="635722"/>
                  <a:pt x="1788284" y="1667974"/>
                  <a:pt x="1151180" y="2305078"/>
                </a:cubicBezTo>
                <a:lnTo>
                  <a:pt x="0" y="1153898"/>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6D8BF9BE-DE5E-48FD-9D7D-B9B4D218E10C}"/>
              </a:ext>
            </a:extLst>
          </p:cNvPr>
          <p:cNvSpPr/>
          <p:nvPr/>
        </p:nvSpPr>
        <p:spPr>
          <a:xfrm>
            <a:off x="474385"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01</a:t>
            </a:r>
          </a:p>
        </p:txBody>
      </p:sp>
      <p:sp>
        <p:nvSpPr>
          <p:cNvPr id="75" name="Oval 74">
            <a:extLst>
              <a:ext uri="{FF2B5EF4-FFF2-40B4-BE49-F238E27FC236}">
                <a16:creationId xmlns:a16="http://schemas.microsoft.com/office/drawing/2014/main" xmlns="" id="{2A513B68-32C1-41B0-B4D6-FF39089AA305}"/>
              </a:ext>
            </a:extLst>
          </p:cNvPr>
          <p:cNvSpPr/>
          <p:nvPr/>
        </p:nvSpPr>
        <p:spPr>
          <a:xfrm>
            <a:off x="2565227"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a:solidFill>
                  <a:schemeClr val="bg2">
                    <a:lumMod val="25000"/>
                  </a:schemeClr>
                </a:solidFill>
              </a:rPr>
              <a:t>02</a:t>
            </a:r>
          </a:p>
        </p:txBody>
      </p:sp>
      <p:sp>
        <p:nvSpPr>
          <p:cNvPr id="3" name="Rectangle 2">
            <a:extLst>
              <a:ext uri="{FF2B5EF4-FFF2-40B4-BE49-F238E27FC236}">
                <a16:creationId xmlns:a16="http://schemas.microsoft.com/office/drawing/2014/main" xmlns="" id="{80703C31-E3D3-4017-A4C8-85DB717F09EE}"/>
              </a:ext>
            </a:extLst>
          </p:cNvPr>
          <p:cNvSpPr/>
          <p:nvPr/>
        </p:nvSpPr>
        <p:spPr>
          <a:xfrm>
            <a:off x="1264116" y="2910968"/>
            <a:ext cx="1301110" cy="923330"/>
          </a:xfrm>
          <a:prstGeom prst="rect">
            <a:avLst/>
          </a:prstGeom>
        </p:spPr>
        <p:txBody>
          <a:bodyPr wrap="square" anchor="ctr">
            <a:spAutoFit/>
          </a:bodyPr>
          <a:lstStyle/>
          <a:p>
            <a:r>
              <a:rPr lang="en-US" b="1" noProof="1" smtClean="0"/>
              <a:t>Problem statement: speed</a:t>
            </a:r>
            <a:endParaRPr lang="en-US" b="1" noProof="1"/>
          </a:p>
        </p:txBody>
      </p:sp>
      <p:sp>
        <p:nvSpPr>
          <p:cNvPr id="90" name="Rectangle 89">
            <a:extLst>
              <a:ext uri="{FF2B5EF4-FFF2-40B4-BE49-F238E27FC236}">
                <a16:creationId xmlns:a16="http://schemas.microsoft.com/office/drawing/2014/main" xmlns="" id="{11612436-40C5-48E3-9D88-6119D7EFDE9B}"/>
              </a:ext>
            </a:extLst>
          </p:cNvPr>
          <p:cNvSpPr/>
          <p:nvPr/>
        </p:nvSpPr>
        <p:spPr>
          <a:xfrm>
            <a:off x="3351275" y="2910968"/>
            <a:ext cx="1267685" cy="923330"/>
          </a:xfrm>
          <a:prstGeom prst="rect">
            <a:avLst/>
          </a:prstGeom>
        </p:spPr>
        <p:txBody>
          <a:bodyPr wrap="square" anchor="ctr">
            <a:spAutoFit/>
          </a:bodyPr>
          <a:lstStyle/>
          <a:p>
            <a:r>
              <a:rPr lang="en-US" b="1" noProof="1" smtClean="0"/>
              <a:t>Solution Overview : MQTT</a:t>
            </a:r>
            <a:endParaRPr lang="en-US" b="1" noProof="1"/>
          </a:p>
        </p:txBody>
      </p:sp>
      <p:sp>
        <p:nvSpPr>
          <p:cNvPr id="91" name="Rectangle 90">
            <a:extLst>
              <a:ext uri="{FF2B5EF4-FFF2-40B4-BE49-F238E27FC236}">
                <a16:creationId xmlns:a16="http://schemas.microsoft.com/office/drawing/2014/main" xmlns="" id="{7AF2807C-042B-4C12-9FCF-75CB703BEEC2}"/>
              </a:ext>
            </a:extLst>
          </p:cNvPr>
          <p:cNvSpPr/>
          <p:nvPr/>
        </p:nvSpPr>
        <p:spPr>
          <a:xfrm>
            <a:off x="5350403" y="2772469"/>
            <a:ext cx="1396509" cy="1200329"/>
          </a:xfrm>
          <a:prstGeom prst="rect">
            <a:avLst/>
          </a:prstGeom>
        </p:spPr>
        <p:txBody>
          <a:bodyPr wrap="square" anchor="ctr">
            <a:spAutoFit/>
          </a:bodyPr>
          <a:lstStyle/>
          <a:p>
            <a:r>
              <a:rPr lang="en-US" b="1" noProof="1" smtClean="0"/>
              <a:t>Solution overview: CAP over MQTT</a:t>
            </a:r>
            <a:endParaRPr lang="en-US" b="1" noProof="1"/>
          </a:p>
        </p:txBody>
      </p:sp>
      <p:sp>
        <p:nvSpPr>
          <p:cNvPr id="92" name="Rectangle 91">
            <a:extLst>
              <a:ext uri="{FF2B5EF4-FFF2-40B4-BE49-F238E27FC236}">
                <a16:creationId xmlns:a16="http://schemas.microsoft.com/office/drawing/2014/main" xmlns="" id="{F43A0BDE-92E9-4F82-8081-A8577C51FF43}"/>
              </a:ext>
            </a:extLst>
          </p:cNvPr>
          <p:cNvSpPr/>
          <p:nvPr/>
        </p:nvSpPr>
        <p:spPr>
          <a:xfrm>
            <a:off x="7632379" y="3051676"/>
            <a:ext cx="1742449" cy="646331"/>
          </a:xfrm>
          <a:prstGeom prst="rect">
            <a:avLst/>
          </a:prstGeom>
        </p:spPr>
        <p:txBody>
          <a:bodyPr wrap="square" anchor="ctr">
            <a:spAutoFit/>
          </a:bodyPr>
          <a:lstStyle/>
          <a:p>
            <a:r>
              <a:rPr lang="en-US" b="1" noProof="1" smtClean="0"/>
              <a:t>Solution Benefits</a:t>
            </a:r>
            <a:endParaRPr lang="en-US" b="1" noProof="1"/>
          </a:p>
        </p:txBody>
      </p:sp>
      <p:sp>
        <p:nvSpPr>
          <p:cNvPr id="35" name="Oval 34">
            <a:extLst>
              <a:ext uri="{FF2B5EF4-FFF2-40B4-BE49-F238E27FC236}">
                <a16:creationId xmlns:a16="http://schemas.microsoft.com/office/drawing/2014/main" xmlns="" id="{7BE49C67-76D6-4FB7-B225-5009C4D0D2A9}"/>
              </a:ext>
            </a:extLst>
          </p:cNvPr>
          <p:cNvSpPr/>
          <p:nvPr/>
        </p:nvSpPr>
        <p:spPr>
          <a:xfrm>
            <a:off x="9139878" y="3044020"/>
            <a:ext cx="657225" cy="657225"/>
          </a:xfrm>
          <a:prstGeom prst="ellipse">
            <a:avLst/>
          </a:prstGeom>
          <a:gradFill>
            <a:gsLst>
              <a:gs pos="0">
                <a:schemeClr val="bg1"/>
              </a:gs>
              <a:gs pos="50000">
                <a:schemeClr val="bg1">
                  <a:lumMod val="95000"/>
                </a:schemeClr>
              </a:gs>
              <a:gs pos="100000">
                <a:schemeClr val="bg1">
                  <a:lumMod val="8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b="1" dirty="0" smtClean="0">
                <a:solidFill>
                  <a:schemeClr val="bg2">
                    <a:lumMod val="25000"/>
                  </a:schemeClr>
                </a:solidFill>
              </a:rPr>
              <a:t>05</a:t>
            </a:r>
            <a:endParaRPr lang="en-US" sz="2400" b="1" dirty="0">
              <a:solidFill>
                <a:schemeClr val="bg2">
                  <a:lumMod val="25000"/>
                </a:schemeClr>
              </a:solidFill>
            </a:endParaRPr>
          </a:p>
        </p:txBody>
      </p:sp>
    </p:spTree>
    <p:extLst>
      <p:ext uri="{BB962C8B-B14F-4D97-AF65-F5344CB8AC3E}">
        <p14:creationId xmlns:p14="http://schemas.microsoft.com/office/powerpoint/2010/main" val="36213553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 MQTT</a:t>
            </a:r>
            <a:endParaRPr lang="en-US" dirty="0"/>
          </a:p>
        </p:txBody>
      </p:sp>
      <p:sp>
        <p:nvSpPr>
          <p:cNvPr id="5" name="Content Placeholder 4"/>
          <p:cNvSpPr>
            <a:spLocks noGrp="1"/>
          </p:cNvSpPr>
          <p:nvPr>
            <p:ph idx="1"/>
          </p:nvPr>
        </p:nvSpPr>
        <p:spPr/>
        <p:txBody>
          <a:bodyPr/>
          <a:lstStyle/>
          <a:p>
            <a:r>
              <a:rPr lang="en-US" dirty="0" smtClean="0"/>
              <a:t>Include in your CAP design project MQTT:</a:t>
            </a:r>
          </a:p>
          <a:p>
            <a:pPr lvl="1"/>
            <a:r>
              <a:rPr lang="en-US" dirty="0" smtClean="0"/>
              <a:t>Get one of the many free servers, or start by using Amazon free server</a:t>
            </a:r>
          </a:p>
          <a:p>
            <a:pPr lvl="1"/>
            <a:r>
              <a:rPr lang="en-US" dirty="0" smtClean="0"/>
              <a:t>You can “play” with a simple end-user receiver using available hardware and simple programming:</a:t>
            </a:r>
          </a:p>
          <a:p>
            <a:pPr marL="914400" lvl="2" indent="0">
              <a:buNone/>
            </a:pPr>
            <a:r>
              <a:rPr lang="en-US" sz="2400" b="1" dirty="0" smtClean="0"/>
              <a:t>ESP8266MOD – a Wi-Fi MQTT receiver on a chip</a:t>
            </a:r>
          </a:p>
          <a:p>
            <a:pPr marL="914400" lvl="2" indent="0">
              <a:buNone/>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7891" y="3810901"/>
            <a:ext cx="4973782" cy="2675098"/>
          </a:xfrm>
          <a:prstGeom prst="rect">
            <a:avLst/>
          </a:prstGeom>
        </p:spPr>
      </p:pic>
    </p:spTree>
    <p:extLst>
      <p:ext uri="{BB962C8B-B14F-4D97-AF65-F5344CB8AC3E}">
        <p14:creationId xmlns:p14="http://schemas.microsoft.com/office/powerpoint/2010/main" val="34242787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22363"/>
            <a:ext cx="9144000" cy="947394"/>
          </a:xfrm>
        </p:spPr>
        <p:txBody>
          <a:bodyPr/>
          <a:lstStyle/>
          <a:p>
            <a:endParaRPr lang="en-US" dirty="0"/>
          </a:p>
        </p:txBody>
      </p:sp>
      <p:sp>
        <p:nvSpPr>
          <p:cNvPr id="5" name="Subtitle 4"/>
          <p:cNvSpPr>
            <a:spLocks noGrp="1"/>
          </p:cNvSpPr>
          <p:nvPr>
            <p:ph type="subTitle" idx="1"/>
          </p:nvPr>
        </p:nvSpPr>
        <p:spPr/>
        <p:txBody>
          <a:bodyPr>
            <a:normAutofit/>
          </a:bodyPr>
          <a:lstStyle/>
          <a:p>
            <a:r>
              <a:rPr lang="en-US" dirty="0" smtClean="0"/>
              <a:t>Photo of a receiver prototype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5666"/>
            <a:ext cx="12192000" cy="5926667"/>
          </a:xfrm>
          <a:prstGeom prst="rect">
            <a:avLst/>
          </a:prstGeom>
        </p:spPr>
      </p:pic>
    </p:spTree>
    <p:extLst>
      <p:ext uri="{BB962C8B-B14F-4D97-AF65-F5344CB8AC3E}">
        <p14:creationId xmlns:p14="http://schemas.microsoft.com/office/powerpoint/2010/main" val="34905588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further information:</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88221" y="5175733"/>
            <a:ext cx="3365938" cy="885424"/>
          </a:xfrm>
        </p:spPr>
      </p:pic>
      <p:sp>
        <p:nvSpPr>
          <p:cNvPr id="5" name="TextBox 4"/>
          <p:cNvSpPr txBox="1"/>
          <p:nvPr/>
        </p:nvSpPr>
        <p:spPr>
          <a:xfrm>
            <a:off x="4062248" y="3277750"/>
            <a:ext cx="4067503" cy="1200329"/>
          </a:xfrm>
          <a:prstGeom prst="rect">
            <a:avLst/>
          </a:prstGeom>
          <a:noFill/>
        </p:spPr>
        <p:txBody>
          <a:bodyPr wrap="square" rtlCol="0">
            <a:spAutoFit/>
          </a:bodyPr>
          <a:lstStyle/>
          <a:p>
            <a:pPr algn="ctr"/>
            <a:r>
              <a:rPr lang="en-US" sz="3600" dirty="0" smtClean="0"/>
              <a:t>Efraim Petel</a:t>
            </a:r>
          </a:p>
          <a:p>
            <a:pPr algn="ctr"/>
            <a:r>
              <a:rPr lang="en-US" sz="3600" dirty="0" smtClean="0"/>
              <a:t>efraimp@gmail.com</a:t>
            </a:r>
            <a:endParaRPr lang="en-US" sz="3600" dirty="0"/>
          </a:p>
        </p:txBody>
      </p:sp>
    </p:spTree>
    <p:extLst>
      <p:ext uri="{BB962C8B-B14F-4D97-AF65-F5344CB8AC3E}">
        <p14:creationId xmlns:p14="http://schemas.microsoft.com/office/powerpoint/2010/main" val="2567441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opwatch - Ansgar Koreng / CC BY-SA 4.0"/>
          <p:cNvPicPr/>
          <p:nvPr/>
        </p:nvPicPr>
        <p:blipFill>
          <a:blip r:embed="rId4">
            <a:extLst>
              <a:ext uri="{28A0092B-C50C-407E-A947-70E740481C1C}">
                <a14:useLocalDpi xmlns:a14="http://schemas.microsoft.com/office/drawing/2010/main" val="0"/>
              </a:ext>
            </a:extLst>
          </a:blip>
          <a:srcRect/>
          <a:stretch>
            <a:fillRect/>
          </a:stretch>
        </p:blipFill>
        <p:spPr bwMode="auto">
          <a:xfrm>
            <a:off x="2936034" y="1921203"/>
            <a:ext cx="3257759" cy="2537209"/>
          </a:xfrm>
          <a:prstGeom prst="rect">
            <a:avLst/>
          </a:prstGeom>
          <a:noFill/>
          <a:ln>
            <a:noFill/>
          </a:ln>
        </p:spPr>
      </p:pic>
      <p:pic>
        <p:nvPicPr>
          <p:cNvPr id="1030" name="Picture 6" descr="Image result for traveltime  of earthquake waves in secon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777" y="928112"/>
            <a:ext cx="3570829" cy="479349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idx="4294967295"/>
          </p:nvPr>
        </p:nvSpPr>
        <p:spPr>
          <a:xfrm>
            <a:off x="838200" y="265330"/>
            <a:ext cx="10515600" cy="1325563"/>
          </a:xfrm>
        </p:spPr>
        <p:txBody>
          <a:bodyPr/>
          <a:lstStyle/>
          <a:p>
            <a:pPr rtl="0" eaLnBrk="1" latinLnBrk="0" hangingPunct="1"/>
            <a:r>
              <a:rPr lang="en-US" sz="2800" kern="1200" dirty="0" smtClean="0">
                <a:solidFill>
                  <a:srgbClr val="000000"/>
                </a:solidFill>
                <a:effectLst/>
                <a:latin typeface="Calibri" panose="020F0502020204030204" pitchFamily="34" charset="0"/>
                <a:ea typeface="+mn-ea"/>
                <a:cs typeface="+mn-cs"/>
              </a:rPr>
              <a:t>Problem Statement – Speed!</a:t>
            </a:r>
            <a:endParaRPr lang="en-US" dirty="0" smtClean="0">
              <a:effectLst/>
            </a:endParaRPr>
          </a:p>
          <a:p>
            <a:endParaRPr lang="en-US" dirty="0"/>
          </a:p>
        </p:txBody>
      </p:sp>
      <p:grpSp>
        <p:nvGrpSpPr>
          <p:cNvPr id="10" name="Group 9"/>
          <p:cNvGrpSpPr/>
          <p:nvPr/>
        </p:nvGrpSpPr>
        <p:grpSpPr>
          <a:xfrm>
            <a:off x="6490274" y="650552"/>
            <a:ext cx="5244526" cy="5348613"/>
            <a:chOff x="6711438" y="226801"/>
            <a:chExt cx="5244526" cy="5348613"/>
          </a:xfrm>
        </p:grpSpPr>
        <p:pic>
          <p:nvPicPr>
            <p:cNvPr id="40" name="Picture 39"/>
            <p:cNvPicPr>
              <a:picLocks noChangeAspect="1"/>
            </p:cNvPicPr>
            <p:nvPr/>
          </p:nvPicPr>
          <p:blipFill rotWithShape="1">
            <a:blip r:embed="rId6"/>
            <a:srcRect l="5234" t="36695" r="41879" b="10053"/>
            <a:stretch/>
          </p:blipFill>
          <p:spPr>
            <a:xfrm>
              <a:off x="6711438" y="226801"/>
              <a:ext cx="5243319" cy="5348613"/>
            </a:xfrm>
            <a:prstGeom prst="rect">
              <a:avLst/>
            </a:prstGeom>
          </p:spPr>
        </p:pic>
        <p:sp>
          <p:nvSpPr>
            <p:cNvPr id="6" name="TextBox 5"/>
            <p:cNvSpPr txBox="1"/>
            <p:nvPr/>
          </p:nvSpPr>
          <p:spPr>
            <a:xfrm>
              <a:off x="6766915" y="1386716"/>
              <a:ext cx="5189049" cy="369332"/>
            </a:xfrm>
            <a:prstGeom prst="rect">
              <a:avLst/>
            </a:prstGeom>
            <a:solidFill>
              <a:srgbClr val="FFFF00"/>
            </a:solidFill>
          </p:spPr>
          <p:txBody>
            <a:bodyPr wrap="none" rtlCol="0">
              <a:spAutoFit/>
            </a:bodyPr>
            <a:lstStyle/>
            <a:p>
              <a:r>
                <a:rPr lang="en-US" dirty="0" smtClean="0"/>
                <a:t>Seismic wave arrival to SF peninsula  is 10-16 seconds</a:t>
              </a:r>
              <a:endParaRPr lang="en-US" dirty="0"/>
            </a:p>
          </p:txBody>
        </p:sp>
      </p:grpSp>
    </p:spTree>
    <p:custDataLst>
      <p:tags r:id="rId1"/>
    </p:custDataLst>
    <p:extLst>
      <p:ext uri="{BB962C8B-B14F-4D97-AF65-F5344CB8AC3E}">
        <p14:creationId xmlns:p14="http://schemas.microsoft.com/office/powerpoint/2010/main" val="3770795715"/>
      </p:ext>
    </p:extLst>
  </p:cSld>
  <p:clrMapOvr>
    <a:masterClrMapping/>
  </p:clrMapOvr>
  <mc:AlternateContent xmlns:mc="http://schemas.openxmlformats.org/markup-compatibility/2006" xmlns:p14="http://schemas.microsoft.com/office/powerpoint/2010/main">
    <mc:Choice Requires="p14">
      <p:transition spd="slow" p14:dur="2000" advTm="72587"/>
    </mc:Choice>
    <mc:Fallback xmlns="">
      <p:transition spd="slow" advTm="725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animEffect transition="in" filter="fade">
                                      <p:cBhvr>
                                        <p:cTn id="9" dur="5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99052" y="123825"/>
            <a:ext cx="8859548" cy="812800"/>
          </a:xfrm>
        </p:spPr>
        <p:txBody>
          <a:bodyPr>
            <a:normAutofit fontScale="90000"/>
          </a:bodyPr>
          <a:lstStyle/>
          <a:p>
            <a:r>
              <a:rPr lang="en-US" dirty="0">
                <a:solidFill>
                  <a:schemeClr val="tx1"/>
                </a:solidFill>
              </a:rPr>
              <a:t>What would you do if you had only </a:t>
            </a:r>
            <a:r>
              <a:rPr lang="en-US" dirty="0" smtClean="0">
                <a:solidFill>
                  <a:schemeClr val="tx1"/>
                </a:solidFill>
              </a:rPr>
              <a:t>seconds </a:t>
            </a:r>
            <a:r>
              <a:rPr lang="en-US" dirty="0">
                <a:solidFill>
                  <a:schemeClr val="tx1"/>
                </a:solidFill>
              </a:rPr>
              <a:t>to save your loved ones?</a:t>
            </a:r>
          </a:p>
        </p:txBody>
      </p:sp>
      <p:sp>
        <p:nvSpPr>
          <p:cNvPr id="46" name="Text Box 1069"/>
          <p:cNvSpPr txBox="1">
            <a:spLocks noChangeArrowheads="1"/>
          </p:cNvSpPr>
          <p:nvPr/>
        </p:nvSpPr>
        <p:spPr bwMode="auto">
          <a:xfrm>
            <a:off x="10134600" y="6553200"/>
            <a:ext cx="533400" cy="304800"/>
          </a:xfrm>
          <a:prstGeom prst="rect">
            <a:avLst/>
          </a:prstGeom>
          <a:noFill/>
          <a:ln w="9525">
            <a:noFill/>
            <a:miter lim="800000"/>
            <a:headEnd/>
            <a:tailEnd/>
          </a:ln>
        </p:spPr>
        <p:txBody>
          <a:bodyPr>
            <a:spAutoFit/>
          </a:bodyPr>
          <a:lstStyle/>
          <a:p>
            <a:pPr algn="ctr" defTabSz="457200" fontAlgn="base">
              <a:spcBef>
                <a:spcPct val="50000"/>
              </a:spcBef>
              <a:spcAft>
                <a:spcPct val="0"/>
              </a:spcAft>
            </a:pPr>
            <a:fld id="{5B7C83E6-A461-454C-A53B-21EE49C5CEEA}" type="slidenum">
              <a:rPr lang="en-US" sz="1400" b="1">
                <a:solidFill>
                  <a:prstClr val="black"/>
                </a:solidFill>
                <a:ea typeface="ＭＳ Ｐゴシック" pitchFamily="34" charset="-128"/>
                <a:cs typeface="Arial" pitchFamily="34" charset="0"/>
              </a:rPr>
              <a:pPr algn="ctr" defTabSz="457200" fontAlgn="base">
                <a:spcBef>
                  <a:spcPct val="50000"/>
                </a:spcBef>
                <a:spcAft>
                  <a:spcPct val="0"/>
                </a:spcAft>
              </a:pPr>
              <a:t>5</a:t>
            </a:fld>
            <a:endParaRPr lang="en-US">
              <a:solidFill>
                <a:prstClr val="black"/>
              </a:solidFill>
              <a:latin typeface="Times New Roman" pitchFamily="18" charset="0"/>
              <a:ea typeface="ＭＳ Ｐゴシック" pitchFamily="34" charset="-128"/>
              <a:cs typeface="Arial" pitchFamily="34" charset="0"/>
            </a:endParaRPr>
          </a:p>
        </p:txBody>
      </p:sp>
      <p:sp>
        <p:nvSpPr>
          <p:cNvPr id="5" name="Text Box 1028"/>
          <p:cNvSpPr txBox="1">
            <a:spLocks noChangeArrowheads="1"/>
          </p:cNvSpPr>
          <p:nvPr/>
        </p:nvSpPr>
        <p:spPr bwMode="auto">
          <a:xfrm rot="18900000">
            <a:off x="4586213" y="3500842"/>
            <a:ext cx="1838965"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dirty="0">
                <a:ea typeface="ＭＳ Ｐゴシック" pitchFamily="34" charset="-128"/>
                <a:cs typeface="Arial" pitchFamily="34" charset="0"/>
              </a:rPr>
              <a:t>Drop-cover-hold</a:t>
            </a:r>
          </a:p>
        </p:txBody>
      </p:sp>
      <p:sp>
        <p:nvSpPr>
          <p:cNvPr id="24" name="Text Box 1047"/>
          <p:cNvSpPr txBox="1">
            <a:spLocks noChangeArrowheads="1"/>
          </p:cNvSpPr>
          <p:nvPr/>
        </p:nvSpPr>
        <p:spPr bwMode="auto">
          <a:xfrm rot="18900000">
            <a:off x="3854534" y="3372029"/>
            <a:ext cx="2206694"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dirty="0">
                <a:ea typeface="ＭＳ Ｐゴシック" pitchFamily="34" charset="-128"/>
                <a:cs typeface="Arial" pitchFamily="34" charset="0"/>
              </a:rPr>
              <a:t>Shut off a gas valve</a:t>
            </a:r>
          </a:p>
        </p:txBody>
      </p:sp>
      <p:sp>
        <p:nvSpPr>
          <p:cNvPr id="26" name="Text Box 1049"/>
          <p:cNvSpPr txBox="1">
            <a:spLocks noChangeArrowheads="1"/>
          </p:cNvSpPr>
          <p:nvPr/>
        </p:nvSpPr>
        <p:spPr bwMode="auto">
          <a:xfrm rot="18900000">
            <a:off x="5892751" y="3012116"/>
            <a:ext cx="3029034" cy="369332"/>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en-US" dirty="0">
                <a:ea typeface="ＭＳ Ｐゴシック" pitchFamily="34" charset="-128"/>
                <a:cs typeface="Arial" pitchFamily="34" charset="0"/>
              </a:rPr>
              <a:t>Stabilize a surgery patient</a:t>
            </a:r>
          </a:p>
        </p:txBody>
      </p:sp>
      <p:sp>
        <p:nvSpPr>
          <p:cNvPr id="27" name="Text Box 1050"/>
          <p:cNvSpPr txBox="1">
            <a:spLocks noChangeArrowheads="1"/>
          </p:cNvSpPr>
          <p:nvPr/>
        </p:nvSpPr>
        <p:spPr bwMode="auto">
          <a:xfrm rot="18900000">
            <a:off x="5183302" y="3161170"/>
            <a:ext cx="2780149" cy="369332"/>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en-US" dirty="0">
                <a:ea typeface="ＭＳ Ｐゴシック" pitchFamily="34" charset="-128"/>
                <a:cs typeface="Arial" pitchFamily="34" charset="0"/>
              </a:rPr>
              <a:t>Move away from a stove</a:t>
            </a:r>
            <a:endParaRPr lang="en-US" dirty="0">
              <a:latin typeface="Times New Roman" pitchFamily="18" charset="0"/>
              <a:ea typeface="ＭＳ Ｐゴシック" pitchFamily="34" charset="-128"/>
              <a:cs typeface="Arial" pitchFamily="34" charset="0"/>
            </a:endParaRPr>
          </a:p>
        </p:txBody>
      </p:sp>
      <p:sp>
        <p:nvSpPr>
          <p:cNvPr id="31" name="Text Box 1054"/>
          <p:cNvSpPr txBox="1">
            <a:spLocks noChangeArrowheads="1"/>
          </p:cNvSpPr>
          <p:nvPr/>
        </p:nvSpPr>
        <p:spPr bwMode="auto">
          <a:xfrm rot="18900000">
            <a:off x="6789625" y="3443457"/>
            <a:ext cx="1962891" cy="369332"/>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en-US" dirty="0">
                <a:ea typeface="ＭＳ Ｐゴシック" pitchFamily="34" charset="-128"/>
                <a:cs typeface="Arial" pitchFamily="34" charset="0"/>
              </a:rPr>
              <a:t>Halt an escalator</a:t>
            </a:r>
          </a:p>
        </p:txBody>
      </p:sp>
      <p:sp>
        <p:nvSpPr>
          <p:cNvPr id="45" name="Text Box 1068"/>
          <p:cNvSpPr txBox="1">
            <a:spLocks noChangeArrowheads="1"/>
          </p:cNvSpPr>
          <p:nvPr/>
        </p:nvSpPr>
        <p:spPr bwMode="auto">
          <a:xfrm rot="18900000">
            <a:off x="7260176" y="3113357"/>
            <a:ext cx="2915382" cy="369332"/>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en-US" dirty="0">
                <a:ea typeface="ＭＳ Ｐゴシック" pitchFamily="34" charset="-128"/>
                <a:cs typeface="Arial" pitchFamily="34" charset="0"/>
              </a:rPr>
              <a:t>Stop a car on road side</a:t>
            </a:r>
          </a:p>
        </p:txBody>
      </p:sp>
      <p:sp>
        <p:nvSpPr>
          <p:cNvPr id="48" name="TextBox 47"/>
          <p:cNvSpPr txBox="1"/>
          <p:nvPr/>
        </p:nvSpPr>
        <p:spPr>
          <a:xfrm>
            <a:off x="1609962" y="1046377"/>
            <a:ext cx="8481809" cy="369332"/>
          </a:xfrm>
          <a:prstGeom prst="rect">
            <a:avLst/>
          </a:prstGeom>
          <a:noFill/>
        </p:spPr>
        <p:txBody>
          <a:bodyPr wrap="none" rtlCol="0">
            <a:spAutoFit/>
          </a:bodyPr>
          <a:lstStyle/>
          <a:p>
            <a:pPr defTabSz="457200" fontAlgn="base">
              <a:spcBef>
                <a:spcPct val="0"/>
              </a:spcBef>
              <a:spcAft>
                <a:spcPct val="0"/>
              </a:spcAft>
            </a:pPr>
            <a:r>
              <a:rPr lang="en-US" dirty="0" err="1">
                <a:ea typeface="ＭＳ Ｐゴシック" pitchFamily="34" charset="-128"/>
                <a:cs typeface="Arial" pitchFamily="34" charset="0"/>
              </a:rPr>
              <a:t>Que</a:t>
            </a:r>
            <a:r>
              <a:rPr lang="en-US" dirty="0">
                <a:ea typeface="ＭＳ Ｐゴシック" pitchFamily="34" charset="-128"/>
                <a:cs typeface="Arial" pitchFamily="34" charset="0"/>
              </a:rPr>
              <a:t> </a:t>
            </a:r>
            <a:r>
              <a:rPr lang="en-US" dirty="0" err="1">
                <a:ea typeface="ＭＳ Ｐゴシック" pitchFamily="34" charset="-128"/>
                <a:cs typeface="Arial" pitchFamily="34" charset="0"/>
              </a:rPr>
              <a:t>harias</a:t>
            </a:r>
            <a:r>
              <a:rPr lang="en-US" dirty="0">
                <a:ea typeface="ＭＳ Ｐゴシック" pitchFamily="34" charset="-128"/>
                <a:cs typeface="Arial" pitchFamily="34" charset="0"/>
              </a:rPr>
              <a:t> </a:t>
            </a:r>
            <a:r>
              <a:rPr lang="en-US" dirty="0" err="1">
                <a:ea typeface="ＭＳ Ｐゴシック" pitchFamily="34" charset="-128"/>
                <a:cs typeface="Arial" pitchFamily="34" charset="0"/>
              </a:rPr>
              <a:t>si</a:t>
            </a:r>
            <a:r>
              <a:rPr lang="en-US" dirty="0">
                <a:ea typeface="ＭＳ Ｐゴシック" pitchFamily="34" charset="-128"/>
                <a:cs typeface="Arial" pitchFamily="34" charset="0"/>
              </a:rPr>
              <a:t> solo </a:t>
            </a:r>
            <a:r>
              <a:rPr lang="en-US" dirty="0" err="1">
                <a:ea typeface="ＭＳ Ｐゴシック" pitchFamily="34" charset="-128"/>
                <a:cs typeface="Arial" pitchFamily="34" charset="0"/>
              </a:rPr>
              <a:t>tuvieras</a:t>
            </a:r>
            <a:r>
              <a:rPr lang="en-US" dirty="0">
                <a:ea typeface="ＭＳ Ｐゴシック" pitchFamily="34" charset="-128"/>
                <a:cs typeface="Arial" pitchFamily="34" charset="0"/>
              </a:rPr>
              <a:t> </a:t>
            </a:r>
            <a:r>
              <a:rPr lang="en-US" dirty="0" err="1">
                <a:ea typeface="ＭＳ Ｐゴシック" pitchFamily="34" charset="-128"/>
                <a:cs typeface="Arial" pitchFamily="34" charset="0"/>
              </a:rPr>
              <a:t>segundos</a:t>
            </a:r>
            <a:r>
              <a:rPr lang="en-US" dirty="0">
                <a:ea typeface="ＭＳ Ｐゴシック" pitchFamily="34" charset="-128"/>
                <a:cs typeface="Arial" pitchFamily="34" charset="0"/>
              </a:rPr>
              <a:t> para </a:t>
            </a:r>
            <a:r>
              <a:rPr lang="en-US" dirty="0" err="1">
                <a:ea typeface="ＭＳ Ｐゴシック" pitchFamily="34" charset="-128"/>
                <a:cs typeface="Arial" pitchFamily="34" charset="0"/>
              </a:rPr>
              <a:t>salvaguardar</a:t>
            </a:r>
            <a:r>
              <a:rPr lang="en-US" dirty="0">
                <a:ea typeface="ＭＳ Ｐゴシック" pitchFamily="34" charset="-128"/>
                <a:cs typeface="Arial" pitchFamily="34" charset="0"/>
              </a:rPr>
              <a:t> a </a:t>
            </a:r>
            <a:r>
              <a:rPr lang="en-US" dirty="0" err="1">
                <a:ea typeface="ＭＳ Ｐゴシック" pitchFamily="34" charset="-128"/>
                <a:cs typeface="Arial" pitchFamily="34" charset="0"/>
              </a:rPr>
              <a:t>tus</a:t>
            </a:r>
            <a:r>
              <a:rPr lang="en-US" dirty="0">
                <a:ea typeface="ＭＳ Ｐゴシック" pitchFamily="34" charset="-128"/>
                <a:cs typeface="Arial" pitchFamily="34" charset="0"/>
              </a:rPr>
              <a:t> </a:t>
            </a:r>
            <a:r>
              <a:rPr lang="en-US" dirty="0" err="1">
                <a:ea typeface="ＭＳ Ｐゴシック" pitchFamily="34" charset="-128"/>
                <a:cs typeface="Arial" pitchFamily="34" charset="0"/>
              </a:rPr>
              <a:t>seres</a:t>
            </a:r>
            <a:r>
              <a:rPr lang="en-US" dirty="0">
                <a:ea typeface="ＭＳ Ｐゴシック" pitchFamily="34" charset="-128"/>
                <a:cs typeface="Arial" pitchFamily="34" charset="0"/>
              </a:rPr>
              <a:t> </a:t>
            </a:r>
            <a:r>
              <a:rPr lang="en-US" dirty="0" err="1">
                <a:ea typeface="ＭＳ Ｐゴシック" pitchFamily="34" charset="-128"/>
                <a:cs typeface="Arial" pitchFamily="34" charset="0"/>
              </a:rPr>
              <a:t>queridos</a:t>
            </a:r>
            <a:r>
              <a:rPr lang="en-US" dirty="0">
                <a:ea typeface="ＭＳ Ｐゴシック" pitchFamily="34" charset="-128"/>
                <a:cs typeface="Arial" pitchFamily="34" charset="0"/>
              </a:rPr>
              <a:t>?</a:t>
            </a:r>
          </a:p>
        </p:txBody>
      </p:sp>
      <p:pic>
        <p:nvPicPr>
          <p:cNvPr id="28" name="timer 10- sec">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195755" y="5546471"/>
            <a:ext cx="1677610" cy="943940"/>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7189" y="1384560"/>
            <a:ext cx="5037186" cy="5150380"/>
          </a:xfrm>
          <a:prstGeom prst="rect">
            <a:avLst/>
          </a:prstGeom>
        </p:spPr>
      </p:pic>
      <p:grpSp>
        <p:nvGrpSpPr>
          <p:cNvPr id="33" name="Group 32"/>
          <p:cNvGrpSpPr/>
          <p:nvPr/>
        </p:nvGrpSpPr>
        <p:grpSpPr>
          <a:xfrm>
            <a:off x="1968500" y="2081950"/>
            <a:ext cx="8318500" cy="3107609"/>
            <a:chOff x="444500" y="2081949"/>
            <a:chExt cx="8318500" cy="3107609"/>
          </a:xfrm>
        </p:grpSpPr>
        <p:sp>
          <p:nvSpPr>
            <p:cNvPr id="4" name="AutoShape 1027"/>
            <p:cNvSpPr>
              <a:spLocks noChangeArrowheads="1"/>
            </p:cNvSpPr>
            <p:nvPr/>
          </p:nvSpPr>
          <p:spPr bwMode="auto">
            <a:xfrm>
              <a:off x="546100" y="4396243"/>
              <a:ext cx="8216900" cy="396687"/>
            </a:xfrm>
            <a:prstGeom prst="rightArrow">
              <a:avLst>
                <a:gd name="adj1" fmla="val 45481"/>
                <a:gd name="adj2" fmla="val 69102"/>
              </a:avLst>
            </a:prstGeom>
            <a:solidFill>
              <a:srgbClr val="C4DCFC"/>
            </a:solidFill>
            <a:ln w="28575">
              <a:solidFill>
                <a:schemeClr val="tx1"/>
              </a:solidFill>
              <a:miter lim="800000"/>
              <a:headEnd/>
              <a:tailEnd/>
            </a:ln>
          </p:spPr>
          <p:txBody>
            <a:bodyPr wrap="none" anchor="ctr"/>
            <a:lstStyle/>
            <a:p>
              <a:pPr defTabSz="457200" fontAlgn="base">
                <a:spcBef>
                  <a:spcPct val="0"/>
                </a:spcBef>
                <a:spcAft>
                  <a:spcPct val="0"/>
                </a:spcAft>
              </a:pPr>
              <a:endParaRPr lang="en-US">
                <a:ea typeface="ＭＳ Ｐゴシック" pitchFamily="34" charset="-128"/>
                <a:cs typeface="Arial" pitchFamily="34" charset="0"/>
              </a:endParaRPr>
            </a:p>
          </p:txBody>
        </p:sp>
        <p:sp>
          <p:nvSpPr>
            <p:cNvPr id="6" name="Line 1029"/>
            <p:cNvSpPr>
              <a:spLocks noChangeShapeType="1"/>
            </p:cNvSpPr>
            <p:nvPr/>
          </p:nvSpPr>
          <p:spPr bwMode="auto">
            <a:xfrm>
              <a:off x="546100" y="4535943"/>
              <a:ext cx="0" cy="279400"/>
            </a:xfrm>
            <a:prstGeom prst="line">
              <a:avLst/>
            </a:prstGeom>
            <a:noFill/>
            <a:ln w="9525">
              <a:solidFill>
                <a:schemeClr val="tx1"/>
              </a:solidFill>
              <a:round/>
              <a:headEnd/>
              <a:tailEnd/>
            </a:ln>
          </p:spPr>
          <p:txBody>
            <a:bodyPr/>
            <a:lstStyle/>
            <a:p>
              <a:pPr defTabSz="457200" fontAlgn="base">
                <a:spcBef>
                  <a:spcPct val="0"/>
                </a:spcBef>
                <a:spcAft>
                  <a:spcPct val="0"/>
                </a:spcAft>
              </a:pPr>
              <a:endParaRPr lang="en-US">
                <a:ea typeface="ＭＳ Ｐゴシック" pitchFamily="34" charset="-128"/>
                <a:cs typeface="Arial" pitchFamily="34" charset="0"/>
              </a:endParaRPr>
            </a:p>
          </p:txBody>
        </p:sp>
        <p:sp>
          <p:nvSpPr>
            <p:cNvPr id="7" name="Line 1030"/>
            <p:cNvSpPr>
              <a:spLocks noChangeShapeType="1"/>
            </p:cNvSpPr>
            <p:nvPr/>
          </p:nvSpPr>
          <p:spPr bwMode="auto">
            <a:xfrm>
              <a:off x="1257300" y="4483555"/>
              <a:ext cx="0" cy="331788"/>
            </a:xfrm>
            <a:prstGeom prst="line">
              <a:avLst/>
            </a:prstGeom>
            <a:noFill/>
            <a:ln w="9525">
              <a:solidFill>
                <a:schemeClr val="tx1"/>
              </a:solidFill>
              <a:round/>
              <a:headEnd/>
              <a:tailEnd/>
            </a:ln>
          </p:spPr>
          <p:txBody>
            <a:bodyPr/>
            <a:lstStyle/>
            <a:p>
              <a:pPr defTabSz="457200" fontAlgn="base">
                <a:spcBef>
                  <a:spcPct val="0"/>
                </a:spcBef>
                <a:spcAft>
                  <a:spcPct val="0"/>
                </a:spcAft>
              </a:pPr>
              <a:endParaRPr lang="en-US">
                <a:ea typeface="ＭＳ Ｐゴシック" pitchFamily="34" charset="-128"/>
                <a:cs typeface="Arial" pitchFamily="34" charset="0"/>
              </a:endParaRPr>
            </a:p>
          </p:txBody>
        </p:sp>
        <p:sp>
          <p:nvSpPr>
            <p:cNvPr id="8" name="Line 1031"/>
            <p:cNvSpPr>
              <a:spLocks noChangeShapeType="1"/>
            </p:cNvSpPr>
            <p:nvPr/>
          </p:nvSpPr>
          <p:spPr bwMode="auto">
            <a:xfrm>
              <a:off x="1970088" y="4483555"/>
              <a:ext cx="0" cy="331788"/>
            </a:xfrm>
            <a:prstGeom prst="line">
              <a:avLst/>
            </a:prstGeom>
            <a:noFill/>
            <a:ln w="9525">
              <a:solidFill>
                <a:schemeClr val="tx1"/>
              </a:solidFill>
              <a:round/>
              <a:headEnd/>
              <a:tailEnd/>
            </a:ln>
          </p:spPr>
          <p:txBody>
            <a:bodyPr/>
            <a:lstStyle/>
            <a:p>
              <a:pPr defTabSz="457200" fontAlgn="base">
                <a:spcBef>
                  <a:spcPct val="0"/>
                </a:spcBef>
                <a:spcAft>
                  <a:spcPct val="0"/>
                </a:spcAft>
              </a:pPr>
              <a:endParaRPr lang="en-US">
                <a:ea typeface="ＭＳ Ｐゴシック" pitchFamily="34" charset="-128"/>
                <a:cs typeface="Arial" pitchFamily="34" charset="0"/>
              </a:endParaRPr>
            </a:p>
          </p:txBody>
        </p:sp>
        <p:sp>
          <p:nvSpPr>
            <p:cNvPr id="9" name="Line 1032"/>
            <p:cNvSpPr>
              <a:spLocks noChangeShapeType="1"/>
            </p:cNvSpPr>
            <p:nvPr/>
          </p:nvSpPr>
          <p:spPr bwMode="auto">
            <a:xfrm>
              <a:off x="2681288" y="4491493"/>
              <a:ext cx="0" cy="279400"/>
            </a:xfrm>
            <a:prstGeom prst="line">
              <a:avLst/>
            </a:prstGeom>
            <a:noFill/>
            <a:ln w="9525">
              <a:solidFill>
                <a:schemeClr val="tx1"/>
              </a:solidFill>
              <a:round/>
              <a:headEnd/>
              <a:tailEnd/>
            </a:ln>
          </p:spPr>
          <p:txBody>
            <a:bodyPr/>
            <a:lstStyle/>
            <a:p>
              <a:pPr defTabSz="457200" fontAlgn="base">
                <a:spcBef>
                  <a:spcPct val="0"/>
                </a:spcBef>
                <a:spcAft>
                  <a:spcPct val="0"/>
                </a:spcAft>
              </a:pPr>
              <a:endParaRPr lang="en-US">
                <a:ea typeface="ＭＳ Ｐゴシック" pitchFamily="34" charset="-128"/>
                <a:cs typeface="Arial" pitchFamily="34" charset="0"/>
              </a:endParaRPr>
            </a:p>
          </p:txBody>
        </p:sp>
        <p:sp>
          <p:nvSpPr>
            <p:cNvPr id="10" name="Line 1033"/>
            <p:cNvSpPr>
              <a:spLocks noChangeShapeType="1"/>
            </p:cNvSpPr>
            <p:nvPr/>
          </p:nvSpPr>
          <p:spPr bwMode="auto">
            <a:xfrm>
              <a:off x="3392488" y="4491493"/>
              <a:ext cx="0" cy="279400"/>
            </a:xfrm>
            <a:prstGeom prst="line">
              <a:avLst/>
            </a:prstGeom>
            <a:noFill/>
            <a:ln w="9525">
              <a:solidFill>
                <a:schemeClr val="tx1"/>
              </a:solidFill>
              <a:round/>
              <a:headEnd/>
              <a:tailEnd/>
            </a:ln>
          </p:spPr>
          <p:txBody>
            <a:bodyPr/>
            <a:lstStyle/>
            <a:p>
              <a:pPr defTabSz="457200" fontAlgn="base">
                <a:spcBef>
                  <a:spcPct val="0"/>
                </a:spcBef>
                <a:spcAft>
                  <a:spcPct val="0"/>
                </a:spcAft>
              </a:pPr>
              <a:endParaRPr lang="en-US">
                <a:ea typeface="ＭＳ Ｐゴシック" pitchFamily="34" charset="-128"/>
                <a:cs typeface="Arial" pitchFamily="34" charset="0"/>
              </a:endParaRPr>
            </a:p>
          </p:txBody>
        </p:sp>
        <p:sp>
          <p:nvSpPr>
            <p:cNvPr id="11" name="Line 1034"/>
            <p:cNvSpPr>
              <a:spLocks noChangeShapeType="1"/>
            </p:cNvSpPr>
            <p:nvPr/>
          </p:nvSpPr>
          <p:spPr bwMode="auto">
            <a:xfrm>
              <a:off x="4106863" y="4491493"/>
              <a:ext cx="0" cy="279400"/>
            </a:xfrm>
            <a:prstGeom prst="line">
              <a:avLst/>
            </a:prstGeom>
            <a:noFill/>
            <a:ln w="9525">
              <a:solidFill>
                <a:schemeClr val="tx1"/>
              </a:solidFill>
              <a:round/>
              <a:headEnd/>
              <a:tailEnd/>
            </a:ln>
          </p:spPr>
          <p:txBody>
            <a:bodyPr/>
            <a:lstStyle/>
            <a:p>
              <a:pPr defTabSz="457200" fontAlgn="base">
                <a:spcBef>
                  <a:spcPct val="0"/>
                </a:spcBef>
                <a:spcAft>
                  <a:spcPct val="0"/>
                </a:spcAft>
              </a:pPr>
              <a:endParaRPr lang="en-US">
                <a:ea typeface="ＭＳ Ｐゴシック" pitchFamily="34" charset="-128"/>
                <a:cs typeface="Arial" pitchFamily="34" charset="0"/>
              </a:endParaRPr>
            </a:p>
          </p:txBody>
        </p:sp>
        <p:sp>
          <p:nvSpPr>
            <p:cNvPr id="12" name="Line 1035"/>
            <p:cNvSpPr>
              <a:spLocks noChangeShapeType="1"/>
            </p:cNvSpPr>
            <p:nvPr/>
          </p:nvSpPr>
          <p:spPr bwMode="auto">
            <a:xfrm>
              <a:off x="4818063" y="4491493"/>
              <a:ext cx="0" cy="279400"/>
            </a:xfrm>
            <a:prstGeom prst="line">
              <a:avLst/>
            </a:prstGeom>
            <a:noFill/>
            <a:ln w="9525">
              <a:solidFill>
                <a:schemeClr val="tx1"/>
              </a:solidFill>
              <a:round/>
              <a:headEnd/>
              <a:tailEnd/>
            </a:ln>
          </p:spPr>
          <p:txBody>
            <a:bodyPr/>
            <a:lstStyle/>
            <a:p>
              <a:pPr defTabSz="457200" fontAlgn="base">
                <a:spcBef>
                  <a:spcPct val="0"/>
                </a:spcBef>
                <a:spcAft>
                  <a:spcPct val="0"/>
                </a:spcAft>
              </a:pPr>
              <a:endParaRPr lang="en-US">
                <a:ea typeface="ＭＳ Ｐゴシック" pitchFamily="34" charset="-128"/>
                <a:cs typeface="Arial" pitchFamily="34" charset="0"/>
              </a:endParaRPr>
            </a:p>
          </p:txBody>
        </p:sp>
        <p:sp>
          <p:nvSpPr>
            <p:cNvPr id="20" name="Line 1043"/>
            <p:cNvSpPr>
              <a:spLocks noChangeShapeType="1"/>
            </p:cNvSpPr>
            <p:nvPr/>
          </p:nvSpPr>
          <p:spPr bwMode="auto">
            <a:xfrm>
              <a:off x="5529263" y="4491493"/>
              <a:ext cx="0" cy="279400"/>
            </a:xfrm>
            <a:prstGeom prst="line">
              <a:avLst/>
            </a:prstGeom>
            <a:noFill/>
            <a:ln w="9525">
              <a:solidFill>
                <a:schemeClr val="tx1"/>
              </a:solidFill>
              <a:round/>
              <a:headEnd/>
              <a:tailEnd/>
            </a:ln>
          </p:spPr>
          <p:txBody>
            <a:bodyPr/>
            <a:lstStyle/>
            <a:p>
              <a:pPr defTabSz="457200" fontAlgn="base">
                <a:spcBef>
                  <a:spcPct val="0"/>
                </a:spcBef>
                <a:spcAft>
                  <a:spcPct val="0"/>
                </a:spcAft>
              </a:pPr>
              <a:endParaRPr lang="en-US">
                <a:ea typeface="ＭＳ Ｐゴシック" pitchFamily="34" charset="-128"/>
                <a:cs typeface="Arial" pitchFamily="34" charset="0"/>
              </a:endParaRPr>
            </a:p>
          </p:txBody>
        </p:sp>
        <p:sp>
          <p:nvSpPr>
            <p:cNvPr id="22" name="Line 1045"/>
            <p:cNvSpPr>
              <a:spLocks noChangeShapeType="1"/>
            </p:cNvSpPr>
            <p:nvPr/>
          </p:nvSpPr>
          <p:spPr bwMode="auto">
            <a:xfrm>
              <a:off x="6240463" y="4491493"/>
              <a:ext cx="0" cy="279400"/>
            </a:xfrm>
            <a:prstGeom prst="line">
              <a:avLst/>
            </a:prstGeom>
            <a:noFill/>
            <a:ln w="9525">
              <a:solidFill>
                <a:schemeClr val="tx1"/>
              </a:solidFill>
              <a:round/>
              <a:headEnd/>
              <a:tailEnd/>
            </a:ln>
          </p:spPr>
          <p:txBody>
            <a:bodyPr/>
            <a:lstStyle/>
            <a:p>
              <a:pPr defTabSz="457200" fontAlgn="base">
                <a:spcBef>
                  <a:spcPct val="0"/>
                </a:spcBef>
                <a:spcAft>
                  <a:spcPct val="0"/>
                </a:spcAft>
              </a:pPr>
              <a:endParaRPr lang="en-US">
                <a:ea typeface="ＭＳ Ｐゴシック" pitchFamily="34" charset="-128"/>
                <a:cs typeface="Arial" pitchFamily="34" charset="0"/>
              </a:endParaRPr>
            </a:p>
          </p:txBody>
        </p:sp>
        <p:sp>
          <p:nvSpPr>
            <p:cNvPr id="50" name="Line 1031"/>
            <p:cNvSpPr>
              <a:spLocks noChangeShapeType="1"/>
            </p:cNvSpPr>
            <p:nvPr/>
          </p:nvSpPr>
          <p:spPr bwMode="auto">
            <a:xfrm>
              <a:off x="1275052" y="4488130"/>
              <a:ext cx="1" cy="152400"/>
            </a:xfrm>
            <a:prstGeom prst="line">
              <a:avLst/>
            </a:prstGeom>
            <a:noFill/>
            <a:ln w="22225">
              <a:solidFill>
                <a:srgbClr val="FF0000"/>
              </a:solidFill>
              <a:round/>
              <a:headEnd/>
              <a:tailEnd/>
            </a:ln>
          </p:spPr>
          <p:txBody>
            <a:bodyPr/>
            <a:lstStyle/>
            <a:p>
              <a:pPr defTabSz="457200" fontAlgn="base">
                <a:spcBef>
                  <a:spcPct val="0"/>
                </a:spcBef>
                <a:spcAft>
                  <a:spcPct val="0"/>
                </a:spcAft>
              </a:pPr>
              <a:endParaRPr lang="en-US">
                <a:ea typeface="ＭＳ Ｐゴシック" pitchFamily="34" charset="-128"/>
                <a:cs typeface="Arial" pitchFamily="34" charset="0"/>
              </a:endParaRPr>
            </a:p>
          </p:txBody>
        </p:sp>
        <p:grpSp>
          <p:nvGrpSpPr>
            <p:cNvPr id="23" name="Group 22"/>
            <p:cNvGrpSpPr/>
            <p:nvPr/>
          </p:nvGrpSpPr>
          <p:grpSpPr>
            <a:xfrm>
              <a:off x="444500" y="4815343"/>
              <a:ext cx="8242620" cy="374215"/>
              <a:chOff x="444500" y="4594413"/>
              <a:chExt cx="8242620" cy="374215"/>
            </a:xfrm>
          </p:grpSpPr>
          <p:sp>
            <p:nvSpPr>
              <p:cNvPr id="13" name="Text Box 1036"/>
              <p:cNvSpPr txBox="1">
                <a:spLocks noChangeArrowheads="1"/>
              </p:cNvSpPr>
              <p:nvPr/>
            </p:nvSpPr>
            <p:spPr bwMode="auto">
              <a:xfrm>
                <a:off x="444500" y="4594413"/>
                <a:ext cx="203200" cy="369332"/>
              </a:xfrm>
              <a:prstGeom prst="rect">
                <a:avLst/>
              </a:prstGeom>
              <a:noFill/>
              <a:ln w="9525">
                <a:noFill/>
                <a:miter lim="800000"/>
                <a:headEnd/>
                <a:tailEnd/>
              </a:ln>
            </p:spPr>
            <p:txBody>
              <a:bodyPr lIns="45720" rIns="0">
                <a:spAutoFit/>
              </a:bodyPr>
              <a:lstStyle/>
              <a:p>
                <a:pPr defTabSz="457200" fontAlgn="base">
                  <a:spcBef>
                    <a:spcPct val="0"/>
                  </a:spcBef>
                  <a:spcAft>
                    <a:spcPct val="0"/>
                  </a:spcAft>
                </a:pPr>
                <a:r>
                  <a:rPr lang="en-US" b="1" dirty="0">
                    <a:ea typeface="ＭＳ Ｐゴシック" pitchFamily="34" charset="-128"/>
                    <a:cs typeface="Arial" pitchFamily="34" charset="0"/>
                  </a:rPr>
                  <a:t>0</a:t>
                </a:r>
              </a:p>
            </p:txBody>
          </p:sp>
          <p:sp>
            <p:nvSpPr>
              <p:cNvPr id="14" name="Text Box 1037"/>
              <p:cNvSpPr txBox="1">
                <a:spLocks noChangeArrowheads="1"/>
              </p:cNvSpPr>
              <p:nvPr/>
            </p:nvSpPr>
            <p:spPr bwMode="auto">
              <a:xfrm>
                <a:off x="1155700" y="4594413"/>
                <a:ext cx="203200" cy="369332"/>
              </a:xfrm>
              <a:prstGeom prst="rect">
                <a:avLst/>
              </a:prstGeom>
              <a:noFill/>
              <a:ln w="9525">
                <a:noFill/>
                <a:miter lim="800000"/>
                <a:headEnd/>
                <a:tailEnd/>
              </a:ln>
            </p:spPr>
            <p:txBody>
              <a:bodyPr lIns="45720" rIns="0">
                <a:spAutoFit/>
              </a:bodyPr>
              <a:lstStyle/>
              <a:p>
                <a:pPr defTabSz="457200" fontAlgn="base">
                  <a:spcBef>
                    <a:spcPct val="0"/>
                  </a:spcBef>
                  <a:spcAft>
                    <a:spcPct val="0"/>
                  </a:spcAft>
                </a:pPr>
                <a:r>
                  <a:rPr lang="en-US" b="1" dirty="0">
                    <a:ea typeface="ＭＳ Ｐゴシック" pitchFamily="34" charset="-128"/>
                    <a:cs typeface="Arial" pitchFamily="34" charset="0"/>
                  </a:rPr>
                  <a:t>1</a:t>
                </a:r>
              </a:p>
            </p:txBody>
          </p:sp>
          <p:sp>
            <p:nvSpPr>
              <p:cNvPr id="15" name="Text Box 1038"/>
              <p:cNvSpPr txBox="1">
                <a:spLocks noChangeArrowheads="1"/>
              </p:cNvSpPr>
              <p:nvPr/>
            </p:nvSpPr>
            <p:spPr bwMode="auto">
              <a:xfrm>
                <a:off x="1868488" y="4594413"/>
                <a:ext cx="203200" cy="369332"/>
              </a:xfrm>
              <a:prstGeom prst="rect">
                <a:avLst/>
              </a:prstGeom>
              <a:noFill/>
              <a:ln w="9525">
                <a:noFill/>
                <a:miter lim="800000"/>
                <a:headEnd/>
                <a:tailEnd/>
              </a:ln>
            </p:spPr>
            <p:txBody>
              <a:bodyPr lIns="45720" rIns="0">
                <a:spAutoFit/>
              </a:bodyPr>
              <a:lstStyle/>
              <a:p>
                <a:pPr defTabSz="457200" fontAlgn="base">
                  <a:spcBef>
                    <a:spcPct val="0"/>
                  </a:spcBef>
                  <a:spcAft>
                    <a:spcPct val="0"/>
                  </a:spcAft>
                </a:pPr>
                <a:r>
                  <a:rPr lang="en-US" b="1">
                    <a:ea typeface="ＭＳ Ｐゴシック" pitchFamily="34" charset="-128"/>
                    <a:cs typeface="Arial" pitchFamily="34" charset="0"/>
                  </a:rPr>
                  <a:t>2</a:t>
                </a:r>
              </a:p>
            </p:txBody>
          </p:sp>
          <p:sp>
            <p:nvSpPr>
              <p:cNvPr id="16" name="Text Box 1039"/>
              <p:cNvSpPr txBox="1">
                <a:spLocks noChangeArrowheads="1"/>
              </p:cNvSpPr>
              <p:nvPr/>
            </p:nvSpPr>
            <p:spPr bwMode="auto">
              <a:xfrm>
                <a:off x="2579688" y="4594413"/>
                <a:ext cx="203200" cy="369332"/>
              </a:xfrm>
              <a:prstGeom prst="rect">
                <a:avLst/>
              </a:prstGeom>
              <a:noFill/>
              <a:ln w="9525">
                <a:noFill/>
                <a:miter lim="800000"/>
                <a:headEnd/>
                <a:tailEnd/>
              </a:ln>
            </p:spPr>
            <p:txBody>
              <a:bodyPr lIns="45720" rIns="0">
                <a:spAutoFit/>
              </a:bodyPr>
              <a:lstStyle/>
              <a:p>
                <a:pPr defTabSz="457200" fontAlgn="base">
                  <a:spcBef>
                    <a:spcPct val="0"/>
                  </a:spcBef>
                  <a:spcAft>
                    <a:spcPct val="0"/>
                  </a:spcAft>
                </a:pPr>
                <a:r>
                  <a:rPr lang="en-US" b="1">
                    <a:ea typeface="ＭＳ Ｐゴシック" pitchFamily="34" charset="-128"/>
                    <a:cs typeface="Arial" pitchFamily="34" charset="0"/>
                  </a:rPr>
                  <a:t>3</a:t>
                </a:r>
              </a:p>
            </p:txBody>
          </p:sp>
          <p:sp>
            <p:nvSpPr>
              <p:cNvPr id="17" name="Text Box 1040"/>
              <p:cNvSpPr txBox="1">
                <a:spLocks noChangeArrowheads="1"/>
              </p:cNvSpPr>
              <p:nvPr/>
            </p:nvSpPr>
            <p:spPr bwMode="auto">
              <a:xfrm>
                <a:off x="3290888" y="4594413"/>
                <a:ext cx="203200" cy="369332"/>
              </a:xfrm>
              <a:prstGeom prst="rect">
                <a:avLst/>
              </a:prstGeom>
              <a:noFill/>
              <a:ln w="9525">
                <a:noFill/>
                <a:miter lim="800000"/>
                <a:headEnd/>
                <a:tailEnd/>
              </a:ln>
            </p:spPr>
            <p:txBody>
              <a:bodyPr lIns="45720" rIns="0">
                <a:spAutoFit/>
              </a:bodyPr>
              <a:lstStyle/>
              <a:p>
                <a:pPr defTabSz="457200" fontAlgn="base">
                  <a:spcBef>
                    <a:spcPct val="0"/>
                  </a:spcBef>
                  <a:spcAft>
                    <a:spcPct val="0"/>
                  </a:spcAft>
                </a:pPr>
                <a:r>
                  <a:rPr lang="en-US" b="1">
                    <a:ea typeface="ＭＳ Ｐゴシック" pitchFamily="34" charset="-128"/>
                    <a:cs typeface="Arial" pitchFamily="34" charset="0"/>
                  </a:rPr>
                  <a:t>4</a:t>
                </a:r>
              </a:p>
            </p:txBody>
          </p:sp>
          <p:sp>
            <p:nvSpPr>
              <p:cNvPr id="18" name="Text Box 1041"/>
              <p:cNvSpPr txBox="1">
                <a:spLocks noChangeArrowheads="1"/>
              </p:cNvSpPr>
              <p:nvPr/>
            </p:nvSpPr>
            <p:spPr bwMode="auto">
              <a:xfrm>
                <a:off x="4005263" y="4594413"/>
                <a:ext cx="203200" cy="369332"/>
              </a:xfrm>
              <a:prstGeom prst="rect">
                <a:avLst/>
              </a:prstGeom>
              <a:noFill/>
              <a:ln w="9525">
                <a:noFill/>
                <a:miter lim="800000"/>
                <a:headEnd/>
                <a:tailEnd/>
              </a:ln>
            </p:spPr>
            <p:txBody>
              <a:bodyPr lIns="45720" rIns="0">
                <a:spAutoFit/>
              </a:bodyPr>
              <a:lstStyle/>
              <a:p>
                <a:pPr defTabSz="457200" fontAlgn="base">
                  <a:spcBef>
                    <a:spcPct val="0"/>
                  </a:spcBef>
                  <a:spcAft>
                    <a:spcPct val="0"/>
                  </a:spcAft>
                </a:pPr>
                <a:r>
                  <a:rPr lang="en-US" b="1">
                    <a:ea typeface="ＭＳ Ｐゴシック" pitchFamily="34" charset="-128"/>
                    <a:cs typeface="Arial" pitchFamily="34" charset="0"/>
                  </a:rPr>
                  <a:t>5</a:t>
                </a:r>
              </a:p>
            </p:txBody>
          </p:sp>
          <p:sp>
            <p:nvSpPr>
              <p:cNvPr id="19" name="Text Box 1042"/>
              <p:cNvSpPr txBox="1">
                <a:spLocks noChangeArrowheads="1"/>
              </p:cNvSpPr>
              <p:nvPr/>
            </p:nvSpPr>
            <p:spPr bwMode="auto">
              <a:xfrm>
                <a:off x="4716463" y="4594413"/>
                <a:ext cx="203200" cy="369332"/>
              </a:xfrm>
              <a:prstGeom prst="rect">
                <a:avLst/>
              </a:prstGeom>
              <a:noFill/>
              <a:ln w="9525">
                <a:noFill/>
                <a:miter lim="800000"/>
                <a:headEnd/>
                <a:tailEnd/>
              </a:ln>
            </p:spPr>
            <p:txBody>
              <a:bodyPr lIns="45720" rIns="0">
                <a:spAutoFit/>
              </a:bodyPr>
              <a:lstStyle/>
              <a:p>
                <a:pPr defTabSz="457200" fontAlgn="base">
                  <a:spcBef>
                    <a:spcPct val="0"/>
                  </a:spcBef>
                  <a:spcAft>
                    <a:spcPct val="0"/>
                  </a:spcAft>
                </a:pPr>
                <a:r>
                  <a:rPr lang="en-US" b="1">
                    <a:ea typeface="ＭＳ Ｐゴシック" pitchFamily="34" charset="-128"/>
                    <a:cs typeface="Arial" pitchFamily="34" charset="0"/>
                  </a:rPr>
                  <a:t>6</a:t>
                </a:r>
              </a:p>
            </p:txBody>
          </p:sp>
          <p:sp>
            <p:nvSpPr>
              <p:cNvPr id="21" name="Text Box 1044"/>
              <p:cNvSpPr txBox="1">
                <a:spLocks noChangeArrowheads="1"/>
              </p:cNvSpPr>
              <p:nvPr/>
            </p:nvSpPr>
            <p:spPr bwMode="auto">
              <a:xfrm>
                <a:off x="5427663" y="4594413"/>
                <a:ext cx="203200" cy="369332"/>
              </a:xfrm>
              <a:prstGeom prst="rect">
                <a:avLst/>
              </a:prstGeom>
              <a:noFill/>
              <a:ln w="9525">
                <a:noFill/>
                <a:miter lim="800000"/>
                <a:headEnd/>
                <a:tailEnd/>
              </a:ln>
            </p:spPr>
            <p:txBody>
              <a:bodyPr lIns="45720" rIns="0">
                <a:spAutoFit/>
              </a:bodyPr>
              <a:lstStyle/>
              <a:p>
                <a:pPr defTabSz="457200" fontAlgn="base">
                  <a:spcBef>
                    <a:spcPct val="0"/>
                  </a:spcBef>
                  <a:spcAft>
                    <a:spcPct val="0"/>
                  </a:spcAft>
                </a:pPr>
                <a:r>
                  <a:rPr lang="en-US" b="1" dirty="0">
                    <a:ea typeface="ＭＳ Ｐゴシック" pitchFamily="34" charset="-128"/>
                    <a:cs typeface="Arial" pitchFamily="34" charset="0"/>
                  </a:rPr>
                  <a:t>7</a:t>
                </a:r>
              </a:p>
            </p:txBody>
          </p:sp>
          <p:sp>
            <p:nvSpPr>
              <p:cNvPr id="32" name="Text Box 1055"/>
              <p:cNvSpPr txBox="1">
                <a:spLocks noChangeArrowheads="1"/>
              </p:cNvSpPr>
              <p:nvPr/>
            </p:nvSpPr>
            <p:spPr bwMode="auto">
              <a:xfrm>
                <a:off x="6965623" y="4599296"/>
                <a:ext cx="1721497"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dirty="0">
                    <a:ea typeface="ＭＳ Ｐゴシック" pitchFamily="34" charset="-128"/>
                    <a:cs typeface="Arial" pitchFamily="34" charset="0"/>
                  </a:rPr>
                  <a:t>Time, Seconds</a:t>
                </a:r>
              </a:p>
            </p:txBody>
          </p:sp>
          <p:sp>
            <p:nvSpPr>
              <p:cNvPr id="68" name="Text Box 1044"/>
              <p:cNvSpPr txBox="1">
                <a:spLocks noChangeArrowheads="1"/>
              </p:cNvSpPr>
              <p:nvPr/>
            </p:nvSpPr>
            <p:spPr bwMode="auto">
              <a:xfrm>
                <a:off x="6129713" y="4596939"/>
                <a:ext cx="203200" cy="369332"/>
              </a:xfrm>
              <a:prstGeom prst="rect">
                <a:avLst/>
              </a:prstGeom>
              <a:noFill/>
              <a:ln w="9525">
                <a:noFill/>
                <a:miter lim="800000"/>
                <a:headEnd/>
                <a:tailEnd/>
              </a:ln>
            </p:spPr>
            <p:txBody>
              <a:bodyPr lIns="45720" rIns="0">
                <a:spAutoFit/>
              </a:bodyPr>
              <a:lstStyle/>
              <a:p>
                <a:pPr defTabSz="457200" fontAlgn="base">
                  <a:spcBef>
                    <a:spcPct val="0"/>
                  </a:spcBef>
                  <a:spcAft>
                    <a:spcPct val="0"/>
                  </a:spcAft>
                </a:pPr>
                <a:r>
                  <a:rPr lang="en-US" b="1" dirty="0">
                    <a:ea typeface="ＭＳ Ｐゴシック" pitchFamily="34" charset="-128"/>
                    <a:cs typeface="Arial" pitchFamily="34" charset="0"/>
                  </a:rPr>
                  <a:t>8</a:t>
                </a:r>
              </a:p>
            </p:txBody>
          </p:sp>
        </p:grpSp>
        <p:cxnSp>
          <p:nvCxnSpPr>
            <p:cNvPr id="60" name="Straight Connector 59"/>
            <p:cNvCxnSpPr>
              <a:stCxn id="8" idx="0"/>
            </p:cNvCxnSpPr>
            <p:nvPr/>
          </p:nvCxnSpPr>
          <p:spPr bwMode="auto">
            <a:xfrm flipV="1">
              <a:off x="1970088" y="2081949"/>
              <a:ext cx="2415555" cy="2401606"/>
            </a:xfrm>
            <a:prstGeom prst="line">
              <a:avLst/>
            </a:prstGeom>
            <a:noFill/>
            <a:ln w="28575">
              <a:solidFill>
                <a:srgbClr val="0070C0"/>
              </a:solidFill>
              <a:round/>
              <a:headEnd/>
              <a:tailEnd/>
            </a:ln>
            <a:effectLst/>
          </p:spPr>
        </p:cxnSp>
        <p:cxnSp>
          <p:nvCxnSpPr>
            <p:cNvPr id="63" name="Straight Connector 62"/>
            <p:cNvCxnSpPr/>
            <p:nvPr/>
          </p:nvCxnSpPr>
          <p:spPr bwMode="auto">
            <a:xfrm flipV="1">
              <a:off x="1256200" y="2104362"/>
              <a:ext cx="2415555" cy="2401606"/>
            </a:xfrm>
            <a:prstGeom prst="line">
              <a:avLst/>
            </a:prstGeom>
            <a:noFill/>
            <a:ln w="28575">
              <a:solidFill>
                <a:srgbClr val="0070C0"/>
              </a:solidFill>
              <a:round/>
              <a:headEnd/>
              <a:tailEnd/>
            </a:ln>
            <a:effectLst/>
          </p:spPr>
        </p:cxnSp>
        <p:cxnSp>
          <p:nvCxnSpPr>
            <p:cNvPr id="64" name="Straight Connector 63"/>
            <p:cNvCxnSpPr/>
            <p:nvPr/>
          </p:nvCxnSpPr>
          <p:spPr bwMode="auto">
            <a:xfrm flipV="1">
              <a:off x="2681287" y="2104557"/>
              <a:ext cx="2415555" cy="2401606"/>
            </a:xfrm>
            <a:prstGeom prst="line">
              <a:avLst/>
            </a:prstGeom>
            <a:noFill/>
            <a:ln w="28575">
              <a:solidFill>
                <a:srgbClr val="0070C0"/>
              </a:solidFill>
              <a:round/>
              <a:headEnd/>
              <a:tailEnd/>
            </a:ln>
            <a:effectLst/>
          </p:spPr>
        </p:cxnSp>
        <p:cxnSp>
          <p:nvCxnSpPr>
            <p:cNvPr id="65" name="Straight Connector 64"/>
            <p:cNvCxnSpPr/>
            <p:nvPr/>
          </p:nvCxnSpPr>
          <p:spPr bwMode="auto">
            <a:xfrm flipV="1">
              <a:off x="3404598" y="2086712"/>
              <a:ext cx="2415555" cy="2401606"/>
            </a:xfrm>
            <a:prstGeom prst="line">
              <a:avLst/>
            </a:prstGeom>
            <a:noFill/>
            <a:ln w="28575">
              <a:solidFill>
                <a:srgbClr val="0070C0"/>
              </a:solidFill>
              <a:round/>
              <a:headEnd/>
              <a:tailEnd/>
            </a:ln>
            <a:effectLst/>
          </p:spPr>
        </p:cxnSp>
        <p:cxnSp>
          <p:nvCxnSpPr>
            <p:cNvPr id="66" name="Straight Connector 65"/>
            <p:cNvCxnSpPr/>
            <p:nvPr/>
          </p:nvCxnSpPr>
          <p:spPr bwMode="auto">
            <a:xfrm flipV="1">
              <a:off x="4808975" y="2102936"/>
              <a:ext cx="2415555" cy="2401606"/>
            </a:xfrm>
            <a:prstGeom prst="line">
              <a:avLst/>
            </a:prstGeom>
            <a:noFill/>
            <a:ln w="28575">
              <a:solidFill>
                <a:srgbClr val="0070C0"/>
              </a:solidFill>
              <a:round/>
              <a:headEnd/>
              <a:tailEnd/>
            </a:ln>
            <a:effectLst/>
          </p:spPr>
        </p:cxnSp>
        <p:cxnSp>
          <p:nvCxnSpPr>
            <p:cNvPr id="67" name="Straight Connector 66"/>
            <p:cNvCxnSpPr/>
            <p:nvPr/>
          </p:nvCxnSpPr>
          <p:spPr bwMode="auto">
            <a:xfrm flipV="1">
              <a:off x="4095087" y="2125349"/>
              <a:ext cx="2415555" cy="2401606"/>
            </a:xfrm>
            <a:prstGeom prst="line">
              <a:avLst/>
            </a:prstGeom>
            <a:noFill/>
            <a:ln w="28575">
              <a:solidFill>
                <a:srgbClr val="0070C0"/>
              </a:solidFill>
              <a:round/>
              <a:headEnd/>
              <a:tailEnd/>
            </a:ln>
            <a:effectLst/>
          </p:spPr>
        </p:cxnSp>
        <p:cxnSp>
          <p:nvCxnSpPr>
            <p:cNvPr id="69" name="Straight Connector 68"/>
            <p:cNvCxnSpPr/>
            <p:nvPr/>
          </p:nvCxnSpPr>
          <p:spPr bwMode="auto">
            <a:xfrm flipV="1">
              <a:off x="5520174" y="2125544"/>
              <a:ext cx="2415555" cy="2401606"/>
            </a:xfrm>
            <a:prstGeom prst="line">
              <a:avLst/>
            </a:prstGeom>
            <a:noFill/>
            <a:ln w="28575">
              <a:solidFill>
                <a:srgbClr val="0070C0"/>
              </a:solidFill>
              <a:round/>
              <a:headEnd/>
              <a:tailEnd/>
            </a:ln>
            <a:effectLst/>
          </p:spPr>
        </p:cxnSp>
        <p:cxnSp>
          <p:nvCxnSpPr>
            <p:cNvPr id="70" name="Straight Connector 69"/>
            <p:cNvCxnSpPr/>
            <p:nvPr/>
          </p:nvCxnSpPr>
          <p:spPr bwMode="auto">
            <a:xfrm flipV="1">
              <a:off x="6243485" y="2107699"/>
              <a:ext cx="2415555" cy="2401606"/>
            </a:xfrm>
            <a:prstGeom prst="line">
              <a:avLst/>
            </a:prstGeom>
            <a:noFill/>
            <a:ln w="28575">
              <a:solidFill>
                <a:srgbClr val="0070C0"/>
              </a:solidFill>
              <a:round/>
              <a:headEnd/>
              <a:tailEnd/>
            </a:ln>
            <a:effectLst/>
          </p:spPr>
        </p:cxnSp>
        <p:cxnSp>
          <p:nvCxnSpPr>
            <p:cNvPr id="72" name="Straight Connector 71"/>
            <p:cNvCxnSpPr/>
            <p:nvPr/>
          </p:nvCxnSpPr>
          <p:spPr bwMode="auto">
            <a:xfrm flipV="1">
              <a:off x="580651" y="2105983"/>
              <a:ext cx="2415555" cy="2401606"/>
            </a:xfrm>
            <a:prstGeom prst="line">
              <a:avLst/>
            </a:prstGeom>
            <a:noFill/>
            <a:ln w="28575">
              <a:solidFill>
                <a:srgbClr val="FFFF00"/>
              </a:solidFill>
              <a:round/>
              <a:headEnd/>
              <a:tailEnd/>
            </a:ln>
            <a:effectLst>
              <a:outerShdw dist="38100" dir="2700000" rotWithShape="0">
                <a:srgbClr val="808080">
                  <a:alpha val="42999"/>
                </a:srgbClr>
              </a:outerShdw>
            </a:effectLst>
          </p:spPr>
        </p:cxnSp>
      </p:grpSp>
      <p:sp>
        <p:nvSpPr>
          <p:cNvPr id="29" name="Text Box 1052"/>
          <p:cNvSpPr txBox="1">
            <a:spLocks noChangeArrowheads="1"/>
          </p:cNvSpPr>
          <p:nvPr/>
        </p:nvSpPr>
        <p:spPr bwMode="auto">
          <a:xfrm rot="18900000">
            <a:off x="1941846" y="2818050"/>
            <a:ext cx="2858342" cy="369332"/>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en-US" dirty="0" smtClean="0">
                <a:ea typeface="ＭＳ Ｐゴシック" pitchFamily="34" charset="-128"/>
                <a:cs typeface="Arial" pitchFamily="34" charset="0"/>
              </a:rPr>
              <a:t>EQ Warning </a:t>
            </a:r>
            <a:r>
              <a:rPr lang="en-US" dirty="0">
                <a:ea typeface="ＭＳ Ｐゴシック" pitchFamily="34" charset="-128"/>
                <a:cs typeface="Arial" pitchFamily="34" charset="0"/>
              </a:rPr>
              <a:t>Decision</a:t>
            </a:r>
          </a:p>
        </p:txBody>
      </p:sp>
      <p:sp>
        <p:nvSpPr>
          <p:cNvPr id="49" name="Text Box 1048"/>
          <p:cNvSpPr txBox="1">
            <a:spLocks noChangeArrowheads="1"/>
          </p:cNvSpPr>
          <p:nvPr/>
        </p:nvSpPr>
        <p:spPr bwMode="auto">
          <a:xfrm rot="18900000">
            <a:off x="2221353" y="3057168"/>
            <a:ext cx="3190825" cy="369332"/>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en-US" dirty="0">
                <a:ea typeface="ＭＳ Ｐゴシック" pitchFamily="34" charset="-128"/>
                <a:cs typeface="Arial" pitchFamily="34" charset="0"/>
              </a:rPr>
              <a:t>Control automated processes</a:t>
            </a:r>
          </a:p>
        </p:txBody>
      </p:sp>
      <p:sp>
        <p:nvSpPr>
          <p:cNvPr id="25" name="Text Box 1048"/>
          <p:cNvSpPr txBox="1">
            <a:spLocks noChangeArrowheads="1"/>
          </p:cNvSpPr>
          <p:nvPr/>
        </p:nvSpPr>
        <p:spPr bwMode="auto">
          <a:xfrm rot="18900000">
            <a:off x="3028558" y="3203790"/>
            <a:ext cx="2717705" cy="369332"/>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en-US" dirty="0">
                <a:ea typeface="ＭＳ Ｐゴシック" pitchFamily="34" charset="-128"/>
                <a:cs typeface="Arial" pitchFamily="34" charset="0"/>
              </a:rPr>
              <a:t>Pause a Lasik eye-laser</a:t>
            </a:r>
          </a:p>
        </p:txBody>
      </p:sp>
    </p:spTree>
    <p:extLst>
      <p:ext uri="{BB962C8B-B14F-4D97-AF65-F5344CB8AC3E}">
        <p14:creationId xmlns:p14="http://schemas.microsoft.com/office/powerpoint/2010/main" val="404720457"/>
      </p:ext>
    </p:extLst>
  </p:cSld>
  <p:clrMapOvr>
    <a:masterClrMapping/>
  </p:clrMapOvr>
  <p:transition advTm="527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xit" presetSubtype="10" fill="hold" nodeType="afterEffect">
                                  <p:stCondLst>
                                    <p:cond delay="1000"/>
                                  </p:stCondLst>
                                  <p:childTnLst>
                                    <p:animEffect transition="out" filter="randombar(horizontal)">
                                      <p:cBhvr>
                                        <p:cTn id="6" dur="3000"/>
                                        <p:tgtEl>
                                          <p:spTgt spid="30"/>
                                        </p:tgtEl>
                                      </p:cBhvr>
                                    </p:animEffect>
                                    <p:set>
                                      <p:cBhvr>
                                        <p:cTn id="7" dur="1" fill="hold">
                                          <p:stCondLst>
                                            <p:cond delay="2999"/>
                                          </p:stCondLst>
                                        </p:cTn>
                                        <p:tgtEl>
                                          <p:spTgt spid="30"/>
                                        </p:tgtEl>
                                        <p:attrNameLst>
                                          <p:attrName>style.visibility</p:attrName>
                                        </p:attrNameLst>
                                      </p:cBhvr>
                                      <p:to>
                                        <p:strVal val="hidden"/>
                                      </p:to>
                                    </p:set>
                                  </p:childTnLst>
                                </p:cTn>
                              </p:par>
                            </p:childTnLst>
                          </p:cTn>
                        </p:par>
                        <p:par>
                          <p:cTn id="8" fill="hold">
                            <p:stCondLst>
                              <p:cond delay="4000"/>
                            </p:stCondLst>
                            <p:childTnLst>
                              <p:par>
                                <p:cTn id="9" presetID="14" presetClass="entr" presetSubtype="1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randombar(horizontal)">
                                      <p:cBhvr>
                                        <p:cTn id="11" dur="2000"/>
                                        <p:tgtEl>
                                          <p:spTgt spid="33"/>
                                        </p:tgtEl>
                                      </p:cBhvr>
                                    </p:animEffect>
                                  </p:childTnLst>
                                </p:cTn>
                              </p:par>
                              <p:par>
                                <p:cTn id="12" presetID="2" presetClass="mediacall" presetSubtype="0" fill="hold" nodeType="withEffect">
                                  <p:stCondLst>
                                    <p:cond delay="0"/>
                                  </p:stCondLst>
                                  <p:childTnLst>
                                    <p:cmd type="call" cmd="togglePause">
                                      <p:cBhvr>
                                        <p:cTn id="13" dur="1" fill="hold"/>
                                        <p:tgtEl>
                                          <p:spTgt spid="28"/>
                                        </p:tgtEl>
                                      </p:cBhvr>
                                    </p:cmd>
                                  </p:childTnLst>
                                </p:cTn>
                              </p:par>
                            </p:childTnLst>
                          </p:cTn>
                        </p:par>
                        <p:par>
                          <p:cTn id="14" fill="hold">
                            <p:stCondLst>
                              <p:cond delay="6000"/>
                            </p:stCondLst>
                            <p:childTnLst>
                              <p:par>
                                <p:cTn id="15" presetID="1"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par>
                          <p:cTn id="17" fill="hold">
                            <p:stCondLst>
                              <p:cond delay="6000"/>
                            </p:stCondLst>
                            <p:childTnLst>
                              <p:par>
                                <p:cTn id="18" presetID="1" presetClass="entr" presetSubtype="0" fill="hold" grpId="0" nodeType="afterEffect">
                                  <p:stCondLst>
                                    <p:cond delay="1000"/>
                                  </p:stCondLst>
                                  <p:childTnLst>
                                    <p:set>
                                      <p:cBhvr>
                                        <p:cTn id="19" dur="1" fill="hold">
                                          <p:stCondLst>
                                            <p:cond delay="0"/>
                                          </p:stCondLst>
                                        </p:cTn>
                                        <p:tgtEl>
                                          <p:spTgt spid="49"/>
                                        </p:tgtEl>
                                        <p:attrNameLst>
                                          <p:attrName>style.visibility</p:attrName>
                                        </p:attrNameLst>
                                      </p:cBhvr>
                                      <p:to>
                                        <p:strVal val="visible"/>
                                      </p:to>
                                    </p:set>
                                  </p:childTnLst>
                                </p:cTn>
                              </p:par>
                            </p:childTnLst>
                          </p:cTn>
                        </p:par>
                        <p:par>
                          <p:cTn id="20" fill="hold">
                            <p:stCondLst>
                              <p:cond delay="7000"/>
                            </p:stCondLst>
                            <p:childTnLst>
                              <p:par>
                                <p:cTn id="21" presetID="1" presetClass="entr" presetSubtype="0" fill="hold" grpId="0" nodeType="afterEffect">
                                  <p:stCondLst>
                                    <p:cond delay="100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8000"/>
                            </p:stCondLst>
                            <p:childTnLst>
                              <p:par>
                                <p:cTn id="24" presetID="1" presetClass="entr" presetSubtype="0" fill="hold" grpId="0" nodeType="afterEffect">
                                  <p:stCondLst>
                                    <p:cond delay="1000"/>
                                  </p:stCondLst>
                                  <p:childTnLst>
                                    <p:set>
                                      <p:cBhvr>
                                        <p:cTn id="25" dur="1" fill="hold">
                                          <p:stCondLst>
                                            <p:cond delay="0"/>
                                          </p:stCondLst>
                                        </p:cTn>
                                        <p:tgtEl>
                                          <p:spTgt spid="24"/>
                                        </p:tgtEl>
                                        <p:attrNameLst>
                                          <p:attrName>style.visibility</p:attrName>
                                        </p:attrNameLst>
                                      </p:cBhvr>
                                      <p:to>
                                        <p:strVal val="visible"/>
                                      </p:to>
                                    </p:set>
                                  </p:childTnLst>
                                </p:cTn>
                              </p:par>
                            </p:childTnLst>
                          </p:cTn>
                        </p:par>
                        <p:par>
                          <p:cTn id="26" fill="hold">
                            <p:stCondLst>
                              <p:cond delay="9000"/>
                            </p:stCondLst>
                            <p:childTnLst>
                              <p:par>
                                <p:cTn id="27" presetID="1" presetClass="entr" presetSubtype="0" fill="hold" grpId="0" nodeType="afterEffect">
                                  <p:stCondLst>
                                    <p:cond delay="1000"/>
                                  </p:stCondLst>
                                  <p:childTnLst>
                                    <p:set>
                                      <p:cBhvr>
                                        <p:cTn id="28" dur="1" fill="hold">
                                          <p:stCondLst>
                                            <p:cond delay="0"/>
                                          </p:stCondLst>
                                        </p:cTn>
                                        <p:tgtEl>
                                          <p:spTgt spid="5"/>
                                        </p:tgtEl>
                                        <p:attrNameLst>
                                          <p:attrName>style.visibility</p:attrName>
                                        </p:attrNameLst>
                                      </p:cBhvr>
                                      <p:to>
                                        <p:strVal val="visible"/>
                                      </p:to>
                                    </p:set>
                                  </p:childTnLst>
                                </p:cTn>
                              </p:par>
                            </p:childTnLst>
                          </p:cTn>
                        </p:par>
                        <p:par>
                          <p:cTn id="29" fill="hold">
                            <p:stCondLst>
                              <p:cond delay="10000"/>
                            </p:stCondLst>
                            <p:childTnLst>
                              <p:par>
                                <p:cTn id="30" presetID="1" presetClass="entr" presetSubtype="0" fill="hold" grpId="0" nodeType="afterEffect">
                                  <p:stCondLst>
                                    <p:cond delay="1000"/>
                                  </p:stCondLst>
                                  <p:childTnLst>
                                    <p:set>
                                      <p:cBhvr>
                                        <p:cTn id="31" dur="1" fill="hold">
                                          <p:stCondLst>
                                            <p:cond delay="0"/>
                                          </p:stCondLst>
                                        </p:cTn>
                                        <p:tgtEl>
                                          <p:spTgt spid="27"/>
                                        </p:tgtEl>
                                        <p:attrNameLst>
                                          <p:attrName>style.visibility</p:attrName>
                                        </p:attrNameLst>
                                      </p:cBhvr>
                                      <p:to>
                                        <p:strVal val="visible"/>
                                      </p:to>
                                    </p:set>
                                  </p:childTnLst>
                                </p:cTn>
                              </p:par>
                            </p:childTnLst>
                          </p:cTn>
                        </p:par>
                        <p:par>
                          <p:cTn id="32" fill="hold">
                            <p:stCondLst>
                              <p:cond delay="11000"/>
                            </p:stCondLst>
                            <p:childTnLst>
                              <p:par>
                                <p:cTn id="33" presetID="1" presetClass="entr" presetSubtype="0" fill="hold" grpId="0" nodeType="afterEffect">
                                  <p:stCondLst>
                                    <p:cond delay="1000"/>
                                  </p:stCondLst>
                                  <p:childTnLst>
                                    <p:set>
                                      <p:cBhvr>
                                        <p:cTn id="34" dur="1" fill="hold">
                                          <p:stCondLst>
                                            <p:cond delay="0"/>
                                          </p:stCondLst>
                                        </p:cTn>
                                        <p:tgtEl>
                                          <p:spTgt spid="26"/>
                                        </p:tgtEl>
                                        <p:attrNameLst>
                                          <p:attrName>style.visibility</p:attrName>
                                        </p:attrNameLst>
                                      </p:cBhvr>
                                      <p:to>
                                        <p:strVal val="visible"/>
                                      </p:to>
                                    </p:set>
                                  </p:childTnLst>
                                </p:cTn>
                              </p:par>
                            </p:childTnLst>
                          </p:cTn>
                        </p:par>
                        <p:par>
                          <p:cTn id="35" fill="hold">
                            <p:stCondLst>
                              <p:cond delay="12000"/>
                            </p:stCondLst>
                            <p:childTnLst>
                              <p:par>
                                <p:cTn id="36" presetID="1" presetClass="entr" presetSubtype="0" fill="hold" grpId="0" nodeType="afterEffect">
                                  <p:stCondLst>
                                    <p:cond delay="1000"/>
                                  </p:stCondLst>
                                  <p:childTnLst>
                                    <p:set>
                                      <p:cBhvr>
                                        <p:cTn id="37" dur="1" fill="hold">
                                          <p:stCondLst>
                                            <p:cond delay="0"/>
                                          </p:stCondLst>
                                        </p:cTn>
                                        <p:tgtEl>
                                          <p:spTgt spid="31"/>
                                        </p:tgtEl>
                                        <p:attrNameLst>
                                          <p:attrName>style.visibility</p:attrName>
                                        </p:attrNameLst>
                                      </p:cBhvr>
                                      <p:to>
                                        <p:strVal val="visible"/>
                                      </p:to>
                                    </p:set>
                                  </p:childTnLst>
                                </p:cTn>
                              </p:par>
                            </p:childTnLst>
                          </p:cTn>
                        </p:par>
                        <p:par>
                          <p:cTn id="38" fill="hold">
                            <p:stCondLst>
                              <p:cond delay="13000"/>
                            </p:stCondLst>
                            <p:childTnLst>
                              <p:par>
                                <p:cTn id="39" presetID="1" presetClass="entr" presetSubtype="0" fill="hold" grpId="0" nodeType="afterEffect">
                                  <p:stCondLst>
                                    <p:cond delay="100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1" fill="hold" display="0">
                  <p:stCondLst>
                    <p:cond delay="indefinite"/>
                  </p:stCondLst>
                </p:cTn>
                <p:tgtEl>
                  <p:spTgt spid="28"/>
                </p:tgtEl>
              </p:cMediaNode>
            </p:video>
          </p:childTnLst>
        </p:cTn>
      </p:par>
    </p:tnLst>
    <p:bldLst>
      <p:bldP spid="5" grpId="0"/>
      <p:bldP spid="24" grpId="0"/>
      <p:bldP spid="26" grpId="0"/>
      <p:bldP spid="27" grpId="0"/>
      <p:bldP spid="31" grpId="0"/>
      <p:bldP spid="45" grpId="0"/>
      <p:bldP spid="29" grpId="0"/>
      <p:bldP spid="49" grpId="0"/>
      <p:bldP spid="25" grpId="0"/>
    </p:bldLst>
  </p:timing>
  <p:extLst mod="1">
    <p:ext uri="{E180D4A7-C9FB-4DFB-919C-405C955672EB}">
      <p14:showEvtLst xmlns:p14="http://schemas.microsoft.com/office/powerpoint/2010/main">
        <p14:playEvt time="4064" objId="28"/>
        <p14:pauseEvt time="4340" objId="28"/>
        <p14:stopEvt time="5273" objId="28"/>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1791" y="0"/>
            <a:ext cx="12048418" cy="6858000"/>
          </a:xfrm>
          <a:prstGeom prst="rect">
            <a:avLst/>
          </a:prstGeom>
        </p:spPr>
      </p:pic>
      <p:sp>
        <p:nvSpPr>
          <p:cNvPr id="3" name="Title 2"/>
          <p:cNvSpPr>
            <a:spLocks noGrp="1"/>
          </p:cNvSpPr>
          <p:nvPr>
            <p:ph type="title" idx="4294967295"/>
          </p:nvPr>
        </p:nvSpPr>
        <p:spPr>
          <a:xfrm>
            <a:off x="782379" y="5362843"/>
            <a:ext cx="10515600" cy="1325563"/>
          </a:xfrm>
          <a:solidFill>
            <a:schemeClr val="accent2">
              <a:lumMod val="50000"/>
            </a:schemeClr>
          </a:solidFill>
        </p:spPr>
        <p:txBody>
          <a:bodyPr/>
          <a:lstStyle/>
          <a:p>
            <a:r>
              <a:rPr lang="en-US" b="1" dirty="0" smtClean="0">
                <a:solidFill>
                  <a:schemeClr val="bg1"/>
                </a:solidFill>
              </a:rPr>
              <a:t>Driving on the highway…</a:t>
            </a:r>
            <a:br>
              <a:rPr lang="en-US" b="1" dirty="0" smtClean="0">
                <a:solidFill>
                  <a:schemeClr val="bg1"/>
                </a:solidFill>
              </a:rPr>
            </a:br>
            <a:r>
              <a:rPr lang="en-US" b="1" dirty="0" smtClean="0">
                <a:solidFill>
                  <a:schemeClr val="bg1"/>
                </a:solidFill>
              </a:rPr>
              <a:t>You would definitely want to hit the brakes!</a:t>
            </a:r>
            <a:endParaRPr lang="en-US" b="1" dirty="0">
              <a:solidFill>
                <a:schemeClr val="bg1"/>
              </a:solidFill>
            </a:endParaRPr>
          </a:p>
        </p:txBody>
      </p:sp>
    </p:spTree>
    <p:extLst>
      <p:ext uri="{BB962C8B-B14F-4D97-AF65-F5344CB8AC3E}">
        <p14:creationId xmlns:p14="http://schemas.microsoft.com/office/powerpoint/2010/main" val="1706495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opwatch - Ansgar Koreng / CC BY-SA 4.0"/>
          <p:cNvPicPr/>
          <p:nvPr/>
        </p:nvPicPr>
        <p:blipFill>
          <a:blip r:embed="rId4">
            <a:extLst>
              <a:ext uri="{28A0092B-C50C-407E-A947-70E740481C1C}">
                <a14:useLocalDpi xmlns:a14="http://schemas.microsoft.com/office/drawing/2010/main" val="0"/>
              </a:ext>
            </a:extLst>
          </a:blip>
          <a:srcRect/>
          <a:stretch>
            <a:fillRect/>
          </a:stretch>
        </p:blipFill>
        <p:spPr bwMode="auto">
          <a:xfrm>
            <a:off x="3172002" y="1921203"/>
            <a:ext cx="3257759" cy="2537209"/>
          </a:xfrm>
          <a:prstGeom prst="rect">
            <a:avLst/>
          </a:prstGeom>
          <a:noFill/>
          <a:ln>
            <a:noFill/>
          </a:ln>
        </p:spPr>
      </p:pic>
      <p:grpSp>
        <p:nvGrpSpPr>
          <p:cNvPr id="8" name="Group 7"/>
          <p:cNvGrpSpPr/>
          <p:nvPr/>
        </p:nvGrpSpPr>
        <p:grpSpPr>
          <a:xfrm>
            <a:off x="5738929" y="1159224"/>
            <a:ext cx="6096000" cy="4469453"/>
            <a:chOff x="5079268" y="445791"/>
            <a:chExt cx="6096000" cy="4469453"/>
          </a:xfrm>
        </p:grpSpPr>
        <p:pic>
          <p:nvPicPr>
            <p:cNvPr id="1028" name="Picture 4" descr="Image result for supersonic missile" title="Chinese authorities say each missile can carry 10 nuclear warheads. Defense analysts believe the missile has a range of 9,320 miles and could travel at 25 times the speed of s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9268" y="445791"/>
              <a:ext cx="5903580" cy="354214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079268" y="4115025"/>
              <a:ext cx="6096000" cy="800219"/>
            </a:xfrm>
            <a:prstGeom prst="rect">
              <a:avLst/>
            </a:prstGeom>
          </p:spPr>
          <p:txBody>
            <a:bodyPr>
              <a:spAutoFit/>
            </a:bodyPr>
            <a:lstStyle/>
            <a:p>
              <a:r>
                <a:rPr lang="en-US" dirty="0" smtClean="0">
                  <a:solidFill>
                    <a:srgbClr val="111111"/>
                  </a:solidFill>
                  <a:latin typeface="LabGrotesque-Black"/>
                </a:rPr>
                <a:t>Defense </a:t>
              </a:r>
              <a:r>
                <a:rPr lang="en-US" dirty="0">
                  <a:solidFill>
                    <a:srgbClr val="111111"/>
                  </a:solidFill>
                  <a:latin typeface="LabGrotesque-Black"/>
                </a:rPr>
                <a:t>analysts believe the missile has a range of 9,320 miles and could travel at 25 times the speed of sound</a:t>
              </a:r>
              <a:r>
                <a:rPr lang="en-US" dirty="0" smtClean="0">
                  <a:solidFill>
                    <a:srgbClr val="111111"/>
                  </a:solidFill>
                  <a:latin typeface="LabGrotesque-Black"/>
                </a:rPr>
                <a:t>.</a:t>
              </a:r>
            </a:p>
            <a:p>
              <a:r>
                <a:rPr lang="en-US" sz="1000" dirty="0">
                  <a:hlinkClick r:id="rId6"/>
                </a:rPr>
                <a:t>https://www.businessinsider.com/china-unveils-dongfeng-41-nuclear-ready-missile-threaten-us-2019-10</a:t>
              </a:r>
              <a:endParaRPr lang="en-US" sz="1000" dirty="0"/>
            </a:p>
          </p:txBody>
        </p:sp>
      </p:grpSp>
      <p:sp>
        <p:nvSpPr>
          <p:cNvPr id="9" name="Title 8"/>
          <p:cNvSpPr>
            <a:spLocks noGrp="1"/>
          </p:cNvSpPr>
          <p:nvPr>
            <p:ph type="title" idx="4294967295"/>
          </p:nvPr>
        </p:nvSpPr>
        <p:spPr>
          <a:xfrm>
            <a:off x="838200" y="265330"/>
            <a:ext cx="10515600" cy="1325563"/>
          </a:xfrm>
        </p:spPr>
        <p:txBody>
          <a:bodyPr/>
          <a:lstStyle/>
          <a:p>
            <a:pPr rtl="0" eaLnBrk="1" latinLnBrk="0" hangingPunct="1"/>
            <a:r>
              <a:rPr lang="en-US" sz="2800" kern="1200" dirty="0" smtClean="0">
                <a:solidFill>
                  <a:srgbClr val="000000"/>
                </a:solidFill>
                <a:effectLst/>
                <a:latin typeface="Calibri" panose="020F0502020204030204" pitchFamily="34" charset="0"/>
                <a:ea typeface="+mn-ea"/>
                <a:cs typeface="+mn-cs"/>
              </a:rPr>
              <a:t>Problem Statement – Speed!</a:t>
            </a:r>
            <a:endParaRPr lang="en-US" dirty="0" smtClean="0">
              <a:effectLst/>
            </a:endParaRPr>
          </a:p>
          <a:p>
            <a:endParaRPr lang="en-US" dirty="0"/>
          </a:p>
        </p:txBody>
      </p:sp>
      <p:pic>
        <p:nvPicPr>
          <p:cNvPr id="1026" name="Picture 2" descr="Image result for pikud haoref gaza alert zones map"/>
          <p:cNvPicPr>
            <a:picLocks noChangeAspect="1" noChangeArrowheads="1"/>
          </p:cNvPicPr>
          <p:nvPr/>
        </p:nvPicPr>
        <p:blipFill rotWithShape="1">
          <a:blip r:embed="rId7">
            <a:extLst>
              <a:ext uri="{28A0092B-C50C-407E-A947-70E740481C1C}">
                <a14:useLocalDpi xmlns:a14="http://schemas.microsoft.com/office/drawing/2010/main" val="0"/>
              </a:ext>
            </a:extLst>
          </a:blip>
          <a:srcRect r="8005"/>
          <a:stretch/>
        </p:blipFill>
        <p:spPr bwMode="auto">
          <a:xfrm>
            <a:off x="281635" y="1089881"/>
            <a:ext cx="3940410" cy="58189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68581591"/>
      </p:ext>
    </p:extLst>
  </p:cSld>
  <p:clrMapOvr>
    <a:masterClrMapping/>
  </p:clrMapOvr>
  <mc:AlternateContent xmlns:mc="http://schemas.openxmlformats.org/markup-compatibility/2006" xmlns:p14="http://schemas.microsoft.com/office/powerpoint/2010/main">
    <mc:Choice Requires="p14">
      <p:transition spd="slow" p14:dur="2000" advTm="32767"/>
    </mc:Choice>
    <mc:Fallback xmlns="">
      <p:transition spd="slow" advTm="327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t="22298" b="31866"/>
          <a:stretch/>
        </p:blipFill>
        <p:spPr bwMode="auto">
          <a:xfrm flipH="1">
            <a:off x="3644905" y="5296892"/>
            <a:ext cx="2537530" cy="7902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Why current system is slow?</a:t>
            </a:r>
            <a:endParaRPr lang="en-US" dirty="0"/>
          </a:p>
        </p:txBody>
      </p:sp>
      <p:sp>
        <p:nvSpPr>
          <p:cNvPr id="3" name="Content Placeholder 2"/>
          <p:cNvSpPr>
            <a:spLocks noGrp="1"/>
          </p:cNvSpPr>
          <p:nvPr>
            <p:ph idx="1"/>
          </p:nvPr>
        </p:nvSpPr>
        <p:spPr>
          <a:xfrm>
            <a:off x="793750" y="1390318"/>
            <a:ext cx="11398250" cy="4351338"/>
          </a:xfrm>
        </p:spPr>
        <p:txBody>
          <a:bodyPr/>
          <a:lstStyle/>
          <a:p>
            <a:r>
              <a:rPr lang="en-US" dirty="0" smtClean="0"/>
              <a:t>Emergency Alert Systems are BROADCAST systems</a:t>
            </a:r>
          </a:p>
          <a:p>
            <a:r>
              <a:rPr lang="en-US" dirty="0" smtClean="0"/>
              <a:t>Today’s systems are built on various implementations of </a:t>
            </a:r>
            <a:r>
              <a:rPr lang="en-US" b="1" dirty="0" smtClean="0"/>
              <a:t>http</a:t>
            </a:r>
            <a:r>
              <a:rPr lang="en-US" dirty="0" smtClean="0"/>
              <a:t> protocol.</a:t>
            </a:r>
          </a:p>
          <a:p>
            <a:r>
              <a:rPr lang="en-US" dirty="0" smtClean="0"/>
              <a:t>HTTP protocol is </a:t>
            </a:r>
            <a:r>
              <a:rPr lang="en-US" b="1" dirty="0" smtClean="0"/>
              <a:t>one to one (not broadcast!) </a:t>
            </a:r>
            <a:r>
              <a:rPr lang="en-US" dirty="0" smtClean="0"/>
              <a:t>communications mechanism:</a:t>
            </a:r>
          </a:p>
          <a:p>
            <a:pPr lvl="1"/>
            <a:r>
              <a:rPr lang="en-US" dirty="0" smtClean="0"/>
              <a:t>Client periodically approach the server, ask for new information</a:t>
            </a:r>
          </a:p>
          <a:p>
            <a:pPr lvl="1"/>
            <a:r>
              <a:rPr lang="en-US" dirty="0" smtClean="0"/>
              <a:t>Server send the new info to the client</a:t>
            </a:r>
          </a:p>
          <a:p>
            <a:pPr lvl="1"/>
            <a:r>
              <a:rPr lang="en-US" dirty="0" smtClean="0"/>
              <a:t>Client digest the info and act accordingly</a:t>
            </a:r>
          </a:p>
          <a:p>
            <a:r>
              <a:rPr lang="en-US" dirty="0" smtClean="0"/>
              <a:t>This is true for all clients in the system – multiply the load accordingly. </a:t>
            </a:r>
          </a:p>
          <a:p>
            <a:endParaRPr lang="en-US" dirty="0" smtClean="0"/>
          </a:p>
          <a:p>
            <a:endParaRPr lang="en-US" dirty="0"/>
          </a:p>
        </p:txBody>
      </p:sp>
      <p:sp>
        <p:nvSpPr>
          <p:cNvPr id="11" name="Rectangle 10"/>
          <p:cNvSpPr/>
          <p:nvPr/>
        </p:nvSpPr>
        <p:spPr>
          <a:xfrm>
            <a:off x="7884235" y="4549428"/>
            <a:ext cx="152400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Recipient</a:t>
            </a:r>
            <a:endParaRPr lang="en-US" dirty="0"/>
          </a:p>
        </p:txBody>
      </p:sp>
      <p:cxnSp>
        <p:nvCxnSpPr>
          <p:cNvPr id="13" name="Straight Arrow Connector 12"/>
          <p:cNvCxnSpPr>
            <a:stCxn id="11" idx="1"/>
          </p:cNvCxnSpPr>
          <p:nvPr/>
        </p:nvCxnSpPr>
        <p:spPr>
          <a:xfrm flipH="1">
            <a:off x="5760061" y="4733578"/>
            <a:ext cx="2124174" cy="1008078"/>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884235" y="5029481"/>
            <a:ext cx="152400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Recipient</a:t>
            </a:r>
            <a:endParaRPr lang="en-US" dirty="0"/>
          </a:p>
        </p:txBody>
      </p:sp>
      <p:cxnSp>
        <p:nvCxnSpPr>
          <p:cNvPr id="16" name="Straight Arrow Connector 15"/>
          <p:cNvCxnSpPr>
            <a:stCxn id="15" idx="1"/>
          </p:cNvCxnSpPr>
          <p:nvPr/>
        </p:nvCxnSpPr>
        <p:spPr>
          <a:xfrm flipH="1">
            <a:off x="5760061" y="5213631"/>
            <a:ext cx="2124174" cy="570525"/>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884235" y="6128031"/>
            <a:ext cx="152400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Recipient</a:t>
            </a:r>
            <a:endParaRPr lang="en-US" dirty="0"/>
          </a:p>
        </p:txBody>
      </p:sp>
      <p:cxnSp>
        <p:nvCxnSpPr>
          <p:cNvPr id="18" name="Straight Arrow Connector 17"/>
          <p:cNvCxnSpPr>
            <a:stCxn id="17" idx="1"/>
          </p:cNvCxnSpPr>
          <p:nvPr/>
        </p:nvCxnSpPr>
        <p:spPr>
          <a:xfrm flipH="1" flipV="1">
            <a:off x="5760061" y="5824917"/>
            <a:ext cx="2124174" cy="487264"/>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8538285" y="5514628"/>
            <a:ext cx="127000"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538285" y="5701325"/>
            <a:ext cx="127000"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538285" y="5888022"/>
            <a:ext cx="127000"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775660" y="4625909"/>
            <a:ext cx="1085850" cy="200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a:t>
            </a:r>
          </a:p>
          <a:p>
            <a:pPr algn="ctr"/>
            <a:r>
              <a:rPr lang="en-US" dirty="0" smtClean="0"/>
              <a:t>Alert</a:t>
            </a:r>
          </a:p>
          <a:p>
            <a:pPr algn="ctr"/>
            <a:r>
              <a:rPr lang="en-US" dirty="0" smtClean="0"/>
              <a:t>Server</a:t>
            </a:r>
            <a:endParaRPr lang="en-US" dirty="0"/>
          </a:p>
        </p:txBody>
      </p:sp>
    </p:spTree>
    <p:custDataLst>
      <p:tags r:id="rId1"/>
    </p:custDataLst>
    <p:extLst>
      <p:ext uri="{BB962C8B-B14F-4D97-AF65-F5344CB8AC3E}">
        <p14:creationId xmlns:p14="http://schemas.microsoft.com/office/powerpoint/2010/main" val="577421821"/>
      </p:ext>
    </p:extLst>
  </p:cSld>
  <p:clrMapOvr>
    <a:masterClrMapping/>
  </p:clrMapOvr>
  <mc:AlternateContent xmlns:mc="http://schemas.openxmlformats.org/markup-compatibility/2006" xmlns:p14="http://schemas.microsoft.com/office/powerpoint/2010/main">
    <mc:Choice Requires="p14">
      <p:transition spd="slow" p14:dur="2000" advTm="69955"/>
    </mc:Choice>
    <mc:Fallback xmlns="">
      <p:transition spd="slow" advTm="699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100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1000"/>
                                  </p:stCondLst>
                                  <p:childTnLst>
                                    <p:set>
                                      <p:cBhvr>
                                        <p:cTn id="32" dur="1" fill="hold">
                                          <p:stCondLst>
                                            <p:cond delay="0"/>
                                          </p:stCondLst>
                                        </p:cTn>
                                        <p:tgtEl>
                                          <p:spTgt spid="13"/>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nodeType="afterEffect">
                                  <p:stCondLst>
                                    <p:cond delay="500"/>
                                  </p:stCondLst>
                                  <p:childTnLst>
                                    <p:set>
                                      <p:cBhvr>
                                        <p:cTn id="35" dur="1" fill="hold">
                                          <p:stCondLst>
                                            <p:cond delay="0"/>
                                          </p:stCondLst>
                                        </p:cTn>
                                        <p:tgtEl>
                                          <p:spTgt spid="1026"/>
                                        </p:tgtEl>
                                        <p:attrNameLst>
                                          <p:attrName>style.visibility</p:attrName>
                                        </p:attrNameLst>
                                      </p:cBhvr>
                                      <p:to>
                                        <p:strVal val="visible"/>
                                      </p:to>
                                    </p:set>
                                  </p:childTnLst>
                                </p:cTn>
                              </p:par>
                            </p:childTnLst>
                          </p:cTn>
                        </p:par>
                        <p:par>
                          <p:cTn id="36" fill="hold">
                            <p:stCondLst>
                              <p:cond delay="1500"/>
                            </p:stCondLst>
                            <p:childTnLst>
                              <p:par>
                                <p:cTn id="37" presetID="1" presetClass="entr" presetSubtype="0" fill="hold" grpId="0" nodeType="afterEffect">
                                  <p:stCondLst>
                                    <p:cond delay="500"/>
                                  </p:stCondLst>
                                  <p:childTnLst>
                                    <p:set>
                                      <p:cBhvr>
                                        <p:cTn id="38" dur="1" fill="hold">
                                          <p:stCondLst>
                                            <p:cond delay="0"/>
                                          </p:stCondLst>
                                        </p:cTn>
                                        <p:tgtEl>
                                          <p:spTgt spid="15"/>
                                        </p:tgtEl>
                                        <p:attrNameLst>
                                          <p:attrName>style.visibility</p:attrName>
                                        </p:attrNameLst>
                                      </p:cBhvr>
                                      <p:to>
                                        <p:strVal val="visible"/>
                                      </p:to>
                                    </p:set>
                                  </p:childTnLst>
                                </p:cTn>
                              </p:par>
                            </p:childTnLst>
                          </p:cTn>
                        </p:par>
                        <p:par>
                          <p:cTn id="39" fill="hold">
                            <p:stCondLst>
                              <p:cond delay="2000"/>
                            </p:stCondLst>
                            <p:childTnLst>
                              <p:par>
                                <p:cTn id="40" presetID="1" presetClass="entr" presetSubtype="0" fill="hold" nodeType="afterEffect">
                                  <p:stCondLst>
                                    <p:cond delay="500"/>
                                  </p:stCondLst>
                                  <p:childTnLst>
                                    <p:set>
                                      <p:cBhvr>
                                        <p:cTn id="41" dur="1" fill="hold">
                                          <p:stCondLst>
                                            <p:cond delay="0"/>
                                          </p:stCondLst>
                                        </p:cTn>
                                        <p:tgtEl>
                                          <p:spTgt spid="16"/>
                                        </p:tgtEl>
                                        <p:attrNameLst>
                                          <p:attrName>style.visibility</p:attrName>
                                        </p:attrNameLst>
                                      </p:cBhvr>
                                      <p:to>
                                        <p:strVal val="visible"/>
                                      </p:to>
                                    </p:set>
                                  </p:childTnLst>
                                </p:cTn>
                              </p:par>
                            </p:childTnLst>
                          </p:cTn>
                        </p:par>
                        <p:par>
                          <p:cTn id="42" fill="hold">
                            <p:stCondLst>
                              <p:cond delay="2500"/>
                            </p:stCondLst>
                            <p:childTnLst>
                              <p:par>
                                <p:cTn id="43" presetID="1" presetClass="entr" presetSubtype="0" fill="hold" grpId="0" nodeType="afterEffect">
                                  <p:stCondLst>
                                    <p:cond delay="500"/>
                                  </p:stCondLst>
                                  <p:childTnLst>
                                    <p:set>
                                      <p:cBhvr>
                                        <p:cTn id="44" dur="1" fill="hold">
                                          <p:stCondLst>
                                            <p:cond delay="0"/>
                                          </p:stCondLst>
                                        </p:cTn>
                                        <p:tgtEl>
                                          <p:spTgt spid="19"/>
                                        </p:tgtEl>
                                        <p:attrNameLst>
                                          <p:attrName>style.visibility</p:attrName>
                                        </p:attrNameLst>
                                      </p:cBhvr>
                                      <p:to>
                                        <p:strVal val="visible"/>
                                      </p:to>
                                    </p:set>
                                  </p:childTnLst>
                                </p:cTn>
                              </p:par>
                            </p:childTnLst>
                          </p:cTn>
                        </p:par>
                        <p:par>
                          <p:cTn id="45" fill="hold">
                            <p:stCondLst>
                              <p:cond delay="3000"/>
                            </p:stCondLst>
                            <p:childTnLst>
                              <p:par>
                                <p:cTn id="46" presetID="1" presetClass="entr" presetSubtype="0" fill="hold" grpId="0" nodeType="afterEffect">
                                  <p:stCondLst>
                                    <p:cond delay="500"/>
                                  </p:stCondLst>
                                  <p:childTnLst>
                                    <p:set>
                                      <p:cBhvr>
                                        <p:cTn id="47" dur="1" fill="hold">
                                          <p:stCondLst>
                                            <p:cond delay="0"/>
                                          </p:stCondLst>
                                        </p:cTn>
                                        <p:tgtEl>
                                          <p:spTgt spid="20"/>
                                        </p:tgtEl>
                                        <p:attrNameLst>
                                          <p:attrName>style.visibility</p:attrName>
                                        </p:attrNameLst>
                                      </p:cBhvr>
                                      <p:to>
                                        <p:strVal val="visible"/>
                                      </p:to>
                                    </p:set>
                                  </p:childTnLst>
                                </p:cTn>
                              </p:par>
                            </p:childTnLst>
                          </p:cTn>
                        </p:par>
                        <p:par>
                          <p:cTn id="48" fill="hold">
                            <p:stCondLst>
                              <p:cond delay="3500"/>
                            </p:stCondLst>
                            <p:childTnLst>
                              <p:par>
                                <p:cTn id="49" presetID="1" presetClass="entr" presetSubtype="0" fill="hold" grpId="0" nodeType="afterEffect">
                                  <p:stCondLst>
                                    <p:cond delay="500"/>
                                  </p:stCondLst>
                                  <p:childTnLst>
                                    <p:set>
                                      <p:cBhvr>
                                        <p:cTn id="50" dur="1" fill="hold">
                                          <p:stCondLst>
                                            <p:cond delay="0"/>
                                          </p:stCondLst>
                                        </p:cTn>
                                        <p:tgtEl>
                                          <p:spTgt spid="21"/>
                                        </p:tgtEl>
                                        <p:attrNameLst>
                                          <p:attrName>style.visibility</p:attrName>
                                        </p:attrNameLst>
                                      </p:cBhvr>
                                      <p:to>
                                        <p:strVal val="visible"/>
                                      </p:to>
                                    </p:set>
                                  </p:childTnLst>
                                </p:cTn>
                              </p:par>
                            </p:childTnLst>
                          </p:cTn>
                        </p:par>
                        <p:par>
                          <p:cTn id="51" fill="hold">
                            <p:stCondLst>
                              <p:cond delay="4000"/>
                            </p:stCondLst>
                            <p:childTnLst>
                              <p:par>
                                <p:cTn id="52" presetID="1" presetClass="entr" presetSubtype="0" fill="hold" grpId="0" nodeType="afterEffect">
                                  <p:stCondLst>
                                    <p:cond delay="500"/>
                                  </p:stCondLst>
                                  <p:childTnLst>
                                    <p:set>
                                      <p:cBhvr>
                                        <p:cTn id="53" dur="1" fill="hold">
                                          <p:stCondLst>
                                            <p:cond delay="0"/>
                                          </p:stCondLst>
                                        </p:cTn>
                                        <p:tgtEl>
                                          <p:spTgt spid="17"/>
                                        </p:tgtEl>
                                        <p:attrNameLst>
                                          <p:attrName>style.visibility</p:attrName>
                                        </p:attrNameLst>
                                      </p:cBhvr>
                                      <p:to>
                                        <p:strVal val="visible"/>
                                      </p:to>
                                    </p:set>
                                  </p:childTnLst>
                                </p:cTn>
                              </p:par>
                            </p:childTnLst>
                          </p:cTn>
                        </p:par>
                        <p:par>
                          <p:cTn id="54" fill="hold">
                            <p:stCondLst>
                              <p:cond delay="4500"/>
                            </p:stCondLst>
                            <p:childTnLst>
                              <p:par>
                                <p:cTn id="55" presetID="1" presetClass="entr" presetSubtype="0" fill="hold" nodeType="afterEffect">
                                  <p:stCondLst>
                                    <p:cond delay="50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P spid="15" grpId="0" animBg="1"/>
      <p:bldP spid="17" grpId="0" animBg="1"/>
      <p:bldP spid="19" grpId="0" animBg="1"/>
      <p:bldP spid="20" grpId="0" animBg="1"/>
      <p:bldP spid="21"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6695"/>
          </a:xfrm>
        </p:spPr>
        <p:txBody>
          <a:bodyPr/>
          <a:lstStyle/>
          <a:p>
            <a:r>
              <a:rPr lang="en-US" dirty="0" smtClean="0"/>
              <a:t>Why MQTT make it faster (and easier)?</a:t>
            </a:r>
            <a:endParaRPr lang="en-US" dirty="0"/>
          </a:p>
        </p:txBody>
      </p:sp>
      <p:sp>
        <p:nvSpPr>
          <p:cNvPr id="5" name="Rectangle 4"/>
          <p:cNvSpPr/>
          <p:nvPr/>
        </p:nvSpPr>
        <p:spPr>
          <a:xfrm>
            <a:off x="1255905" y="3851969"/>
            <a:ext cx="1600200" cy="121285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Alert system logic</a:t>
            </a:r>
            <a:endParaRPr lang="en-US" sz="2000" dirty="0"/>
          </a:p>
        </p:txBody>
      </p:sp>
      <p:sp>
        <p:nvSpPr>
          <p:cNvPr id="6" name="Rectangle 5"/>
          <p:cNvSpPr/>
          <p:nvPr/>
        </p:nvSpPr>
        <p:spPr>
          <a:xfrm>
            <a:off x="1255905" y="5153719"/>
            <a:ext cx="1600200" cy="121285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HTTP based operating system</a:t>
            </a:r>
            <a:endParaRPr lang="en-US" sz="2000" dirty="0"/>
          </a:p>
        </p:txBody>
      </p:sp>
      <p:sp>
        <p:nvSpPr>
          <p:cNvPr id="7" name="Rectangle 6"/>
          <p:cNvSpPr/>
          <p:nvPr/>
        </p:nvSpPr>
        <p:spPr>
          <a:xfrm>
            <a:off x="9471931" y="3851969"/>
            <a:ext cx="1600200" cy="6858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Alert system logic</a:t>
            </a:r>
            <a:endParaRPr lang="en-US" sz="2000" dirty="0"/>
          </a:p>
        </p:txBody>
      </p:sp>
      <p:sp>
        <p:nvSpPr>
          <p:cNvPr id="8" name="Rectangle 7"/>
          <p:cNvSpPr/>
          <p:nvPr/>
        </p:nvSpPr>
        <p:spPr>
          <a:xfrm>
            <a:off x="9471931" y="4603952"/>
            <a:ext cx="1600200" cy="176261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MQTT based operating system</a:t>
            </a:r>
            <a:endParaRPr lang="en-US" sz="2000" dirty="0"/>
          </a:p>
        </p:txBody>
      </p:sp>
      <p:sp>
        <p:nvSpPr>
          <p:cNvPr id="9" name="Right Arrow 8"/>
          <p:cNvSpPr/>
          <p:nvPr/>
        </p:nvSpPr>
        <p:spPr>
          <a:xfrm>
            <a:off x="3840221" y="3851969"/>
            <a:ext cx="4894376" cy="2396793"/>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 lot of overhead needed in HTTP based systems is covered in the MQTT protocol</a:t>
            </a:r>
            <a:endParaRPr lang="en-US" sz="2000" dirty="0"/>
          </a:p>
        </p:txBody>
      </p:sp>
      <p:grpSp>
        <p:nvGrpSpPr>
          <p:cNvPr id="34" name="Group 33"/>
          <p:cNvGrpSpPr/>
          <p:nvPr/>
        </p:nvGrpSpPr>
        <p:grpSpPr>
          <a:xfrm>
            <a:off x="929293" y="3465493"/>
            <a:ext cx="286390" cy="3417304"/>
            <a:chOff x="570000" y="3376892"/>
            <a:chExt cx="720000" cy="3417304"/>
          </a:xfrm>
        </p:grpSpPr>
        <p:sp>
          <p:nvSpPr>
            <p:cNvPr id="10" name="Rounded Rectangle 5">
              <a:extLst>
                <a:ext uri="{FF2B5EF4-FFF2-40B4-BE49-F238E27FC236}">
                  <a16:creationId xmlns:a16="http://schemas.microsoft.com/office/drawing/2014/main" xmlns="" id="{6413E186-053B-4AA7-A03B-EFA004C14E9A}"/>
                </a:ext>
              </a:extLst>
            </p:cNvPr>
            <p:cNvSpPr/>
            <p:nvPr/>
          </p:nvSpPr>
          <p:spPr>
            <a:xfrm rot="10800000">
              <a:off x="570000" y="3376892"/>
              <a:ext cx="720000" cy="3406495"/>
            </a:xfrm>
            <a:prstGeom prst="roundRect">
              <a:avLst>
                <a:gd name="adj" fmla="val 341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Rounded Rectangle 6">
              <a:extLst>
                <a:ext uri="{FF2B5EF4-FFF2-40B4-BE49-F238E27FC236}">
                  <a16:creationId xmlns:a16="http://schemas.microsoft.com/office/drawing/2014/main" xmlns="" id="{6FFA99B1-20E5-4938-859A-739659D1C307}"/>
                </a:ext>
              </a:extLst>
            </p:cNvPr>
            <p:cNvSpPr/>
            <p:nvPr/>
          </p:nvSpPr>
          <p:spPr>
            <a:xfrm rot="10800000">
              <a:off x="726687" y="6059156"/>
              <a:ext cx="433654" cy="73504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Rounded Rectangle 12"/>
            <p:cNvSpPr/>
            <p:nvPr/>
          </p:nvSpPr>
          <p:spPr>
            <a:xfrm>
              <a:off x="726686" y="3662362"/>
              <a:ext cx="433654" cy="2718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ardrop 1">
              <a:extLst>
                <a:ext uri="{FF2B5EF4-FFF2-40B4-BE49-F238E27FC236}">
                  <a16:creationId xmlns:a16="http://schemas.microsoft.com/office/drawing/2014/main" xmlns="" id="{6FCD8105-E4E0-4E1D-BA58-95711DA96C82}"/>
                </a:ext>
              </a:extLst>
            </p:cNvPr>
            <p:cNvSpPr/>
            <p:nvPr/>
          </p:nvSpPr>
          <p:spPr>
            <a:xfrm rot="18805991">
              <a:off x="793946" y="6283753"/>
              <a:ext cx="272099" cy="568167"/>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cxnSp>
          <p:nvCxnSpPr>
            <p:cNvPr id="19" name="Straight Connector 18"/>
            <p:cNvCxnSpPr/>
            <p:nvPr/>
          </p:nvCxnSpPr>
          <p:spPr>
            <a:xfrm>
              <a:off x="726687" y="5765510"/>
              <a:ext cx="433654" cy="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2041" y="5361450"/>
              <a:ext cx="433654" cy="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30006" y="4950952"/>
              <a:ext cx="433654" cy="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28140" y="4543390"/>
              <a:ext cx="433654" cy="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22041" y="4139331"/>
              <a:ext cx="433654" cy="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37850" y="3725331"/>
              <a:ext cx="433654" cy="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a:xfrm>
            <a:off x="996058" y="6275518"/>
            <a:ext cx="172492" cy="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41779" y="3465494"/>
            <a:ext cx="474810" cy="246221"/>
          </a:xfrm>
          <a:prstGeom prst="rect">
            <a:avLst/>
          </a:prstGeom>
        </p:spPr>
        <p:txBody>
          <a:bodyPr wrap="none">
            <a:spAutoFit/>
          </a:bodyPr>
          <a:lstStyle/>
          <a:p>
            <a:pPr algn="ctr"/>
            <a:r>
              <a:rPr lang="en-US" altLang="ko-KR" sz="1000" b="1" dirty="0" smtClean="0">
                <a:solidFill>
                  <a:schemeClr val="tx1">
                    <a:lumMod val="75000"/>
                    <a:lumOff val="25000"/>
                  </a:schemeClr>
                </a:solidFill>
                <a:cs typeface="Arial" pitchFamily="34" charset="0"/>
              </a:rPr>
              <a:t>100</a:t>
            </a:r>
            <a:r>
              <a:rPr lang="en-US" altLang="ko-KR" sz="1000" b="1" dirty="0">
                <a:solidFill>
                  <a:schemeClr val="tx1">
                    <a:lumMod val="75000"/>
                    <a:lumOff val="25000"/>
                  </a:schemeClr>
                </a:solidFill>
                <a:cs typeface="Arial" pitchFamily="34" charset="0"/>
              </a:rPr>
              <a:t>%</a:t>
            </a:r>
            <a:endParaRPr lang="ko-KR" altLang="en-US" sz="1000" b="1" dirty="0">
              <a:solidFill>
                <a:schemeClr val="tx1">
                  <a:lumMod val="75000"/>
                  <a:lumOff val="25000"/>
                </a:schemeClr>
              </a:solidFill>
              <a:cs typeface="Arial" pitchFamily="34" charset="0"/>
            </a:endParaRPr>
          </a:p>
        </p:txBody>
      </p:sp>
      <p:grpSp>
        <p:nvGrpSpPr>
          <p:cNvPr id="36" name="Group 35"/>
          <p:cNvGrpSpPr/>
          <p:nvPr/>
        </p:nvGrpSpPr>
        <p:grpSpPr>
          <a:xfrm>
            <a:off x="11159645" y="3476301"/>
            <a:ext cx="286390" cy="3417304"/>
            <a:chOff x="570000" y="3376892"/>
            <a:chExt cx="720000" cy="3417304"/>
          </a:xfrm>
        </p:grpSpPr>
        <p:sp>
          <p:nvSpPr>
            <p:cNvPr id="37" name="Rounded Rectangle 5">
              <a:extLst>
                <a:ext uri="{FF2B5EF4-FFF2-40B4-BE49-F238E27FC236}">
                  <a16:creationId xmlns:a16="http://schemas.microsoft.com/office/drawing/2014/main" xmlns="" id="{6413E186-053B-4AA7-A03B-EFA004C14E9A}"/>
                </a:ext>
              </a:extLst>
            </p:cNvPr>
            <p:cNvSpPr/>
            <p:nvPr/>
          </p:nvSpPr>
          <p:spPr>
            <a:xfrm rot="10800000">
              <a:off x="570000" y="3376892"/>
              <a:ext cx="720000" cy="3406495"/>
            </a:xfrm>
            <a:prstGeom prst="roundRect">
              <a:avLst>
                <a:gd name="adj" fmla="val 341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8" name="Rounded Rectangle 6">
              <a:extLst>
                <a:ext uri="{FF2B5EF4-FFF2-40B4-BE49-F238E27FC236}">
                  <a16:creationId xmlns:a16="http://schemas.microsoft.com/office/drawing/2014/main" xmlns="" id="{6FFA99B1-20E5-4938-859A-739659D1C307}"/>
                </a:ext>
              </a:extLst>
            </p:cNvPr>
            <p:cNvSpPr/>
            <p:nvPr/>
          </p:nvSpPr>
          <p:spPr>
            <a:xfrm rot="10800000">
              <a:off x="726687" y="6059156"/>
              <a:ext cx="433654" cy="73504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9" name="Rounded Rectangle 38"/>
            <p:cNvSpPr/>
            <p:nvPr/>
          </p:nvSpPr>
          <p:spPr>
            <a:xfrm>
              <a:off x="726686" y="3662362"/>
              <a:ext cx="433654" cy="2718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ardrop 1">
              <a:extLst>
                <a:ext uri="{FF2B5EF4-FFF2-40B4-BE49-F238E27FC236}">
                  <a16:creationId xmlns:a16="http://schemas.microsoft.com/office/drawing/2014/main" xmlns="" id="{6FCD8105-E4E0-4E1D-BA58-95711DA96C82}"/>
                </a:ext>
              </a:extLst>
            </p:cNvPr>
            <p:cNvSpPr/>
            <p:nvPr/>
          </p:nvSpPr>
          <p:spPr>
            <a:xfrm rot="18805991">
              <a:off x="793946" y="6283753"/>
              <a:ext cx="272099" cy="568167"/>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cxnSp>
          <p:nvCxnSpPr>
            <p:cNvPr id="41" name="Straight Connector 40"/>
            <p:cNvCxnSpPr/>
            <p:nvPr/>
          </p:nvCxnSpPr>
          <p:spPr>
            <a:xfrm>
              <a:off x="726687" y="5765510"/>
              <a:ext cx="433654" cy="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22041" y="5361450"/>
              <a:ext cx="433654" cy="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30006" y="4950952"/>
              <a:ext cx="433654" cy="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28140" y="4543390"/>
              <a:ext cx="433654" cy="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22041" y="4139331"/>
              <a:ext cx="433654" cy="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37850" y="3725331"/>
              <a:ext cx="433654" cy="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a:xfrm>
            <a:off x="11226410" y="6286326"/>
            <a:ext cx="172492" cy="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1072131" y="3476302"/>
            <a:ext cx="474810" cy="246221"/>
          </a:xfrm>
          <a:prstGeom prst="rect">
            <a:avLst/>
          </a:prstGeom>
        </p:spPr>
        <p:txBody>
          <a:bodyPr wrap="none">
            <a:spAutoFit/>
          </a:bodyPr>
          <a:lstStyle/>
          <a:p>
            <a:pPr algn="ctr"/>
            <a:r>
              <a:rPr lang="en-US" altLang="ko-KR" sz="1000" b="1" dirty="0" smtClean="0">
                <a:solidFill>
                  <a:schemeClr val="tx1">
                    <a:lumMod val="75000"/>
                    <a:lumOff val="25000"/>
                  </a:schemeClr>
                </a:solidFill>
                <a:cs typeface="Arial" pitchFamily="34" charset="0"/>
              </a:rPr>
              <a:t>100</a:t>
            </a:r>
            <a:r>
              <a:rPr lang="en-US" altLang="ko-KR" sz="1000" b="1" dirty="0">
                <a:solidFill>
                  <a:schemeClr val="tx1">
                    <a:lumMod val="75000"/>
                    <a:lumOff val="25000"/>
                  </a:schemeClr>
                </a:solidFill>
                <a:cs typeface="Arial" pitchFamily="34" charset="0"/>
              </a:rPr>
              <a:t>%</a:t>
            </a:r>
            <a:endParaRPr lang="ko-KR" altLang="en-US" sz="1000" b="1" dirty="0">
              <a:solidFill>
                <a:schemeClr val="tx1">
                  <a:lumMod val="75000"/>
                  <a:lumOff val="25000"/>
                </a:schemeClr>
              </a:solidFill>
              <a:cs typeface="Arial" pitchFamily="34" charset="0"/>
            </a:endParaRPr>
          </a:p>
        </p:txBody>
      </p:sp>
      <p:sp>
        <p:nvSpPr>
          <p:cNvPr id="3" name="Content Placeholder 2"/>
          <p:cNvSpPr>
            <a:spLocks noGrp="1"/>
          </p:cNvSpPr>
          <p:nvPr>
            <p:ph idx="1"/>
          </p:nvPr>
        </p:nvSpPr>
        <p:spPr>
          <a:xfrm>
            <a:off x="785298" y="1306010"/>
            <a:ext cx="10801865" cy="3009674"/>
          </a:xfrm>
        </p:spPr>
        <p:txBody>
          <a:bodyPr>
            <a:noAutofit/>
          </a:bodyPr>
          <a:lstStyle/>
          <a:p>
            <a:r>
              <a:rPr lang="en-US" sz="2400" dirty="0" smtClean="0"/>
              <a:t>MQTT is a broadcast, one to many, protocol.</a:t>
            </a:r>
          </a:p>
          <a:p>
            <a:r>
              <a:rPr lang="en-US" sz="2400" dirty="0" smtClean="0"/>
              <a:t>Broadcast of only the relevant messages to users (subscription based)</a:t>
            </a:r>
          </a:p>
          <a:p>
            <a:r>
              <a:rPr lang="en-US" sz="2400" dirty="0" smtClean="0"/>
              <a:t>Little overhead -&gt; enables fast transmission</a:t>
            </a:r>
          </a:p>
          <a:p>
            <a:r>
              <a:rPr lang="en-US" sz="2400" dirty="0" smtClean="0"/>
              <a:t>Various levels to confirm reception by the client, prevent multiple activations.</a:t>
            </a:r>
          </a:p>
          <a:p>
            <a:r>
              <a:rPr lang="en-US" sz="2400" dirty="0" smtClean="0"/>
              <a:t>Keep-alive mechanism, and more.</a:t>
            </a:r>
          </a:p>
          <a:p>
            <a:endParaRPr lang="en-US" sz="2400" dirty="0" smtClean="0"/>
          </a:p>
          <a:p>
            <a:pPr marL="0" indent="0">
              <a:buNone/>
            </a:pPr>
            <a:endParaRPr lang="en-US" sz="2400" dirty="0" smtClean="0"/>
          </a:p>
          <a:p>
            <a:pPr lvl="1"/>
            <a:endParaRPr lang="en-US" sz="2000" dirty="0" smtClean="0"/>
          </a:p>
          <a:p>
            <a:endParaRPr lang="en-US" sz="2400" dirty="0" smtClean="0"/>
          </a:p>
          <a:p>
            <a:endParaRPr lang="en-US" sz="2400" dirty="0"/>
          </a:p>
        </p:txBody>
      </p:sp>
    </p:spTree>
    <p:custDataLst>
      <p:tags r:id="rId1"/>
    </p:custDataLst>
    <p:extLst>
      <p:ext uri="{BB962C8B-B14F-4D97-AF65-F5344CB8AC3E}">
        <p14:creationId xmlns:p14="http://schemas.microsoft.com/office/powerpoint/2010/main" val="1022127974"/>
      </p:ext>
    </p:extLst>
  </p:cSld>
  <p:clrMapOvr>
    <a:masterClrMapping/>
  </p:clrMapOvr>
  <mc:AlternateContent xmlns:mc="http://schemas.openxmlformats.org/markup-compatibility/2006" xmlns:p14="http://schemas.microsoft.com/office/powerpoint/2010/main">
    <mc:Choice Requires="p14">
      <p:transition spd="slow" p14:dur="2000" advTm="68751"/>
    </mc:Choice>
    <mc:Fallback xmlns="">
      <p:transition spd="slow" advTm="687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48" grpId="0"/>
      <p:bldP spid="3" grpId="0" build="p" bldLvl="2"/>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0.5"/>
</p:tagLst>
</file>

<file path=ppt/tags/tag10.xml><?xml version="1.0" encoding="utf-8"?>
<p:tagLst xmlns:a="http://schemas.openxmlformats.org/drawingml/2006/main" xmlns:r="http://schemas.openxmlformats.org/officeDocument/2006/relationships" xmlns:p="http://schemas.openxmlformats.org/presentationml/2006/main">
  <p:tag name="TIMING" val="|42.3|11.9|9.7|4.8"/>
</p:tagLst>
</file>

<file path=ppt/tags/tag11.xml><?xml version="1.0" encoding="utf-8"?>
<p:tagLst xmlns:a="http://schemas.openxmlformats.org/drawingml/2006/main" xmlns:r="http://schemas.openxmlformats.org/officeDocument/2006/relationships" xmlns:p="http://schemas.openxmlformats.org/presentationml/2006/main">
  <p:tag name="TIMING" val="|10.3|25.4|13.3|15.1"/>
</p:tagLst>
</file>

<file path=ppt/tags/tag12.xml><?xml version="1.0" encoding="utf-8"?>
<p:tagLst xmlns:a="http://schemas.openxmlformats.org/drawingml/2006/main" xmlns:r="http://schemas.openxmlformats.org/officeDocument/2006/relationships" xmlns:p="http://schemas.openxmlformats.org/presentationml/2006/main">
  <p:tag name="TIMING" val="|31.6"/>
</p:tagLst>
</file>

<file path=ppt/tags/tag2.xml><?xml version="1.0" encoding="utf-8"?>
<p:tagLst xmlns:a="http://schemas.openxmlformats.org/drawingml/2006/main" xmlns:r="http://schemas.openxmlformats.org/officeDocument/2006/relationships" xmlns:p="http://schemas.openxmlformats.org/presentationml/2006/main">
  <p:tag name="TIMING" val="|0.5|31.7"/>
</p:tagLst>
</file>

<file path=ppt/tags/tag3.xml><?xml version="1.0" encoding="utf-8"?>
<p:tagLst xmlns:a="http://schemas.openxmlformats.org/drawingml/2006/main" xmlns:r="http://schemas.openxmlformats.org/officeDocument/2006/relationships" xmlns:p="http://schemas.openxmlformats.org/presentationml/2006/main">
  <p:tag name="TIMING" val="|7.9|8.9"/>
</p:tagLst>
</file>

<file path=ppt/tags/tag4.xml><?xml version="1.0" encoding="utf-8"?>
<p:tagLst xmlns:a="http://schemas.openxmlformats.org/drawingml/2006/main" xmlns:r="http://schemas.openxmlformats.org/officeDocument/2006/relationships" xmlns:p="http://schemas.openxmlformats.org/presentationml/2006/main">
  <p:tag name="TIMING" val="|4.7|12.5|11.1|26.2|1.6"/>
</p:tagLst>
</file>

<file path=ppt/tags/tag5.xml><?xml version="1.0" encoding="utf-8"?>
<p:tagLst xmlns:a="http://schemas.openxmlformats.org/drawingml/2006/main" xmlns:r="http://schemas.openxmlformats.org/officeDocument/2006/relationships" xmlns:p="http://schemas.openxmlformats.org/presentationml/2006/main">
  <p:tag name="TIMING" val="|5.8|5.4|10.9|6.6|9.2|10.5"/>
</p:tagLst>
</file>

<file path=ppt/tags/tag6.xml><?xml version="1.0" encoding="utf-8"?>
<p:tagLst xmlns:a="http://schemas.openxmlformats.org/drawingml/2006/main" xmlns:r="http://schemas.openxmlformats.org/officeDocument/2006/relationships" xmlns:p="http://schemas.openxmlformats.org/presentationml/2006/main">
  <p:tag name="TIMING" val="|32.8"/>
</p:tagLst>
</file>

<file path=ppt/tags/tag7.xml><?xml version="1.0" encoding="utf-8"?>
<p:tagLst xmlns:a="http://schemas.openxmlformats.org/drawingml/2006/main" xmlns:r="http://schemas.openxmlformats.org/officeDocument/2006/relationships" xmlns:p="http://schemas.openxmlformats.org/presentationml/2006/main">
  <p:tag name="TIMING" val="|4.4|4.6|4|10.8|9|10|12.1|9.9"/>
</p:tagLst>
</file>

<file path=ppt/tags/tag8.xml><?xml version="1.0" encoding="utf-8"?>
<p:tagLst xmlns:a="http://schemas.openxmlformats.org/drawingml/2006/main" xmlns:r="http://schemas.openxmlformats.org/officeDocument/2006/relationships" xmlns:p="http://schemas.openxmlformats.org/presentationml/2006/main">
  <p:tag name="TIMING" val="|28.5|22.3|3.2|18.5"/>
</p:tagLst>
</file>

<file path=ppt/tags/tag9.xml><?xml version="1.0" encoding="utf-8"?>
<p:tagLst xmlns:a="http://schemas.openxmlformats.org/drawingml/2006/main" xmlns:r="http://schemas.openxmlformats.org/officeDocument/2006/relationships" xmlns:p="http://schemas.openxmlformats.org/presentationml/2006/main">
  <p:tag name="TIMING" val="|14.9|17.7|1.6|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6382</TotalTime>
  <Words>3192</Words>
  <Application>Microsoft Office PowerPoint</Application>
  <PresentationFormat>Widescreen</PresentationFormat>
  <Paragraphs>480</Paragraphs>
  <Slides>34</Slides>
  <Notes>34</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맑은 고딕</vt:lpstr>
      <vt:lpstr>MS PGothic</vt:lpstr>
      <vt:lpstr>MS PGothic</vt:lpstr>
      <vt:lpstr>Arial</vt:lpstr>
      <vt:lpstr>Calibri</vt:lpstr>
      <vt:lpstr>Calibri Light</vt:lpstr>
      <vt:lpstr>Gudea</vt:lpstr>
      <vt:lpstr>LabGrotesque-Black</vt:lpstr>
      <vt:lpstr>roboto</vt:lpstr>
      <vt:lpstr>Times New Roman</vt:lpstr>
      <vt:lpstr>Office Theme</vt:lpstr>
      <vt:lpstr>CAP via MQTT</vt:lpstr>
      <vt:lpstr>In this presentation:</vt:lpstr>
      <vt:lpstr>01: Problem statement: speed</vt:lpstr>
      <vt:lpstr>Problem Statement – Speed! </vt:lpstr>
      <vt:lpstr>What would you do if you had only seconds to save your loved ones?</vt:lpstr>
      <vt:lpstr>Driving on the highway… You would definitely want to hit the brakes!</vt:lpstr>
      <vt:lpstr>Problem Statement – Speed! </vt:lpstr>
      <vt:lpstr>Why current system is slow?</vt:lpstr>
      <vt:lpstr>Why MQTT make it faster (and easier)?</vt:lpstr>
      <vt:lpstr>Is Cell Broadcast fast alerting? </vt:lpstr>
      <vt:lpstr>MQTT for fast alerting </vt:lpstr>
      <vt:lpstr>02: Solution Overview - MQTT</vt:lpstr>
      <vt:lpstr>MQTT</vt:lpstr>
      <vt:lpstr>MQTT is a messaging transport protocol</vt:lpstr>
      <vt:lpstr>MQTT Process</vt:lpstr>
      <vt:lpstr>MQTT Concepts – Topics</vt:lpstr>
      <vt:lpstr>MQTT Concepts – Subscription</vt:lpstr>
      <vt:lpstr>MQTT Concepts - Connection</vt:lpstr>
      <vt:lpstr>MQTT Concepts – Quality of Service</vt:lpstr>
      <vt:lpstr>MQTT vs HTTP comparison</vt:lpstr>
      <vt:lpstr>MQTT is an OASIS Standard</vt:lpstr>
      <vt:lpstr>03: Solution overview – CAP over MQTT</vt:lpstr>
      <vt:lpstr>Implementation of a  CAP over MQTT system</vt:lpstr>
      <vt:lpstr>One Implementation of a  CAP over MQTT system</vt:lpstr>
      <vt:lpstr>Implementation of a  CAP over MQTT system</vt:lpstr>
      <vt:lpstr>Implementation of a  CAP over MQTT system</vt:lpstr>
      <vt:lpstr>04: Solution Benefits</vt:lpstr>
      <vt:lpstr>Speed of alert</vt:lpstr>
      <vt:lpstr>Battery saving in Mobile</vt:lpstr>
      <vt:lpstr>Other benefits</vt:lpstr>
      <vt:lpstr>05: Next Steps</vt:lpstr>
      <vt:lpstr>Use MQTT</vt:lpstr>
      <vt:lpstr>PowerPoint Presentation</vt:lpstr>
      <vt:lpstr>For further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Efraim Petel</dc:creator>
  <cp:lastModifiedBy>Efraim Petel</cp:lastModifiedBy>
  <cp:revision>156</cp:revision>
  <cp:lastPrinted>2019-10-16T00:58:23Z</cp:lastPrinted>
  <dcterms:created xsi:type="dcterms:W3CDTF">2019-08-17T23:38:50Z</dcterms:created>
  <dcterms:modified xsi:type="dcterms:W3CDTF">2019-10-16T01:11:22Z</dcterms:modified>
</cp:coreProperties>
</file>