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94" r:id="rId2"/>
    <p:sldId id="423" r:id="rId3"/>
    <p:sldId id="425" r:id="rId4"/>
    <p:sldId id="456" r:id="rId5"/>
    <p:sldId id="404" r:id="rId6"/>
    <p:sldId id="438" r:id="rId7"/>
    <p:sldId id="455" r:id="rId8"/>
    <p:sldId id="439" r:id="rId9"/>
    <p:sldId id="461" r:id="rId10"/>
    <p:sldId id="440" r:id="rId11"/>
    <p:sldId id="441" r:id="rId12"/>
    <p:sldId id="442" r:id="rId13"/>
    <p:sldId id="42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0">
          <p15:clr>
            <a:srgbClr val="A4A3A4"/>
          </p15:clr>
        </p15:guide>
        <p15:guide id="2" orient="horz" pos="4080" userDrawn="1">
          <p15:clr>
            <a:srgbClr val="A4A3A4"/>
          </p15:clr>
        </p15:guide>
        <p15:guide id="3" orient="horz" pos="2523">
          <p15:clr>
            <a:srgbClr val="A4A3A4"/>
          </p15:clr>
        </p15:guide>
        <p15:guide id="4" orient="horz" pos="298">
          <p15:clr>
            <a:srgbClr val="A4A3A4"/>
          </p15:clr>
        </p15:guide>
        <p15:guide id="5" orient="horz" pos="2025">
          <p15:clr>
            <a:srgbClr val="A4A3A4"/>
          </p15:clr>
        </p15:guide>
        <p15:guide id="6" orient="horz" pos="597">
          <p15:clr>
            <a:srgbClr val="A4A3A4"/>
          </p15:clr>
        </p15:guide>
        <p15:guide id="7" orient="horz" pos="172">
          <p15:clr>
            <a:srgbClr val="A4A3A4"/>
          </p15:clr>
        </p15:guide>
        <p15:guide id="8" orient="horz" pos="486">
          <p15:clr>
            <a:srgbClr val="A4A3A4"/>
          </p15:clr>
        </p15:guide>
        <p15:guide id="9" orient="horz" pos="873">
          <p15:clr>
            <a:srgbClr val="A4A3A4"/>
          </p15:clr>
        </p15:guide>
        <p15:guide id="10" orient="horz" pos="1203">
          <p15:clr>
            <a:srgbClr val="A4A3A4"/>
          </p15:clr>
        </p15:guide>
        <p15:guide id="11" pos="5449">
          <p15:clr>
            <a:srgbClr val="A4A3A4"/>
          </p15:clr>
        </p15:guide>
        <p15:guide id="12" pos="2885">
          <p15:clr>
            <a:srgbClr val="A4A3A4"/>
          </p15:clr>
        </p15:guide>
        <p15:guide id="13" pos="5139">
          <p15:clr>
            <a:srgbClr val="A4A3A4"/>
          </p15:clr>
        </p15:guide>
        <p15:guide id="14" pos="335">
          <p15:clr>
            <a:srgbClr val="A4A3A4"/>
          </p15:clr>
        </p15:guide>
        <p15:guide id="15" pos="64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5F"/>
    <a:srgbClr val="0E344C"/>
    <a:srgbClr val="898989"/>
    <a:srgbClr val="F37C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0" autoAdjust="0"/>
    <p:restoredTop sz="95300" autoAdjust="0"/>
  </p:normalViewPr>
  <p:slideViewPr>
    <p:cSldViewPr snapToGrid="0" snapToObjects="1" showGuides="1">
      <p:cViewPr varScale="1">
        <p:scale>
          <a:sx n="70" d="100"/>
          <a:sy n="70" d="100"/>
        </p:scale>
        <p:origin x="882" y="48"/>
      </p:cViewPr>
      <p:guideLst>
        <p:guide orient="horz" pos="4160"/>
        <p:guide orient="horz" pos="4080"/>
        <p:guide orient="horz" pos="2523"/>
        <p:guide orient="horz" pos="298"/>
        <p:guide orient="horz" pos="2025"/>
        <p:guide orient="horz" pos="597"/>
        <p:guide orient="horz" pos="172"/>
        <p:guide orient="horz" pos="486"/>
        <p:guide orient="horz" pos="873"/>
        <p:guide orient="horz" pos="1203"/>
        <p:guide pos="5449"/>
        <p:guide pos="2885"/>
        <p:guide pos="5139"/>
        <p:guide pos="335"/>
        <p:guide pos="643"/>
      </p:guideLst>
    </p:cSldViewPr>
  </p:slideViewPr>
  <p:outlineViewPr>
    <p:cViewPr>
      <p:scale>
        <a:sx n="33" d="100"/>
        <a:sy n="33" d="100"/>
      </p:scale>
      <p:origin x="59256" y="0"/>
    </p:cViewPr>
  </p:outlineViewPr>
  <p:notesTextViewPr>
    <p:cViewPr>
      <p:scale>
        <a:sx n="100" d="100"/>
        <a:sy n="100" d="100"/>
      </p:scale>
      <p:origin x="0" y="0"/>
    </p:cViewPr>
  </p:notesTextViewPr>
  <p:sorterViewPr>
    <p:cViewPr>
      <p:scale>
        <a:sx n="100" d="100"/>
        <a:sy n="100" d="100"/>
      </p:scale>
      <p:origin x="0" y="756"/>
    </p:cViewPr>
  </p:sorterViewPr>
  <p:notesViewPr>
    <p:cSldViewPr snapToGrid="0" snapToObjects="1">
      <p:cViewPr varScale="1">
        <p:scale>
          <a:sx n="56" d="100"/>
          <a:sy n="56" d="100"/>
        </p:scale>
        <p:origin x="20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4EB645-C038-E442-9985-9550E99008C0}" type="datetimeFigureOut">
              <a:rPr lang="en-US" smtClean="0"/>
              <a:t>9/28/2015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92DD9-ECC7-DB4C-8233-62DFB3ACAAEE}" type="slidenum">
              <a:rPr lang="en-US" smtClean="0"/>
              <a:t>‹#›</a:t>
            </a:fld>
            <a:endParaRPr lang="en-US"/>
          </a:p>
        </p:txBody>
      </p:sp>
    </p:spTree>
    <p:extLst>
      <p:ext uri="{BB962C8B-B14F-4D97-AF65-F5344CB8AC3E}">
        <p14:creationId xmlns:p14="http://schemas.microsoft.com/office/powerpoint/2010/main" val="3824578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6E3DF-BC24-1D45-B286-25E7DD5DF978}" type="datetimeFigureOut">
              <a:rPr lang="en-US" smtClean="0"/>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C780B-FD59-424A-94FC-6D51D603EA18}" type="slidenum">
              <a:rPr lang="en-US" smtClean="0"/>
              <a:t>‹#›</a:t>
            </a:fld>
            <a:endParaRPr lang="en-US"/>
          </a:p>
        </p:txBody>
      </p:sp>
    </p:spTree>
    <p:extLst>
      <p:ext uri="{BB962C8B-B14F-4D97-AF65-F5344CB8AC3E}">
        <p14:creationId xmlns:p14="http://schemas.microsoft.com/office/powerpoint/2010/main" val="19144000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copyright</a:t>
            </a:r>
            <a:r>
              <a:rPr lang="en-US" baseline="0" dirty="0" smtClean="0"/>
              <a:t> and company info on each slide.</a:t>
            </a:r>
            <a:endParaRPr lang="en-US" dirty="0"/>
          </a:p>
        </p:txBody>
      </p:sp>
      <p:sp>
        <p:nvSpPr>
          <p:cNvPr id="4" name="Slide Number Placeholder 3"/>
          <p:cNvSpPr>
            <a:spLocks noGrp="1"/>
          </p:cNvSpPr>
          <p:nvPr>
            <p:ph type="sldNum" sz="quarter" idx="10"/>
          </p:nvPr>
        </p:nvSpPr>
        <p:spPr/>
        <p:txBody>
          <a:bodyPr/>
          <a:lstStyle/>
          <a:p>
            <a:fld id="{DCBC780B-FD59-424A-94FC-6D51D603EA18}" type="slidenum">
              <a:rPr lang="en-US" smtClean="0"/>
              <a:t>1</a:t>
            </a:fld>
            <a:endParaRPr lang="en-US"/>
          </a:p>
        </p:txBody>
      </p:sp>
    </p:spTree>
    <p:extLst>
      <p:ext uri="{BB962C8B-B14F-4D97-AF65-F5344CB8AC3E}">
        <p14:creationId xmlns:p14="http://schemas.microsoft.com/office/powerpoint/2010/main" val="117421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10</a:t>
            </a:fld>
            <a:endParaRPr lang="en-US"/>
          </a:p>
        </p:txBody>
      </p:sp>
    </p:spTree>
    <p:extLst>
      <p:ext uri="{BB962C8B-B14F-4D97-AF65-F5344CB8AC3E}">
        <p14:creationId xmlns:p14="http://schemas.microsoft.com/office/powerpoint/2010/main" val="208608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C780B-FD59-424A-94FC-6D51D603EA18}" type="slidenum">
              <a:rPr lang="en-US" smtClean="0"/>
              <a:t>11</a:t>
            </a:fld>
            <a:endParaRPr lang="en-US"/>
          </a:p>
        </p:txBody>
      </p:sp>
    </p:spTree>
    <p:extLst>
      <p:ext uri="{BB962C8B-B14F-4D97-AF65-F5344CB8AC3E}">
        <p14:creationId xmlns:p14="http://schemas.microsoft.com/office/powerpoint/2010/main" val="200956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12</a:t>
            </a:fld>
            <a:endParaRPr lang="en-US"/>
          </a:p>
        </p:txBody>
      </p:sp>
    </p:spTree>
    <p:extLst>
      <p:ext uri="{BB962C8B-B14F-4D97-AF65-F5344CB8AC3E}">
        <p14:creationId xmlns:p14="http://schemas.microsoft.com/office/powerpoint/2010/main" val="130507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13</a:t>
            </a:fld>
            <a:endParaRPr lang="en-US"/>
          </a:p>
        </p:txBody>
      </p:sp>
    </p:spTree>
    <p:extLst>
      <p:ext uri="{BB962C8B-B14F-4D97-AF65-F5344CB8AC3E}">
        <p14:creationId xmlns:p14="http://schemas.microsoft.com/office/powerpoint/2010/main" val="226399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2</a:t>
            </a:fld>
            <a:endParaRPr lang="en-US"/>
          </a:p>
        </p:txBody>
      </p:sp>
    </p:spTree>
    <p:extLst>
      <p:ext uri="{BB962C8B-B14F-4D97-AF65-F5344CB8AC3E}">
        <p14:creationId xmlns:p14="http://schemas.microsoft.com/office/powerpoint/2010/main" val="267171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3</a:t>
            </a:fld>
            <a:endParaRPr lang="en-US"/>
          </a:p>
        </p:txBody>
      </p:sp>
    </p:spTree>
    <p:extLst>
      <p:ext uri="{BB962C8B-B14F-4D97-AF65-F5344CB8AC3E}">
        <p14:creationId xmlns:p14="http://schemas.microsoft.com/office/powerpoint/2010/main" val="200736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4</a:t>
            </a:fld>
            <a:endParaRPr lang="en-US"/>
          </a:p>
        </p:txBody>
      </p:sp>
    </p:spTree>
    <p:extLst>
      <p:ext uri="{BB962C8B-B14F-4D97-AF65-F5344CB8AC3E}">
        <p14:creationId xmlns:p14="http://schemas.microsoft.com/office/powerpoint/2010/main" val="86903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5</a:t>
            </a:fld>
            <a:endParaRPr lang="en-US"/>
          </a:p>
        </p:txBody>
      </p:sp>
    </p:spTree>
    <p:extLst>
      <p:ext uri="{BB962C8B-B14F-4D97-AF65-F5344CB8AC3E}">
        <p14:creationId xmlns:p14="http://schemas.microsoft.com/office/powerpoint/2010/main" val="213314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6</a:t>
            </a:fld>
            <a:endParaRPr lang="en-US"/>
          </a:p>
        </p:txBody>
      </p:sp>
    </p:spTree>
    <p:extLst>
      <p:ext uri="{BB962C8B-B14F-4D97-AF65-F5344CB8AC3E}">
        <p14:creationId xmlns:p14="http://schemas.microsoft.com/office/powerpoint/2010/main" val="335307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7</a:t>
            </a:fld>
            <a:endParaRPr lang="en-US"/>
          </a:p>
        </p:txBody>
      </p:sp>
    </p:spTree>
    <p:extLst>
      <p:ext uri="{BB962C8B-B14F-4D97-AF65-F5344CB8AC3E}">
        <p14:creationId xmlns:p14="http://schemas.microsoft.com/office/powerpoint/2010/main" val="292366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8</a:t>
            </a:fld>
            <a:endParaRPr lang="en-US"/>
          </a:p>
        </p:txBody>
      </p:sp>
    </p:spTree>
    <p:extLst>
      <p:ext uri="{BB962C8B-B14F-4D97-AF65-F5344CB8AC3E}">
        <p14:creationId xmlns:p14="http://schemas.microsoft.com/office/powerpoint/2010/main" val="199868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BC780B-FD59-424A-94FC-6D51D603EA18}" type="slidenum">
              <a:rPr lang="en-US" smtClean="0"/>
              <a:t>9</a:t>
            </a:fld>
            <a:endParaRPr lang="en-US"/>
          </a:p>
        </p:txBody>
      </p:sp>
    </p:spTree>
    <p:extLst>
      <p:ext uri="{BB962C8B-B14F-4D97-AF65-F5344CB8AC3E}">
        <p14:creationId xmlns:p14="http://schemas.microsoft.com/office/powerpoint/2010/main" val="348668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eature lis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7754" y="623888"/>
            <a:ext cx="8116183" cy="295628"/>
          </a:xfrm>
        </p:spPr>
        <p:txBody>
          <a:bodyPr lIns="0" tIns="0" rIns="0" bIns="0" anchor="ctr" anchorCtr="0">
            <a:noAutofit/>
          </a:bodyPr>
          <a:lstStyle>
            <a:lvl1pPr marL="0" indent="0">
              <a:buNone/>
              <a:defRPr sz="3400" b="1" i="0" cap="all">
                <a:solidFill>
                  <a:srgbClr val="0F455F"/>
                </a:solidFill>
                <a:latin typeface="Helvetica"/>
                <a:cs typeface="Helvetica"/>
              </a:defRPr>
            </a:lvl1pPr>
          </a:lstStyle>
          <a:p>
            <a:pPr lvl="0"/>
            <a:r>
              <a:rPr lang="en-US" dirty="0" smtClean="0"/>
              <a:t>TITLE TEXT</a:t>
            </a:r>
            <a:endParaRPr lang="en-US" dirty="0"/>
          </a:p>
        </p:txBody>
      </p:sp>
      <p:sp>
        <p:nvSpPr>
          <p:cNvPr id="11" name="Text Placeholder 10"/>
          <p:cNvSpPr>
            <a:spLocks noGrp="1"/>
          </p:cNvSpPr>
          <p:nvPr>
            <p:ph type="body" sz="quarter" idx="14" hasCustomPrompt="1"/>
          </p:nvPr>
        </p:nvSpPr>
        <p:spPr>
          <a:xfrm>
            <a:off x="527755" y="1325742"/>
            <a:ext cx="8116183" cy="692148"/>
          </a:xfrm>
        </p:spPr>
        <p:txBody>
          <a:bodyPr lIns="0" tIns="0" rIns="0" bIns="0" anchor="t" anchorCtr="0">
            <a:noAutofit/>
          </a:bodyPr>
          <a:lstStyle>
            <a:lvl1pPr marL="0" indent="0">
              <a:buNone/>
              <a:defRPr sz="1800" b="0" i="0" baseline="0">
                <a:solidFill>
                  <a:srgbClr val="F37C18"/>
                </a:solidFill>
                <a:latin typeface="Helvetica Light"/>
                <a:cs typeface="Helvetica Light"/>
              </a:defRPr>
            </a:lvl1pPr>
          </a:lstStyle>
          <a:p>
            <a:pPr lvl="0"/>
            <a:r>
              <a:rPr lang="en-US" dirty="0" smtClean="0"/>
              <a:t>This is a short, one or two sentences expounding on the title of this page and giving a bit more context to the lists below.</a:t>
            </a:r>
            <a:endParaRPr lang="en-US" dirty="0"/>
          </a:p>
        </p:txBody>
      </p:sp>
      <p:sp>
        <p:nvSpPr>
          <p:cNvPr id="17" name="Text Placeholder 15"/>
          <p:cNvSpPr>
            <a:spLocks noGrp="1"/>
          </p:cNvSpPr>
          <p:nvPr>
            <p:ph type="body" sz="quarter" idx="16" hasCustomPrompt="1"/>
          </p:nvPr>
        </p:nvSpPr>
        <p:spPr>
          <a:xfrm>
            <a:off x="4613275" y="2172761"/>
            <a:ext cx="4037013" cy="2949575"/>
          </a:xfrm>
        </p:spPr>
        <p:txBody>
          <a:bodyPr lIns="0" tIns="0" bIns="0">
            <a:noAutofit/>
          </a:bodyPr>
          <a:lstStyle>
            <a:lvl1pPr marL="0" indent="0">
              <a:lnSpc>
                <a:spcPct val="120000"/>
              </a:lnSpc>
              <a:spcAft>
                <a:spcPts val="1052"/>
              </a:spcAft>
              <a:buFont typeface="Arial"/>
              <a:buNone/>
              <a:defRPr sz="1600">
                <a:solidFill>
                  <a:srgbClr val="0F455F"/>
                </a:solidFill>
              </a:defRPr>
            </a:lvl1pPr>
          </a:lstStyle>
          <a:p>
            <a:pPr>
              <a:lnSpc>
                <a:spcPct val="120000"/>
              </a:lnSpc>
              <a:spcAft>
                <a:spcPts val="1052"/>
              </a:spcAft>
            </a:pPr>
            <a:r>
              <a:rPr lang="en-US" sz="1600" b="1" dirty="0" smtClean="0">
                <a:solidFill>
                  <a:srgbClr val="0F455F"/>
                </a:solidFill>
                <a:latin typeface="Helvetica"/>
                <a:cs typeface="Helvetica"/>
              </a:rPr>
              <a:t>List 2</a:t>
            </a:r>
          </a:p>
          <a:p>
            <a:pPr marL="148919" indent="-148919">
              <a:lnSpc>
                <a:spcPct val="120000"/>
              </a:lnSpc>
              <a:spcAft>
                <a:spcPts val="1052"/>
              </a:spcAft>
              <a:buFont typeface="Arial"/>
              <a:buChar char="•"/>
            </a:pPr>
            <a:r>
              <a:rPr lang="en-US" sz="1400" dirty="0" smtClean="0">
                <a:solidFill>
                  <a:srgbClr val="152128"/>
                </a:solidFill>
                <a:latin typeface="Helvetica"/>
                <a:cs typeface="Helvetica"/>
              </a:rPr>
              <a:t>Item 1</a:t>
            </a:r>
          </a:p>
          <a:p>
            <a:pPr marL="148919" indent="-148919">
              <a:lnSpc>
                <a:spcPct val="120000"/>
              </a:lnSpc>
              <a:spcAft>
                <a:spcPts val="1052"/>
              </a:spcAft>
              <a:buFont typeface="Arial"/>
              <a:buChar char="•"/>
            </a:pPr>
            <a:r>
              <a:rPr lang="en-US" sz="1400" dirty="0" smtClean="0">
                <a:solidFill>
                  <a:srgbClr val="152128"/>
                </a:solidFill>
                <a:latin typeface="Helvetica"/>
                <a:cs typeface="Helvetica"/>
              </a:rPr>
              <a:t>Item 2</a:t>
            </a:r>
          </a:p>
          <a:p>
            <a:pPr marL="148919" indent="-148919">
              <a:lnSpc>
                <a:spcPct val="120000"/>
              </a:lnSpc>
              <a:spcAft>
                <a:spcPts val="1052"/>
              </a:spcAft>
              <a:buFont typeface="Arial"/>
              <a:buChar char="•"/>
            </a:pPr>
            <a:r>
              <a:rPr lang="en-US" sz="1400" dirty="0" smtClean="0">
                <a:solidFill>
                  <a:srgbClr val="152128"/>
                </a:solidFill>
                <a:latin typeface="Helvetica"/>
                <a:cs typeface="Helvetica"/>
              </a:rPr>
              <a:t>Item 3</a:t>
            </a:r>
          </a:p>
          <a:p>
            <a:pPr marL="148919" indent="-148919">
              <a:lnSpc>
                <a:spcPct val="120000"/>
              </a:lnSpc>
              <a:spcAft>
                <a:spcPts val="1052"/>
              </a:spcAft>
              <a:buFont typeface="Arial"/>
              <a:buChar char="•"/>
            </a:pPr>
            <a:r>
              <a:rPr lang="en-US" sz="1400" dirty="0" smtClean="0">
                <a:solidFill>
                  <a:srgbClr val="152128"/>
                </a:solidFill>
                <a:latin typeface="Helvetica"/>
                <a:cs typeface="Helvetica"/>
              </a:rPr>
              <a:t>Item</a:t>
            </a:r>
            <a:r>
              <a:rPr lang="en-US" sz="1400" baseline="0" dirty="0" smtClean="0">
                <a:solidFill>
                  <a:srgbClr val="152128"/>
                </a:solidFill>
                <a:latin typeface="Helvetica"/>
                <a:cs typeface="Helvetica"/>
              </a:rPr>
              <a:t> 4</a:t>
            </a:r>
            <a:endParaRPr lang="en-US" sz="1400" dirty="0" smtClean="0">
              <a:solidFill>
                <a:srgbClr val="152128"/>
              </a:solidFill>
              <a:latin typeface="Helvetica"/>
              <a:cs typeface="Helvetica"/>
            </a:endParaRPr>
          </a:p>
          <a:p>
            <a:pPr lvl="0"/>
            <a:endParaRPr lang="en-US" dirty="0"/>
          </a:p>
        </p:txBody>
      </p:sp>
      <p:sp>
        <p:nvSpPr>
          <p:cNvPr id="28" name="Text Placeholder 27"/>
          <p:cNvSpPr>
            <a:spLocks noGrp="1"/>
          </p:cNvSpPr>
          <p:nvPr>
            <p:ph type="body" sz="quarter" idx="20" hasCustomPrompt="1"/>
          </p:nvPr>
        </p:nvSpPr>
        <p:spPr>
          <a:xfrm>
            <a:off x="514350" y="258702"/>
            <a:ext cx="8135938" cy="220959"/>
          </a:xfrm>
        </p:spPr>
        <p:txBody>
          <a:bodyPr wrap="square" lIns="0" tIns="0" rIns="0" bIns="0" anchor="ctr" anchorCtr="0">
            <a:noAutofit/>
          </a:bodyPr>
          <a:lstStyle>
            <a:lvl1pPr marL="0" indent="0">
              <a:buNone/>
              <a:defRPr sz="2200" cap="all" baseline="0">
                <a:solidFill>
                  <a:srgbClr val="0F455F"/>
                </a:solidFill>
                <a:latin typeface="Helvetica Light"/>
              </a:defRPr>
            </a:lvl1pPr>
          </a:lstStyle>
          <a:p>
            <a:pPr lvl="0"/>
            <a:r>
              <a:rPr lang="en-US" dirty="0" smtClean="0"/>
              <a:t>THIS IS A MARKETY BLURB</a:t>
            </a:r>
            <a:endParaRPr lang="en-US" dirty="0"/>
          </a:p>
        </p:txBody>
      </p:sp>
      <p:sp>
        <p:nvSpPr>
          <p:cNvPr id="31" name="Footer Placeholder 30"/>
          <p:cNvSpPr>
            <a:spLocks noGrp="1"/>
          </p:cNvSpPr>
          <p:nvPr>
            <p:ph type="ftr" sz="quarter" idx="21"/>
          </p:nvPr>
        </p:nvSpPr>
        <p:spPr/>
        <p:txBody>
          <a:bodyPr/>
          <a:lstStyle/>
          <a:p>
            <a:r>
              <a:rPr lang="en-US" smtClean="0"/>
              <a:t>© 2015 Swan Island Networks -- Confidential</a:t>
            </a:r>
            <a:endParaRPr lang="en-US"/>
          </a:p>
        </p:txBody>
      </p:sp>
      <p:sp>
        <p:nvSpPr>
          <p:cNvPr id="32" name="Slide Number Placeholder 31"/>
          <p:cNvSpPr>
            <a:spLocks noGrp="1"/>
          </p:cNvSpPr>
          <p:nvPr>
            <p:ph type="sldNum" sz="quarter" idx="22"/>
          </p:nvPr>
        </p:nvSpPr>
        <p:spPr/>
        <p:txBody>
          <a:bodyPr/>
          <a:lstStyle/>
          <a:p>
            <a:fld id="{D241B774-0256-1B4C-96AD-A8E8276382D6}" type="slidenum">
              <a:rPr lang="en-US" smtClean="0"/>
              <a:pPr/>
              <a:t>‹#›</a:t>
            </a:fld>
            <a:endParaRPr lang="en-US"/>
          </a:p>
        </p:txBody>
      </p:sp>
    </p:spTree>
    <p:extLst>
      <p:ext uri="{BB962C8B-B14F-4D97-AF65-F5344CB8AC3E}">
        <p14:creationId xmlns:p14="http://schemas.microsoft.com/office/powerpoint/2010/main" val="157357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E6E9012-EBC7-314C-8CDC-C92CB818C127}" type="datetimeFigureOut">
              <a:rPr lang="en-US" smtClean="0"/>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E08CA-6BF6-C947-A29D-F7F3D78C7756}" type="slidenum">
              <a:rPr lang="en-US" smtClean="0"/>
              <a:t>‹#›</a:t>
            </a:fld>
            <a:endParaRPr lang="en-US"/>
          </a:p>
        </p:txBody>
      </p:sp>
    </p:spTree>
    <p:extLst>
      <p:ext uri="{BB962C8B-B14F-4D97-AF65-F5344CB8AC3E}">
        <p14:creationId xmlns:p14="http://schemas.microsoft.com/office/powerpoint/2010/main" val="128725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quotes or stats">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036639" y="4839583"/>
            <a:ext cx="7097712" cy="325084"/>
          </a:xfrm>
        </p:spPr>
        <p:txBody>
          <a:bodyPr tIns="0" rIns="0" bIns="0">
            <a:noAutofit/>
          </a:bodyPr>
          <a:lstStyle>
            <a:lvl1pPr marL="0" indent="0" algn="r">
              <a:buNone/>
              <a:defRPr sz="2000" b="0" i="1" baseline="0">
                <a:solidFill>
                  <a:srgbClr val="0F455F"/>
                </a:solidFill>
                <a:latin typeface="Helvetica Light"/>
                <a:cs typeface="Helvetica Light"/>
              </a:defRPr>
            </a:lvl1pPr>
          </a:lstStyle>
          <a:p>
            <a:pPr lvl="0"/>
            <a:r>
              <a:rPr lang="en-US" dirty="0" smtClean="0"/>
              <a:t>-- this is your source</a:t>
            </a:r>
            <a:endParaRPr lang="en-US" dirty="0"/>
          </a:p>
        </p:txBody>
      </p:sp>
      <p:sp>
        <p:nvSpPr>
          <p:cNvPr id="9" name="Text Placeholder 8"/>
          <p:cNvSpPr>
            <a:spLocks noGrp="1"/>
          </p:cNvSpPr>
          <p:nvPr>
            <p:ph type="body" sz="quarter" idx="14" hasCustomPrompt="1"/>
          </p:nvPr>
        </p:nvSpPr>
        <p:spPr>
          <a:xfrm>
            <a:off x="1050748" y="2243663"/>
            <a:ext cx="7097712" cy="2413003"/>
          </a:xfrm>
        </p:spPr>
        <p:txBody>
          <a:bodyPr lIns="0" tIns="0" rIns="0" bIns="0" anchor="ctr" anchorCtr="0">
            <a:noAutofit/>
          </a:bodyPr>
          <a:lstStyle>
            <a:lvl1pPr marL="0" indent="0">
              <a:buNone/>
              <a:defRPr sz="3200" b="1" i="0">
                <a:solidFill>
                  <a:srgbClr val="0F455F"/>
                </a:solidFill>
                <a:latin typeface="Helvetica"/>
              </a:defRPr>
            </a:lvl1pPr>
          </a:lstStyle>
          <a:p>
            <a:pPr>
              <a:lnSpc>
                <a:spcPct val="120000"/>
              </a:lnSpc>
              <a:spcAft>
                <a:spcPts val="1052"/>
              </a:spcAft>
            </a:pPr>
            <a:r>
              <a:rPr lang="en-US" sz="3200" b="1" dirty="0" smtClean="0">
                <a:solidFill>
                  <a:srgbClr val="0F455F"/>
                </a:solidFill>
                <a:latin typeface="Helvetica"/>
                <a:cs typeface="Helvetica"/>
              </a:rPr>
              <a:t>“This is an</a:t>
            </a:r>
            <a:r>
              <a:rPr lang="en-US" sz="3200" b="1" baseline="0" dirty="0" smtClean="0">
                <a:solidFill>
                  <a:srgbClr val="0F455F"/>
                </a:solidFill>
                <a:latin typeface="Helvetica"/>
                <a:cs typeface="Helvetica"/>
              </a:rPr>
              <a:t> impressive quote or statistic or piece of a story you are telling in your presentation. </a:t>
            </a:r>
            <a:r>
              <a:rPr lang="en-US" sz="3200" b="1" baseline="0" dirty="0" smtClean="0">
                <a:solidFill>
                  <a:srgbClr val="F37C18"/>
                </a:solidFill>
                <a:latin typeface="Helvetica"/>
                <a:cs typeface="Helvetica"/>
              </a:rPr>
              <a:t>This is a major callout.”</a:t>
            </a:r>
            <a:endParaRPr lang="en-US" sz="3200" dirty="0">
              <a:solidFill>
                <a:srgbClr val="F37C18"/>
              </a:solidFill>
              <a:latin typeface="Helvetica"/>
              <a:cs typeface="Helvetica"/>
            </a:endParaRPr>
          </a:p>
        </p:txBody>
      </p:sp>
      <p:sp>
        <p:nvSpPr>
          <p:cNvPr id="13" name="Footer Placeholder 12"/>
          <p:cNvSpPr>
            <a:spLocks noGrp="1"/>
          </p:cNvSpPr>
          <p:nvPr>
            <p:ph type="ftr" sz="quarter" idx="15"/>
          </p:nvPr>
        </p:nvSpPr>
        <p:spPr>
          <a:xfrm>
            <a:off x="514349" y="6380164"/>
            <a:ext cx="4113213" cy="247650"/>
          </a:xfrm>
          <a:prstGeom prst="rect">
            <a:avLst/>
          </a:prstGeom>
        </p:spPr>
        <p:txBody>
          <a:bodyPr/>
          <a:lstStyle/>
          <a:p>
            <a:r>
              <a:rPr lang="en-US" smtClean="0"/>
              <a:t>© 2015 Swan Island Networks -- Confidential</a:t>
            </a:r>
            <a:endParaRPr lang="en-US" dirty="0"/>
          </a:p>
        </p:txBody>
      </p:sp>
      <p:sp>
        <p:nvSpPr>
          <p:cNvPr id="18" name="Slide Number Placeholder 17"/>
          <p:cNvSpPr>
            <a:spLocks noGrp="1"/>
          </p:cNvSpPr>
          <p:nvPr>
            <p:ph type="sldNum" sz="quarter" idx="16"/>
          </p:nvPr>
        </p:nvSpPr>
        <p:spPr>
          <a:xfrm>
            <a:off x="6510867" y="6380163"/>
            <a:ext cx="2133600" cy="247650"/>
          </a:xfrm>
          <a:prstGeom prst="rect">
            <a:avLst/>
          </a:prstGeom>
        </p:spPr>
        <p:txBody>
          <a:bodyPr/>
          <a:lstStyle/>
          <a:p>
            <a:fld id="{1E586573-451A-E440-A888-B876F521F955}" type="slidenum">
              <a:rPr lang="en-US" smtClean="0"/>
              <a:pPr/>
              <a:t>‹#›</a:t>
            </a:fld>
            <a:endParaRPr lang="en-US"/>
          </a:p>
        </p:txBody>
      </p:sp>
    </p:spTree>
    <p:extLst>
      <p:ext uri="{BB962C8B-B14F-4D97-AF65-F5344CB8AC3E}">
        <p14:creationId xmlns:p14="http://schemas.microsoft.com/office/powerpoint/2010/main" val="49067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528638" y="1312688"/>
            <a:ext cx="8115827" cy="4318000"/>
          </a:xfrm>
        </p:spPr>
        <p:txBody>
          <a:bodyPr lIns="0" tIns="0" rIns="0" bIns="0">
            <a:noAutofit/>
          </a:bodyPr>
          <a:lstStyle>
            <a:lvl1pPr>
              <a:spcBef>
                <a:spcPts val="0"/>
              </a:spcBef>
              <a:spcAft>
                <a:spcPts val="2000"/>
              </a:spcAft>
              <a:defRPr sz="2400">
                <a:solidFill>
                  <a:srgbClr val="0F455F"/>
                </a:solidFill>
                <a:latin typeface="Helvetica"/>
                <a:cs typeface="Helvetica"/>
              </a:defRPr>
            </a:lvl1pPr>
            <a:lvl2pPr>
              <a:spcAft>
                <a:spcPts val="2000"/>
              </a:spcAft>
              <a:defRPr sz="2400">
                <a:solidFill>
                  <a:srgbClr val="0F455F"/>
                </a:solidFill>
                <a:latin typeface="Helvetica"/>
                <a:cs typeface="Helvetica"/>
              </a:defRPr>
            </a:lvl2pPr>
            <a:lvl3pPr>
              <a:spcAft>
                <a:spcPts val="2000"/>
              </a:spcAft>
              <a:defRPr sz="2400">
                <a:solidFill>
                  <a:srgbClr val="0F455F"/>
                </a:solidFill>
                <a:latin typeface="Helvetica"/>
                <a:cs typeface="Helvetica"/>
              </a:defRPr>
            </a:lvl3pPr>
            <a:lvl4pPr>
              <a:spcAft>
                <a:spcPts val="2000"/>
              </a:spcAft>
              <a:defRPr sz="2400">
                <a:solidFill>
                  <a:srgbClr val="0F455F"/>
                </a:solidFill>
                <a:latin typeface="Helvetica"/>
                <a:cs typeface="Helvetica"/>
              </a:defRPr>
            </a:lvl4pPr>
            <a:lvl5pPr>
              <a:spcAft>
                <a:spcPts val="2000"/>
              </a:spcAft>
              <a:defRPr sz="2400">
                <a:solidFill>
                  <a:srgbClr val="0F455F"/>
                </a:solidFill>
                <a:latin typeface="Helvetica"/>
                <a:cs typeface="Helvetica"/>
              </a:defRPr>
            </a:lvl5pPr>
          </a:lstStyle>
          <a:p>
            <a:pPr lvl="0"/>
            <a:r>
              <a:rPr lang="en-US" dirty="0" smtClean="0"/>
              <a:t>These are my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13"/>
          <p:cNvSpPr>
            <a:spLocks noGrp="1"/>
          </p:cNvSpPr>
          <p:nvPr>
            <p:ph type="ftr" sz="quarter" idx="15"/>
          </p:nvPr>
        </p:nvSpPr>
        <p:spPr>
          <a:xfrm>
            <a:off x="514349" y="6380164"/>
            <a:ext cx="4113213" cy="247650"/>
          </a:xfrm>
          <a:prstGeom prst="rect">
            <a:avLst/>
          </a:prstGeom>
        </p:spPr>
        <p:txBody>
          <a:bodyPr/>
          <a:lstStyle/>
          <a:p>
            <a:r>
              <a:rPr lang="en-US" smtClean="0"/>
              <a:t>© 2015 Swan Island Networks -- Confidential</a:t>
            </a:r>
            <a:endParaRPr lang="en-US" dirty="0"/>
          </a:p>
        </p:txBody>
      </p:sp>
      <p:sp>
        <p:nvSpPr>
          <p:cNvPr id="15" name="Slide Number Placeholder 14"/>
          <p:cNvSpPr>
            <a:spLocks noGrp="1"/>
          </p:cNvSpPr>
          <p:nvPr>
            <p:ph type="sldNum" sz="quarter" idx="16"/>
          </p:nvPr>
        </p:nvSpPr>
        <p:spPr>
          <a:xfrm>
            <a:off x="6510867" y="6380163"/>
            <a:ext cx="2133600" cy="247650"/>
          </a:xfrm>
          <a:prstGeom prst="rect">
            <a:avLst/>
          </a:prstGeom>
        </p:spPr>
        <p:txBody>
          <a:bodyPr/>
          <a:lstStyle/>
          <a:p>
            <a:fld id="{1E586573-451A-E440-A888-B876F521F955}" type="slidenum">
              <a:rPr lang="en-US" smtClean="0"/>
              <a:pPr/>
              <a:t>‹#›</a:t>
            </a:fld>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752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title" hasCustomPrompt="1"/>
          </p:nvPr>
        </p:nvSpPr>
        <p:spPr>
          <a:xfrm>
            <a:off x="1036637" y="3157183"/>
            <a:ext cx="7097713" cy="582262"/>
          </a:xfrm>
        </p:spPr>
        <p:txBody>
          <a:bodyPr lIns="0" tIns="0" rIns="0" bIns="0" anchor="ctr" anchorCtr="0"/>
          <a:lstStyle>
            <a:lvl1pPr algn="ctr">
              <a:defRPr sz="4000" b="1" cap="all">
                <a:solidFill>
                  <a:srgbClr val="0F455F"/>
                </a:solidFill>
                <a:latin typeface="Helvetica"/>
                <a:cs typeface="Helvetica"/>
              </a:defRPr>
            </a:lvl1pPr>
          </a:lstStyle>
          <a:p>
            <a:r>
              <a:rPr lang="en-US" dirty="0" smtClean="0"/>
              <a:t>DIVIDER</a:t>
            </a:r>
            <a:endParaRPr lang="en-US" dirty="0"/>
          </a:p>
        </p:txBody>
      </p:sp>
    </p:spTree>
    <p:extLst>
      <p:ext uri="{BB962C8B-B14F-4D97-AF65-F5344CB8AC3E}">
        <p14:creationId xmlns:p14="http://schemas.microsoft.com/office/powerpoint/2010/main" val="34776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514349" y="6380164"/>
            <a:ext cx="4113213" cy="247650"/>
          </a:xfrm>
          <a:prstGeom prst="rect">
            <a:avLst/>
          </a:prstGeom>
        </p:spPr>
        <p:txBody>
          <a:bodyPr/>
          <a:lstStyle/>
          <a:p>
            <a:r>
              <a:rPr lang="en-US" smtClean="0"/>
              <a:t>© 2015 Swan Island Networks -- Confidential</a:t>
            </a:r>
            <a:endParaRPr lang="en-US" dirty="0"/>
          </a:p>
        </p:txBody>
      </p:sp>
      <p:sp>
        <p:nvSpPr>
          <p:cNvPr id="6" name="Slide Number Placeholder 5"/>
          <p:cNvSpPr>
            <a:spLocks noGrp="1"/>
          </p:cNvSpPr>
          <p:nvPr>
            <p:ph type="sldNum" sz="quarter" idx="11"/>
          </p:nvPr>
        </p:nvSpPr>
        <p:spPr>
          <a:xfrm>
            <a:off x="6510867" y="6380163"/>
            <a:ext cx="2133600" cy="247650"/>
          </a:xfrm>
          <a:prstGeom prst="rect">
            <a:avLst/>
          </a:prstGeom>
        </p:spPr>
        <p:txBody>
          <a:bodyPr/>
          <a:lstStyle/>
          <a:p>
            <a:fld id="{1E586573-451A-E440-A888-B876F521F955}" type="slidenum">
              <a:rPr lang="en-US" smtClean="0"/>
              <a:pPr/>
              <a:t>‹#›</a:t>
            </a:fld>
            <a:endParaRPr lang="en-US"/>
          </a:p>
        </p:txBody>
      </p:sp>
    </p:spTree>
    <p:extLst>
      <p:ext uri="{BB962C8B-B14F-4D97-AF65-F5344CB8AC3E}">
        <p14:creationId xmlns:p14="http://schemas.microsoft.com/office/powerpoint/2010/main" val="285258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58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ud Networking">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43" y="0"/>
            <a:ext cx="9147843" cy="6847416"/>
          </a:xfrm>
          <a:prstGeom prst="rect">
            <a:avLst/>
          </a:prstGeom>
        </p:spPr>
      </p:pic>
    </p:spTree>
    <p:extLst>
      <p:ext uri="{BB962C8B-B14F-4D97-AF65-F5344CB8AC3E}">
        <p14:creationId xmlns:p14="http://schemas.microsoft.com/office/powerpoint/2010/main" val="934647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ocial">
    <p:bg>
      <p:bgPr>
        <a:gradFill flip="none" rotWithShape="1">
          <a:gsLst>
            <a:gs pos="0">
              <a:srgbClr val="3366FF"/>
            </a:gs>
            <a:gs pos="100000">
              <a:schemeClr val="accent2">
                <a:lumMod val="50000"/>
              </a:schemeClr>
            </a:gs>
          </a:gsLst>
          <a:lin ang="5400000" scaled="0"/>
          <a:tileRect/>
        </a:gradFill>
        <a:effectLst/>
      </p:bgPr>
    </p:bg>
    <p:spTree>
      <p:nvGrpSpPr>
        <p:cNvPr id="1" name=""/>
        <p:cNvGrpSpPr/>
        <p:nvPr/>
      </p:nvGrpSpPr>
      <p:grpSpPr>
        <a:xfrm>
          <a:off x="0" y="0"/>
          <a:ext cx="0" cy="0"/>
          <a:chOff x="0" y="0"/>
          <a:chExt cx="0" cy="0"/>
        </a:xfrm>
      </p:grpSpPr>
      <p:pic>
        <p:nvPicPr>
          <p:cNvPr id="2" name="Picture 1" descr="social_media.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1" y="9406"/>
            <a:ext cx="9156701" cy="6848593"/>
          </a:xfrm>
          <a:prstGeom prst="rect">
            <a:avLst/>
          </a:prstGeom>
        </p:spPr>
      </p:pic>
      <p:sp>
        <p:nvSpPr>
          <p:cNvPr id="6" name="Rectangle 5"/>
          <p:cNvSpPr/>
          <p:nvPr userDrawn="1"/>
        </p:nvSpPr>
        <p:spPr>
          <a:xfrm>
            <a:off x="-12701" y="19052"/>
            <a:ext cx="9154583" cy="6838948"/>
          </a:xfrm>
          <a:prstGeom prst="rect">
            <a:avLst/>
          </a:prstGeom>
          <a:solidFill>
            <a:srgbClr val="0F455F">
              <a:alpha val="8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0"/>
          </p:nvPr>
        </p:nvSpPr>
        <p:spPr/>
        <p:txBody>
          <a:bodyPr/>
          <a:lstStyle/>
          <a:p>
            <a:r>
              <a:rPr lang="en-US" smtClean="0"/>
              <a:t>© 2015 Swan Island Networks -- Confidential</a:t>
            </a:r>
            <a:endParaRPr lang="en-US"/>
          </a:p>
        </p:txBody>
      </p:sp>
      <p:sp>
        <p:nvSpPr>
          <p:cNvPr id="7" name="Slide Number Placeholder 6"/>
          <p:cNvSpPr>
            <a:spLocks noGrp="1"/>
          </p:cNvSpPr>
          <p:nvPr>
            <p:ph type="sldNum" sz="quarter" idx="11"/>
          </p:nvPr>
        </p:nvSpPr>
        <p:spPr/>
        <p:txBody>
          <a:bodyPr/>
          <a:lstStyle/>
          <a:p>
            <a:fld id="{D241B774-0256-1B4C-96AD-A8E8276382D6}" type="slidenum">
              <a:rPr lang="en-US" smtClean="0"/>
              <a:pPr/>
              <a:t>‹#›</a:t>
            </a:fld>
            <a:endParaRPr lang="en-US"/>
          </a:p>
        </p:txBody>
      </p:sp>
    </p:spTree>
    <p:extLst>
      <p:ext uri="{BB962C8B-B14F-4D97-AF65-F5344CB8AC3E}">
        <p14:creationId xmlns:p14="http://schemas.microsoft.com/office/powerpoint/2010/main" val="26413560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obile ">
    <p:bg>
      <p:bgPr>
        <a:gradFill flip="none" rotWithShape="1">
          <a:gsLst>
            <a:gs pos="0">
              <a:srgbClr val="3366FF"/>
            </a:gs>
            <a:gs pos="100000">
              <a:schemeClr val="accent2">
                <a:lumMod val="50000"/>
              </a:schemeClr>
            </a:gs>
          </a:gsLst>
          <a:lin ang="5400000" scaled="0"/>
          <a:tileRect/>
        </a:gradFill>
        <a:effectLst/>
      </p:bgPr>
    </p:bg>
    <p:spTree>
      <p:nvGrpSpPr>
        <p:cNvPr id="1" name=""/>
        <p:cNvGrpSpPr/>
        <p:nvPr/>
      </p:nvGrpSpPr>
      <p:grpSpPr>
        <a:xfrm>
          <a:off x="0" y="0"/>
          <a:ext cx="0" cy="0"/>
          <a:chOff x="0" y="0"/>
          <a:chExt cx="0" cy="0"/>
        </a:xfrm>
      </p:grpSpPr>
      <p:pic>
        <p:nvPicPr>
          <p:cNvPr id="9" name="Picture 8" descr="image2.jpg"/>
          <p:cNvPicPr>
            <a:picLocks noChangeAspect="1"/>
          </p:cNvPicPr>
          <p:nvPr userDrawn="1"/>
        </p:nvPicPr>
        <p:blipFill rotWithShape="1">
          <a:blip r:embed="rId2" cstate="screen">
            <a:extLst>
              <a:ext uri="{28A0092B-C50C-407E-A947-70E740481C1C}">
                <a14:useLocalDpi xmlns:a14="http://schemas.microsoft.com/office/drawing/2010/main"/>
              </a:ext>
            </a:extLst>
          </a:blip>
          <a:srcRect l="-6834"/>
          <a:stretch/>
        </p:blipFill>
        <p:spPr>
          <a:xfrm flipH="1">
            <a:off x="-12096" y="5744"/>
            <a:ext cx="9765695" cy="6852255"/>
          </a:xfrm>
          <a:prstGeom prst="rect">
            <a:avLst/>
          </a:prstGeom>
        </p:spPr>
      </p:pic>
      <p:sp>
        <p:nvSpPr>
          <p:cNvPr id="6" name="Rectangle 5"/>
          <p:cNvSpPr/>
          <p:nvPr userDrawn="1"/>
        </p:nvSpPr>
        <p:spPr>
          <a:xfrm>
            <a:off x="-12096" y="12094"/>
            <a:ext cx="9154583" cy="6845905"/>
          </a:xfrm>
          <a:prstGeom prst="rect">
            <a:avLst/>
          </a:prstGeom>
          <a:solidFill>
            <a:srgbClr val="0F455F">
              <a:alpha val="86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318395" y="1295400"/>
            <a:ext cx="8512525" cy="0"/>
          </a:xfrm>
          <a:prstGeom prst="line">
            <a:avLst/>
          </a:prstGeom>
          <a:ln>
            <a:solidFill>
              <a:schemeClr val="accent1">
                <a:lumMod val="60000"/>
                <a:lumOff val="40000"/>
              </a:schemeClr>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r>
              <a:rPr lang="en-US" smtClean="0"/>
              <a:t>© 2015 Swan Island Networks -- Confidential</a:t>
            </a:r>
            <a:endParaRPr lang="en-US"/>
          </a:p>
        </p:txBody>
      </p:sp>
      <p:sp>
        <p:nvSpPr>
          <p:cNvPr id="3" name="Slide Number Placeholder 2"/>
          <p:cNvSpPr>
            <a:spLocks noGrp="1"/>
          </p:cNvSpPr>
          <p:nvPr>
            <p:ph type="sldNum" sz="quarter" idx="11"/>
          </p:nvPr>
        </p:nvSpPr>
        <p:spPr/>
        <p:txBody>
          <a:bodyPr/>
          <a:lstStyle/>
          <a:p>
            <a:fld id="{D241B774-0256-1B4C-96AD-A8E8276382D6}" type="slidenum">
              <a:rPr lang="en-US" smtClean="0"/>
              <a:pPr/>
              <a:t>‹#›</a:t>
            </a:fld>
            <a:endParaRPr lang="en-US"/>
          </a:p>
        </p:txBody>
      </p:sp>
    </p:spTree>
    <p:extLst>
      <p:ext uri="{BB962C8B-B14F-4D97-AF65-F5344CB8AC3E}">
        <p14:creationId xmlns:p14="http://schemas.microsoft.com/office/powerpoint/2010/main" val="7033520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7755" y="274638"/>
            <a:ext cx="8122533" cy="6731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7755" y="1320039"/>
            <a:ext cx="8122533" cy="469129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527755" y="6384572"/>
            <a:ext cx="5492045" cy="243242"/>
          </a:xfrm>
          <a:prstGeom prst="rect">
            <a:avLst/>
          </a:prstGeom>
        </p:spPr>
        <p:txBody>
          <a:bodyPr vert="horz" lIns="0" tIns="0" rIns="0" bIns="0" rtlCol="0" anchor="b" anchorCtr="0"/>
          <a:lstStyle>
            <a:lvl1pPr algn="l">
              <a:defRPr sz="1000">
                <a:solidFill>
                  <a:schemeClr val="tx1">
                    <a:tint val="75000"/>
                  </a:schemeClr>
                </a:solidFill>
                <a:latin typeface="Helvetica Light"/>
              </a:defRPr>
            </a:lvl1pPr>
          </a:lstStyle>
          <a:p>
            <a:r>
              <a:rPr lang="en-US" smtClean="0"/>
              <a:t>© 2015 Swan Island Networks -- Confidential</a:t>
            </a:r>
            <a:endParaRPr lang="en-US"/>
          </a:p>
        </p:txBody>
      </p:sp>
      <p:sp>
        <p:nvSpPr>
          <p:cNvPr id="8" name="Slide Number Placeholder 7"/>
          <p:cNvSpPr>
            <a:spLocks noGrp="1"/>
          </p:cNvSpPr>
          <p:nvPr>
            <p:ph type="sldNum" sz="quarter" idx="4"/>
          </p:nvPr>
        </p:nvSpPr>
        <p:spPr>
          <a:xfrm>
            <a:off x="6524979" y="6384571"/>
            <a:ext cx="2133600" cy="243243"/>
          </a:xfrm>
          <a:prstGeom prst="rect">
            <a:avLst/>
          </a:prstGeom>
        </p:spPr>
        <p:txBody>
          <a:bodyPr vert="horz" lIns="0" tIns="0" rIns="0" bIns="0" rtlCol="0" anchor="b" anchorCtr="0"/>
          <a:lstStyle>
            <a:lvl1pPr algn="r">
              <a:defRPr sz="1000" b="1" i="0">
                <a:solidFill>
                  <a:schemeClr val="tx1">
                    <a:tint val="75000"/>
                  </a:schemeClr>
                </a:solidFill>
                <a:latin typeface="Helvetica"/>
              </a:defRPr>
            </a:lvl1pPr>
          </a:lstStyle>
          <a:p>
            <a:fld id="{D241B774-0256-1B4C-96AD-A8E8276382D6}" type="slidenum">
              <a:rPr lang="en-US" smtClean="0"/>
              <a:pPr/>
              <a:t>‹#›</a:t>
            </a:fld>
            <a:endParaRPr lang="en-US"/>
          </a:p>
        </p:txBody>
      </p:sp>
    </p:spTree>
    <p:extLst>
      <p:ext uri="{BB962C8B-B14F-4D97-AF65-F5344CB8AC3E}">
        <p14:creationId xmlns:p14="http://schemas.microsoft.com/office/powerpoint/2010/main" val="2304247074"/>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4" r:id="rId3"/>
    <p:sldLayoutId id="2147483651" r:id="rId4"/>
    <p:sldLayoutId id="2147483655" r:id="rId5"/>
    <p:sldLayoutId id="2147483660" r:id="rId6"/>
    <p:sldLayoutId id="2147483671" r:id="rId7"/>
    <p:sldLayoutId id="2147483673" r:id="rId8"/>
    <p:sldLayoutId id="2147483674" r:id="rId9"/>
    <p:sldLayoutId id="2147483678" r:id="rId10"/>
  </p:sldLayoutIdLst>
  <p:hf hdr="0" dt="0"/>
  <p:txStyles>
    <p:titleStyle>
      <a:lvl1pPr algn="ctr" defTabSz="457200" rtl="0" eaLnBrk="1" latinLnBrk="0" hangingPunct="1">
        <a:spcBef>
          <a:spcPct val="0"/>
        </a:spcBef>
        <a:buNone/>
        <a:defRPr sz="3200" b="1" i="0" kern="1200">
          <a:solidFill>
            <a:srgbClr val="0F455F"/>
          </a:solidFill>
          <a:latin typeface="Helvetica"/>
          <a:ea typeface="+mj-ea"/>
          <a:cs typeface="Helvetica"/>
        </a:defRPr>
      </a:lvl1pPr>
    </p:titleStyle>
    <p:bodyStyle>
      <a:lvl1pPr marL="342900" indent="-342900" algn="l" defTabSz="457200" rtl="0" eaLnBrk="1" latinLnBrk="0" hangingPunct="1">
        <a:spcBef>
          <a:spcPts val="0"/>
        </a:spcBef>
        <a:spcAft>
          <a:spcPts val="2000"/>
        </a:spcAft>
        <a:buFont typeface="Arial"/>
        <a:buChar char="•"/>
        <a:defRPr sz="2400" kern="1200">
          <a:solidFill>
            <a:srgbClr val="0F455F"/>
          </a:solidFill>
          <a:latin typeface="Helvetica"/>
          <a:ea typeface="+mn-ea"/>
          <a:cs typeface="+mn-cs"/>
        </a:defRPr>
      </a:lvl1pPr>
      <a:lvl2pPr marL="742950" indent="-285750" algn="l" defTabSz="457200" rtl="0" eaLnBrk="1" latinLnBrk="0" hangingPunct="1">
        <a:spcBef>
          <a:spcPts val="0"/>
        </a:spcBef>
        <a:spcAft>
          <a:spcPts val="2000"/>
        </a:spcAft>
        <a:buFont typeface="Arial"/>
        <a:buChar char="–"/>
        <a:defRPr sz="2400" kern="1200">
          <a:solidFill>
            <a:srgbClr val="0F455F"/>
          </a:solidFill>
          <a:latin typeface="Helvetica"/>
          <a:ea typeface="+mn-ea"/>
          <a:cs typeface="+mn-cs"/>
        </a:defRPr>
      </a:lvl2pPr>
      <a:lvl3pPr marL="1143000" indent="-228600" algn="l" defTabSz="457200" rtl="0" eaLnBrk="1" latinLnBrk="0" hangingPunct="1">
        <a:spcBef>
          <a:spcPts val="0"/>
        </a:spcBef>
        <a:spcAft>
          <a:spcPts val="2000"/>
        </a:spcAft>
        <a:buFont typeface="Arial"/>
        <a:buChar char="•"/>
        <a:defRPr sz="2400" kern="1200">
          <a:solidFill>
            <a:srgbClr val="0F455F"/>
          </a:solidFill>
          <a:latin typeface="Helvetica"/>
          <a:ea typeface="+mn-ea"/>
          <a:cs typeface="+mn-cs"/>
        </a:defRPr>
      </a:lvl3pPr>
      <a:lvl4pPr marL="1600200" indent="-228600" algn="l" defTabSz="457200" rtl="0" eaLnBrk="1" latinLnBrk="0" hangingPunct="1">
        <a:spcBef>
          <a:spcPts val="0"/>
        </a:spcBef>
        <a:spcAft>
          <a:spcPts val="2000"/>
        </a:spcAft>
        <a:buFont typeface="Arial"/>
        <a:buChar char="–"/>
        <a:defRPr sz="2400" kern="1200">
          <a:solidFill>
            <a:srgbClr val="0F455F"/>
          </a:solidFill>
          <a:latin typeface="Helvetica"/>
          <a:ea typeface="+mn-ea"/>
          <a:cs typeface="+mn-cs"/>
        </a:defRPr>
      </a:lvl4pPr>
      <a:lvl5pPr marL="2057400" indent="-228600" algn="l" defTabSz="457200" rtl="0" eaLnBrk="1" latinLnBrk="0" hangingPunct="1">
        <a:spcBef>
          <a:spcPts val="0"/>
        </a:spcBef>
        <a:spcAft>
          <a:spcPts val="2000"/>
        </a:spcAft>
        <a:buFont typeface="Arial"/>
        <a:buChar char="»"/>
        <a:defRPr sz="2400" kern="1200">
          <a:solidFill>
            <a:srgbClr val="0F455F"/>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7.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y_10x7.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880"/>
            <a:ext cx="9144000" cy="6865767"/>
          </a:xfrm>
          <a:prstGeom prst="rect">
            <a:avLst/>
          </a:prstGeom>
        </p:spPr>
      </p:pic>
      <p:sp>
        <p:nvSpPr>
          <p:cNvPr id="5" name="TextBox 4"/>
          <p:cNvSpPr txBox="1"/>
          <p:nvPr/>
        </p:nvSpPr>
        <p:spPr>
          <a:xfrm>
            <a:off x="408574" y="2564496"/>
            <a:ext cx="8705100" cy="758057"/>
          </a:xfrm>
          <a:prstGeom prst="rect">
            <a:avLst/>
          </a:prstGeom>
          <a:noFill/>
        </p:spPr>
        <p:txBody>
          <a:bodyPr wrap="square" lIns="80165" tIns="40083" rIns="80165" bIns="40083" rtlCol="0">
            <a:spAutoFit/>
          </a:bodyPr>
          <a:lstStyle/>
          <a:p>
            <a:pPr>
              <a:lnSpc>
                <a:spcPct val="90000"/>
              </a:lnSpc>
            </a:pPr>
            <a:r>
              <a:rPr lang="en-US" sz="4800" dirty="0" smtClean="0">
                <a:solidFill>
                  <a:schemeClr val="bg1"/>
                </a:solidFill>
                <a:latin typeface="Helvetica"/>
                <a:cs typeface="Helvetica"/>
              </a:rPr>
              <a:t>Resilience as a Service</a:t>
            </a:r>
          </a:p>
        </p:txBody>
      </p:sp>
      <p:sp>
        <p:nvSpPr>
          <p:cNvPr id="11" name="TextBox 10"/>
          <p:cNvSpPr txBox="1"/>
          <p:nvPr/>
        </p:nvSpPr>
        <p:spPr>
          <a:xfrm>
            <a:off x="531813" y="3290888"/>
            <a:ext cx="8118475" cy="439293"/>
          </a:xfrm>
          <a:prstGeom prst="rect">
            <a:avLst/>
          </a:prstGeom>
          <a:noFill/>
        </p:spPr>
        <p:txBody>
          <a:bodyPr wrap="square" lIns="0" tIns="0" rIns="0" bIns="0" rtlCol="0">
            <a:noAutofit/>
          </a:bodyPr>
          <a:lstStyle/>
          <a:p>
            <a:r>
              <a:rPr lang="en-US" sz="2400" dirty="0" smtClean="0">
                <a:solidFill>
                  <a:schemeClr val="bg1"/>
                </a:solidFill>
                <a:latin typeface="Helvetica Light"/>
                <a:cs typeface="Helvetica Light"/>
              </a:rPr>
              <a:t>CAP as the foundation for Situational Intelligence</a:t>
            </a:r>
          </a:p>
        </p:txBody>
      </p:sp>
      <p:sp>
        <p:nvSpPr>
          <p:cNvPr id="13" name="Rectangle 12"/>
          <p:cNvSpPr/>
          <p:nvPr/>
        </p:nvSpPr>
        <p:spPr>
          <a:xfrm rot="16200000">
            <a:off x="-298690" y="3013109"/>
            <a:ext cx="883797" cy="286418"/>
          </a:xfrm>
          <a:prstGeom prst="rect">
            <a:avLst/>
          </a:prstGeom>
          <a:solidFill>
            <a:srgbClr val="F37C1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smtClean="0">
                <a:latin typeface="Gotham XNarrow-Light"/>
                <a:cs typeface="Gotham XNarrow-Light"/>
              </a:rPr>
              <a:t>PRESENTATION</a:t>
            </a:r>
            <a:endParaRPr lang="en-US" sz="900" dirty="0">
              <a:latin typeface="Gotham XNarrow-Light"/>
              <a:cs typeface="Gotham XNarrow-Light"/>
            </a:endParaRPr>
          </a:p>
        </p:txBody>
      </p:sp>
      <p:pic>
        <p:nvPicPr>
          <p:cNvPr id="2" name="Picture 1" descr="SINI Logo_large_white_April 2015.ai"/>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983" y="5846164"/>
            <a:ext cx="2384862" cy="1323476"/>
          </a:xfrm>
          <a:prstGeom prst="rect">
            <a:avLst/>
          </a:prstGeom>
        </p:spPr>
      </p:pic>
      <p:sp>
        <p:nvSpPr>
          <p:cNvPr id="3" name="TextBox 2"/>
          <p:cNvSpPr txBox="1"/>
          <p:nvPr/>
        </p:nvSpPr>
        <p:spPr>
          <a:xfrm>
            <a:off x="6359860" y="6195295"/>
            <a:ext cx="2753674" cy="646331"/>
          </a:xfrm>
          <a:prstGeom prst="rect">
            <a:avLst/>
          </a:prstGeom>
          <a:noFill/>
        </p:spPr>
        <p:txBody>
          <a:bodyPr wrap="square" rtlCol="0">
            <a:spAutoFit/>
          </a:bodyPr>
          <a:lstStyle/>
          <a:p>
            <a:r>
              <a:rPr lang="en-US" dirty="0" err="1" smtClean="0">
                <a:solidFill>
                  <a:schemeClr val="bg1"/>
                </a:solidFill>
                <a:latin typeface="Helvetica"/>
                <a:cs typeface="Helvetica"/>
              </a:rPr>
              <a:t>elysajones@yahoo.comSeptember</a:t>
            </a:r>
            <a:r>
              <a:rPr lang="en-US" dirty="0" smtClean="0">
                <a:solidFill>
                  <a:schemeClr val="bg1"/>
                </a:solidFill>
                <a:latin typeface="Helvetica"/>
                <a:cs typeface="Helvetica"/>
              </a:rPr>
              <a:t> 2015</a:t>
            </a:r>
            <a:endParaRPr lang="en-US" dirty="0">
              <a:solidFill>
                <a:schemeClr val="bg1"/>
              </a:solidFill>
              <a:latin typeface="Helvetica"/>
              <a:cs typeface="Helvetica"/>
            </a:endParaRPr>
          </a:p>
        </p:txBody>
      </p:sp>
    </p:spTree>
    <p:extLst>
      <p:ext uri="{BB962C8B-B14F-4D97-AF65-F5344CB8AC3E}">
        <p14:creationId xmlns:p14="http://schemas.microsoft.com/office/powerpoint/2010/main" val="759789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TX360</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E08CA-6BF6-C947-A29D-F7F3D78C7756}" type="slidenum">
              <a:rPr lang="en-US" smtClean="0"/>
              <a:t>10</a:t>
            </a:fld>
            <a:endParaRPr lang="en-US"/>
          </a:p>
        </p:txBody>
      </p:sp>
      <p:sp>
        <p:nvSpPr>
          <p:cNvPr id="14" name="Rectangle 13"/>
          <p:cNvSpPr/>
          <p:nvPr/>
        </p:nvSpPr>
        <p:spPr>
          <a:xfrm>
            <a:off x="711200" y="1252843"/>
            <a:ext cx="2011680" cy="870255"/>
          </a:xfrm>
          <a:prstGeom prst="rect">
            <a:avLst/>
          </a:prstGeom>
          <a:solidFill>
            <a:srgbClr val="0F455F"/>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685800"/>
            <a:r>
              <a:rPr lang="en-US" sz="1300" dirty="0" smtClean="0">
                <a:solidFill>
                  <a:schemeClr val="bg1"/>
                </a:solidFill>
                <a:latin typeface="Helvetica"/>
                <a:cs typeface="Helvetica"/>
              </a:rPr>
              <a:t>PUBLIC INFO</a:t>
            </a:r>
          </a:p>
          <a:p>
            <a:pPr marL="685800"/>
            <a:r>
              <a:rPr lang="en-US" sz="1300" dirty="0" smtClean="0">
                <a:solidFill>
                  <a:schemeClr val="bg1"/>
                </a:solidFill>
                <a:latin typeface="Helvetica"/>
                <a:cs typeface="Helvetica"/>
              </a:rPr>
              <a:t>CHANNELS</a:t>
            </a:r>
            <a:endParaRPr lang="en-US" sz="1300" dirty="0">
              <a:solidFill>
                <a:schemeClr val="bg1"/>
              </a:solidFill>
              <a:latin typeface="Helvetica"/>
              <a:cs typeface="Helvetica"/>
            </a:endParaRPr>
          </a:p>
        </p:txBody>
      </p:sp>
      <p:sp>
        <p:nvSpPr>
          <p:cNvPr id="15" name="Rectangle 14"/>
          <p:cNvSpPr/>
          <p:nvPr/>
        </p:nvSpPr>
        <p:spPr>
          <a:xfrm>
            <a:off x="3561398" y="1252843"/>
            <a:ext cx="2011680" cy="870255"/>
          </a:xfrm>
          <a:prstGeom prst="rect">
            <a:avLst/>
          </a:prstGeom>
          <a:solidFill>
            <a:srgbClr val="0F455F"/>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685800"/>
            <a:r>
              <a:rPr lang="en-US" sz="1300" dirty="0" smtClean="0">
                <a:solidFill>
                  <a:schemeClr val="bg1"/>
                </a:solidFill>
                <a:latin typeface="Helvetica"/>
                <a:cs typeface="Helvetica"/>
              </a:rPr>
              <a:t>PRIVATE INFO </a:t>
            </a:r>
          </a:p>
          <a:p>
            <a:pPr marL="685800"/>
            <a:r>
              <a:rPr lang="en-US" sz="1300" dirty="0" smtClean="0">
                <a:solidFill>
                  <a:schemeClr val="bg1"/>
                </a:solidFill>
                <a:latin typeface="Helvetica"/>
                <a:cs typeface="Helvetica"/>
              </a:rPr>
              <a:t>CHANNELS</a:t>
            </a:r>
            <a:endParaRPr lang="en-US" sz="1300" dirty="0">
              <a:solidFill>
                <a:schemeClr val="bg1"/>
              </a:solidFill>
              <a:latin typeface="Helvetica"/>
              <a:cs typeface="Helvetica"/>
            </a:endParaRPr>
          </a:p>
        </p:txBody>
      </p:sp>
      <p:sp>
        <p:nvSpPr>
          <p:cNvPr id="16" name="Rectangle 15"/>
          <p:cNvSpPr/>
          <p:nvPr/>
        </p:nvSpPr>
        <p:spPr>
          <a:xfrm>
            <a:off x="6638608" y="1252843"/>
            <a:ext cx="2011680" cy="870255"/>
          </a:xfrm>
          <a:prstGeom prst="rect">
            <a:avLst/>
          </a:prstGeom>
          <a:solidFill>
            <a:srgbClr val="0F455F"/>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685800"/>
            <a:r>
              <a:rPr lang="en-US" sz="1300" dirty="0" smtClean="0">
                <a:solidFill>
                  <a:schemeClr val="bg1"/>
                </a:solidFill>
                <a:latin typeface="Helvetica"/>
                <a:cs typeface="Helvetica"/>
              </a:rPr>
              <a:t>PREMIUM</a:t>
            </a:r>
          </a:p>
          <a:p>
            <a:pPr marL="685800"/>
            <a:r>
              <a:rPr lang="en-US" sz="1300" dirty="0" smtClean="0">
                <a:solidFill>
                  <a:schemeClr val="bg1"/>
                </a:solidFill>
                <a:latin typeface="Helvetica"/>
                <a:cs typeface="Helvetica"/>
              </a:rPr>
              <a:t>CHANNELS</a:t>
            </a:r>
            <a:endParaRPr lang="en-US" sz="1300" dirty="0">
              <a:solidFill>
                <a:schemeClr val="bg1"/>
              </a:solidFill>
              <a:latin typeface="Helvetica"/>
              <a:cs typeface="Helvetica"/>
            </a:endParaRPr>
          </a:p>
        </p:txBody>
      </p:sp>
      <p:sp>
        <p:nvSpPr>
          <p:cNvPr id="17" name="Rectangle 16"/>
          <p:cNvSpPr/>
          <p:nvPr/>
        </p:nvSpPr>
        <p:spPr>
          <a:xfrm>
            <a:off x="1936523" y="3004286"/>
            <a:ext cx="5261429" cy="1349999"/>
          </a:xfrm>
          <a:prstGeom prst="rect">
            <a:avLst/>
          </a:prstGeom>
          <a:solidFill>
            <a:srgbClr val="F37C1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solidFill>
                  <a:schemeClr val="bg1"/>
                </a:solidFill>
                <a:latin typeface="Helvetica"/>
                <a:cs typeface="Helvetica"/>
              </a:rPr>
              <a:t>TX360</a:t>
            </a:r>
            <a:endParaRPr lang="en-US" sz="4000" dirty="0">
              <a:solidFill>
                <a:schemeClr val="bg1"/>
              </a:solidFill>
              <a:latin typeface="Helvetica"/>
              <a:cs typeface="Helvetica"/>
            </a:endParaRPr>
          </a:p>
        </p:txBody>
      </p:sp>
      <p:sp>
        <p:nvSpPr>
          <p:cNvPr id="18" name="Rounded Rectangle 17"/>
          <p:cNvSpPr/>
          <p:nvPr/>
        </p:nvSpPr>
        <p:spPr>
          <a:xfrm>
            <a:off x="1955172" y="5341697"/>
            <a:ext cx="2286000" cy="934280"/>
          </a:xfrm>
          <a:prstGeom prst="roundRect">
            <a:avLst>
              <a:gd name="adj" fmla="val 28299"/>
            </a:avLst>
          </a:prstGeom>
          <a:solidFill>
            <a:srgbClr val="0F455F"/>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685800"/>
            <a:r>
              <a:rPr lang="en-US" sz="1300" dirty="0" smtClean="0">
                <a:solidFill>
                  <a:schemeClr val="bg1"/>
                </a:solidFill>
                <a:latin typeface="Helvetica"/>
                <a:cs typeface="Helvetica"/>
              </a:rPr>
              <a:t>USER GROUPS</a:t>
            </a:r>
          </a:p>
          <a:p>
            <a:pPr marL="685800"/>
            <a:r>
              <a:rPr lang="en-US" sz="1000" dirty="0" smtClean="0">
                <a:solidFill>
                  <a:schemeClr val="bg1"/>
                </a:solidFill>
                <a:latin typeface="Helvetica"/>
                <a:cs typeface="Helvetica"/>
              </a:rPr>
              <a:t>(Trusted Individuals)</a:t>
            </a:r>
            <a:endParaRPr lang="en-US" sz="1000" dirty="0">
              <a:solidFill>
                <a:schemeClr val="bg1"/>
              </a:solidFill>
              <a:latin typeface="Helvetica"/>
              <a:cs typeface="Helvetica"/>
            </a:endParaRPr>
          </a:p>
        </p:txBody>
      </p:sp>
      <p:sp>
        <p:nvSpPr>
          <p:cNvPr id="19" name="Rounded Rectangle 18"/>
          <p:cNvSpPr/>
          <p:nvPr/>
        </p:nvSpPr>
        <p:spPr>
          <a:xfrm>
            <a:off x="5373275" y="5341697"/>
            <a:ext cx="2286000" cy="934280"/>
          </a:xfrm>
          <a:prstGeom prst="roundRect">
            <a:avLst>
              <a:gd name="adj" fmla="val 32661"/>
            </a:avLst>
          </a:prstGeom>
          <a:solidFill>
            <a:srgbClr val="0F455F"/>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685800"/>
            <a:r>
              <a:rPr lang="en-US" sz="1300" dirty="0" smtClean="0">
                <a:solidFill>
                  <a:schemeClr val="bg1"/>
                </a:solidFill>
                <a:latin typeface="Helvetica"/>
                <a:cs typeface="Helvetica"/>
              </a:rPr>
              <a:t>SUBSCRIBERS</a:t>
            </a:r>
          </a:p>
          <a:p>
            <a:pPr marL="685800"/>
            <a:r>
              <a:rPr lang="en-US" sz="1000" dirty="0" smtClean="0">
                <a:solidFill>
                  <a:schemeClr val="bg1"/>
                </a:solidFill>
                <a:latin typeface="Helvetica"/>
                <a:cs typeface="Helvetica"/>
              </a:rPr>
              <a:t>(outsiders)</a:t>
            </a:r>
            <a:endParaRPr lang="en-US" sz="1000" dirty="0">
              <a:solidFill>
                <a:schemeClr val="bg1"/>
              </a:solidFill>
              <a:latin typeface="Helvetica"/>
              <a:cs typeface="Helvetica"/>
            </a:endParaRPr>
          </a:p>
        </p:txBody>
      </p:sp>
      <p:cxnSp>
        <p:nvCxnSpPr>
          <p:cNvPr id="6" name="Straight Arrow Connector 5"/>
          <p:cNvCxnSpPr>
            <a:stCxn id="14" idx="2"/>
          </p:cNvCxnSpPr>
          <p:nvPr/>
        </p:nvCxnSpPr>
        <p:spPr>
          <a:xfrm>
            <a:off x="1717040" y="2123098"/>
            <a:ext cx="1299613" cy="881188"/>
          </a:xfrm>
          <a:prstGeom prst="straightConnector1">
            <a:avLst/>
          </a:prstGeom>
          <a:ln w="76200" cap="rnd" cmpd="sng">
            <a:headEnd type="none"/>
            <a:tailEnd type="triangle"/>
          </a:ln>
        </p:spPr>
        <p:style>
          <a:lnRef idx="2">
            <a:schemeClr val="accent1"/>
          </a:lnRef>
          <a:fillRef idx="1">
            <a:schemeClr val="lt1"/>
          </a:fillRef>
          <a:effectRef idx="0">
            <a:schemeClr val="accent1"/>
          </a:effectRef>
          <a:fontRef idx="minor">
            <a:schemeClr val="dk1"/>
          </a:fontRef>
        </p:style>
      </p:cxnSp>
      <p:cxnSp>
        <p:nvCxnSpPr>
          <p:cNvPr id="8" name="Straight Arrow Connector 7"/>
          <p:cNvCxnSpPr>
            <a:stCxn id="15" idx="2"/>
            <a:endCxn id="17" idx="0"/>
          </p:cNvCxnSpPr>
          <p:nvPr/>
        </p:nvCxnSpPr>
        <p:spPr>
          <a:xfrm>
            <a:off x="4567238" y="2123098"/>
            <a:ext cx="0" cy="881188"/>
          </a:xfrm>
          <a:prstGeom prst="straightConnector1">
            <a:avLst/>
          </a:prstGeom>
          <a:ln w="76200" cap="rnd" cmpd="sng">
            <a:headEnd type="none"/>
            <a:tailEnd type="triangle"/>
          </a:ln>
        </p:spPr>
        <p:style>
          <a:lnRef idx="2">
            <a:schemeClr val="accent1"/>
          </a:lnRef>
          <a:fillRef idx="1">
            <a:schemeClr val="lt1"/>
          </a:fillRef>
          <a:effectRef idx="0">
            <a:schemeClr val="accent1"/>
          </a:effectRef>
          <a:fontRef idx="minor">
            <a:schemeClr val="dk1"/>
          </a:fontRef>
        </p:style>
      </p:cxnSp>
      <p:cxnSp>
        <p:nvCxnSpPr>
          <p:cNvPr id="10" name="Straight Arrow Connector 9"/>
          <p:cNvCxnSpPr>
            <a:stCxn id="16" idx="2"/>
          </p:cNvCxnSpPr>
          <p:nvPr/>
        </p:nvCxnSpPr>
        <p:spPr>
          <a:xfrm flipH="1">
            <a:off x="5373275" y="2123098"/>
            <a:ext cx="2271173" cy="881188"/>
          </a:xfrm>
          <a:prstGeom prst="straightConnector1">
            <a:avLst/>
          </a:prstGeom>
          <a:ln w="76200" cap="rnd" cmpd="sng">
            <a:headEnd type="none"/>
            <a:tailEnd type="triangle"/>
          </a:ln>
        </p:spPr>
        <p:style>
          <a:lnRef idx="2">
            <a:schemeClr val="accent1"/>
          </a:lnRef>
          <a:fillRef idx="1">
            <a:schemeClr val="lt1"/>
          </a:fillRef>
          <a:effectRef idx="0">
            <a:schemeClr val="accent1"/>
          </a:effectRef>
          <a:fontRef idx="minor">
            <a:schemeClr val="dk1"/>
          </a:fontRef>
        </p:style>
      </p:cxnSp>
      <p:cxnSp>
        <p:nvCxnSpPr>
          <p:cNvPr id="24" name="Straight Arrow Connector 23"/>
          <p:cNvCxnSpPr>
            <a:stCxn id="17" idx="2"/>
            <a:endCxn id="19" idx="0"/>
          </p:cNvCxnSpPr>
          <p:nvPr/>
        </p:nvCxnSpPr>
        <p:spPr>
          <a:xfrm>
            <a:off x="4567238" y="4354285"/>
            <a:ext cx="1949037" cy="987412"/>
          </a:xfrm>
          <a:prstGeom prst="straightConnector1">
            <a:avLst/>
          </a:prstGeom>
          <a:ln w="76200" cmpd="sng">
            <a:headEnd type="none"/>
            <a:tailEnd type="triangle"/>
          </a:ln>
        </p:spPr>
        <p:style>
          <a:lnRef idx="2">
            <a:schemeClr val="accent1"/>
          </a:lnRef>
          <a:fillRef idx="1">
            <a:schemeClr val="lt1"/>
          </a:fillRef>
          <a:effectRef idx="0">
            <a:schemeClr val="accent1"/>
          </a:effectRef>
          <a:fontRef idx="minor">
            <a:schemeClr val="dk1"/>
          </a:fontRef>
        </p:style>
      </p:cxnSp>
      <p:cxnSp>
        <p:nvCxnSpPr>
          <p:cNvPr id="27" name="Straight Arrow Connector 26"/>
          <p:cNvCxnSpPr>
            <a:stCxn id="17" idx="2"/>
            <a:endCxn id="18" idx="0"/>
          </p:cNvCxnSpPr>
          <p:nvPr/>
        </p:nvCxnSpPr>
        <p:spPr>
          <a:xfrm flipH="1">
            <a:off x="3098172" y="4354285"/>
            <a:ext cx="1469066" cy="987412"/>
          </a:xfrm>
          <a:prstGeom prst="straightConnector1">
            <a:avLst/>
          </a:prstGeom>
          <a:ln w="76200" cmpd="sng">
            <a:headEnd type="none"/>
            <a:tailEnd type="triangle"/>
          </a:ln>
        </p:spPr>
        <p:style>
          <a:lnRef idx="2">
            <a:schemeClr val="accent1"/>
          </a:lnRef>
          <a:fillRef idx="1">
            <a:schemeClr val="lt1"/>
          </a:fillRef>
          <a:effectRef idx="0">
            <a:schemeClr val="accent1"/>
          </a:effectRef>
          <a:fontRef idx="minor">
            <a:schemeClr val="dk1"/>
          </a:fontRef>
        </p:style>
      </p:cxnSp>
      <p:sp>
        <p:nvSpPr>
          <p:cNvPr id="33" name="Rectangle 32"/>
          <p:cNvSpPr/>
          <p:nvPr/>
        </p:nvSpPr>
        <p:spPr>
          <a:xfrm>
            <a:off x="5819520" y="3802365"/>
            <a:ext cx="1280160" cy="42998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rgbClr val="0F455F"/>
                </a:solidFill>
                <a:latin typeface="Helvetica"/>
                <a:cs typeface="Helvetica"/>
              </a:rPr>
              <a:t>COLLABORATIVE</a:t>
            </a:r>
          </a:p>
          <a:p>
            <a:pPr algn="ctr"/>
            <a:r>
              <a:rPr lang="en-US" sz="1000" dirty="0" smtClean="0">
                <a:solidFill>
                  <a:srgbClr val="0F455F"/>
                </a:solidFill>
                <a:latin typeface="Helvetica"/>
                <a:cs typeface="Helvetica"/>
              </a:rPr>
              <a:t>WORKSPACES</a:t>
            </a:r>
          </a:p>
        </p:txBody>
      </p:sp>
      <p:sp>
        <p:nvSpPr>
          <p:cNvPr id="34" name="TextBox 33"/>
          <p:cNvSpPr txBox="1"/>
          <p:nvPr/>
        </p:nvSpPr>
        <p:spPr>
          <a:xfrm rot="2005691">
            <a:off x="4947683" y="4489632"/>
            <a:ext cx="1127457" cy="276999"/>
          </a:xfrm>
          <a:prstGeom prst="rect">
            <a:avLst/>
          </a:prstGeom>
          <a:noFill/>
        </p:spPr>
        <p:txBody>
          <a:bodyPr wrap="none" rtlCol="0">
            <a:spAutoFit/>
          </a:bodyPr>
          <a:lstStyle/>
          <a:p>
            <a:r>
              <a:rPr lang="en-US" sz="1200" dirty="0" smtClean="0">
                <a:solidFill>
                  <a:srgbClr val="0F455F"/>
                </a:solidFill>
              </a:rPr>
              <a:t>SMART ALERTS</a:t>
            </a:r>
            <a:endParaRPr lang="en-US" sz="1200" dirty="0">
              <a:solidFill>
                <a:srgbClr val="0F455F"/>
              </a:solidFill>
            </a:endParaRPr>
          </a:p>
        </p:txBody>
      </p:sp>
      <p:sp>
        <p:nvSpPr>
          <p:cNvPr id="35" name="TextBox 34"/>
          <p:cNvSpPr txBox="1"/>
          <p:nvPr/>
        </p:nvSpPr>
        <p:spPr>
          <a:xfrm rot="19604541">
            <a:off x="3020900" y="4488187"/>
            <a:ext cx="1267219" cy="393954"/>
          </a:xfrm>
          <a:prstGeom prst="rect">
            <a:avLst/>
          </a:prstGeom>
          <a:noFill/>
        </p:spPr>
        <p:txBody>
          <a:bodyPr wrap="none" rtlCol="0">
            <a:spAutoFit/>
          </a:bodyPr>
          <a:lstStyle/>
          <a:p>
            <a:pPr>
              <a:lnSpc>
                <a:spcPct val="80000"/>
              </a:lnSpc>
            </a:pPr>
            <a:r>
              <a:rPr lang="en-US" sz="1200" dirty="0" smtClean="0">
                <a:solidFill>
                  <a:srgbClr val="0F455F"/>
                </a:solidFill>
              </a:rPr>
              <a:t>DASHBOARDS</a:t>
            </a:r>
          </a:p>
          <a:p>
            <a:pPr>
              <a:lnSpc>
                <a:spcPct val="80000"/>
              </a:lnSpc>
            </a:pPr>
            <a:r>
              <a:rPr lang="en-US" sz="1200" dirty="0" smtClean="0">
                <a:solidFill>
                  <a:srgbClr val="0F455F"/>
                </a:solidFill>
              </a:rPr>
              <a:t>&amp; SMART ALERTS</a:t>
            </a:r>
            <a:endParaRPr lang="en-US" sz="1200" dirty="0">
              <a:solidFill>
                <a:srgbClr val="0F455F"/>
              </a:solidFill>
            </a:endParaRPr>
          </a:p>
        </p:txBody>
      </p:sp>
      <p:sp>
        <p:nvSpPr>
          <p:cNvPr id="41" name="Rectangle 40"/>
          <p:cNvSpPr/>
          <p:nvPr/>
        </p:nvSpPr>
        <p:spPr>
          <a:xfrm>
            <a:off x="2049942" y="3802365"/>
            <a:ext cx="1280160" cy="42998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rgbClr val="0F455F"/>
                </a:solidFill>
                <a:latin typeface="Helvetica"/>
                <a:cs typeface="Helvetica"/>
              </a:rPr>
              <a:t>ACCESS</a:t>
            </a:r>
          </a:p>
          <a:p>
            <a:pPr algn="ctr"/>
            <a:r>
              <a:rPr lang="en-US" sz="1000" dirty="0" smtClean="0">
                <a:solidFill>
                  <a:srgbClr val="0F455F"/>
                </a:solidFill>
                <a:latin typeface="Helvetica"/>
                <a:cs typeface="Helvetica"/>
              </a:rPr>
              <a:t>CONTROLS</a:t>
            </a:r>
          </a:p>
        </p:txBody>
      </p:sp>
      <p:sp>
        <p:nvSpPr>
          <p:cNvPr id="48" name="Rectangle 47"/>
          <p:cNvSpPr/>
          <p:nvPr/>
        </p:nvSpPr>
        <p:spPr>
          <a:xfrm>
            <a:off x="5819520" y="3091542"/>
            <a:ext cx="1280160" cy="42998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rgbClr val="0F455F"/>
                </a:solidFill>
                <a:latin typeface="Helvetica"/>
                <a:cs typeface="Helvetica"/>
              </a:rPr>
              <a:t>DASHBOARD CREATION</a:t>
            </a:r>
          </a:p>
        </p:txBody>
      </p:sp>
      <p:sp>
        <p:nvSpPr>
          <p:cNvPr id="49" name="Rectangle 48"/>
          <p:cNvSpPr/>
          <p:nvPr/>
        </p:nvSpPr>
        <p:spPr>
          <a:xfrm>
            <a:off x="2049942" y="3091542"/>
            <a:ext cx="1280160" cy="42998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smtClean="0">
                <a:solidFill>
                  <a:srgbClr val="0F455F"/>
                </a:solidFill>
                <a:latin typeface="Helvetica"/>
                <a:cs typeface="Helvetica"/>
              </a:rPr>
              <a:t>SMART ALERT</a:t>
            </a:r>
          </a:p>
          <a:p>
            <a:pPr algn="ctr"/>
            <a:r>
              <a:rPr lang="en-US" sz="1000" dirty="0" smtClean="0">
                <a:solidFill>
                  <a:srgbClr val="0F455F"/>
                </a:solidFill>
                <a:latin typeface="Helvetica"/>
                <a:cs typeface="Helvetica"/>
              </a:rPr>
              <a:t>CREATION</a:t>
            </a:r>
          </a:p>
        </p:txBody>
      </p:sp>
      <p:pic>
        <p:nvPicPr>
          <p:cNvPr id="50" name="Picture 49" descr="user-gorups.pn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2114908" y="5503842"/>
            <a:ext cx="523037" cy="594360"/>
          </a:xfrm>
          <a:prstGeom prst="rect">
            <a:avLst/>
          </a:prstGeom>
        </p:spPr>
      </p:pic>
      <p:pic>
        <p:nvPicPr>
          <p:cNvPr id="53" name="Picture 52" descr="user-gorups.png"/>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5541188" y="5506192"/>
            <a:ext cx="523037" cy="594360"/>
          </a:xfrm>
          <a:prstGeom prst="rect">
            <a:avLst/>
          </a:prstGeom>
        </p:spPr>
      </p:pic>
      <p:pic>
        <p:nvPicPr>
          <p:cNvPr id="69" name="Picture 68" descr="rss_white.png"/>
          <p:cNvPicPr>
            <a:picLocks noChangeAspect="1"/>
          </p:cNvPicPr>
          <p:nvPr/>
        </p:nvPicPr>
        <p:blipFill>
          <a:blip r:embed="rId4">
            <a:alphaModFix amt="40000"/>
            <a:extLst>
              <a:ext uri="{28A0092B-C50C-407E-A947-70E740481C1C}">
                <a14:useLocalDpi xmlns:a14="http://schemas.microsoft.com/office/drawing/2010/main" val="0"/>
              </a:ext>
            </a:extLst>
          </a:blip>
          <a:stretch>
            <a:fillRect/>
          </a:stretch>
        </p:blipFill>
        <p:spPr>
          <a:xfrm>
            <a:off x="848535" y="1439768"/>
            <a:ext cx="555874" cy="555874"/>
          </a:xfrm>
          <a:prstGeom prst="rect">
            <a:avLst/>
          </a:prstGeom>
        </p:spPr>
      </p:pic>
      <p:pic>
        <p:nvPicPr>
          <p:cNvPr id="72" name="Picture 71" descr="lock_icon_white.png"/>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3711421" y="1378191"/>
            <a:ext cx="429850" cy="594360"/>
          </a:xfrm>
          <a:prstGeom prst="rect">
            <a:avLst/>
          </a:prstGeom>
        </p:spPr>
      </p:pic>
      <p:pic>
        <p:nvPicPr>
          <p:cNvPr id="73" name="Picture 72" descr="star_icon.png"/>
          <p:cNvPicPr>
            <a:picLocks noChangeAspect="1"/>
          </p:cNvPicPr>
          <p:nvPr/>
        </p:nvPicPr>
        <p:blipFill>
          <a:blip r:embed="rId6">
            <a:alphaModFix amt="40000"/>
            <a:extLst>
              <a:ext uri="{28A0092B-C50C-407E-A947-70E740481C1C}">
                <a14:useLocalDpi xmlns:a14="http://schemas.microsoft.com/office/drawing/2010/main" val="0"/>
              </a:ext>
            </a:extLst>
          </a:blip>
          <a:stretch>
            <a:fillRect/>
          </a:stretch>
        </p:blipFill>
        <p:spPr>
          <a:xfrm>
            <a:off x="6727550" y="1379393"/>
            <a:ext cx="623556" cy="594360"/>
          </a:xfrm>
          <a:prstGeom prst="rect">
            <a:avLst/>
          </a:prstGeom>
        </p:spPr>
      </p:pic>
    </p:spTree>
    <p:extLst>
      <p:ext uri="{BB962C8B-B14F-4D97-AF65-F5344CB8AC3E}">
        <p14:creationId xmlns:p14="http://schemas.microsoft.com/office/powerpoint/2010/main" val="314807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p>
            <a:r>
              <a:rPr lang="en-US" smtClean="0"/>
              <a:t>© 2015 Swan Island Networks -- Confidential</a:t>
            </a:r>
            <a:endParaRPr lang="en-US"/>
          </a:p>
        </p:txBody>
      </p:sp>
      <p:sp>
        <p:nvSpPr>
          <p:cNvPr id="8" name="Slide Number Placeholder 7"/>
          <p:cNvSpPr>
            <a:spLocks noGrp="1"/>
          </p:cNvSpPr>
          <p:nvPr>
            <p:ph type="sldNum" sz="quarter" idx="16"/>
          </p:nvPr>
        </p:nvSpPr>
        <p:spPr/>
        <p:txBody>
          <a:bodyPr/>
          <a:lstStyle/>
          <a:p>
            <a:fld id="{D241B774-0256-1B4C-96AD-A8E8276382D6}" type="slidenum">
              <a:rPr lang="en-US" smtClean="0"/>
              <a:pPr/>
              <a:t>11</a:t>
            </a:fld>
            <a:endParaRPr lang="en-US"/>
          </a:p>
        </p:txBody>
      </p:sp>
      <p:sp>
        <p:nvSpPr>
          <p:cNvPr id="4" name="Title 3"/>
          <p:cNvSpPr>
            <a:spLocks noGrp="1"/>
          </p:cNvSpPr>
          <p:nvPr>
            <p:ph type="title"/>
          </p:nvPr>
        </p:nvSpPr>
        <p:spPr/>
        <p:txBody>
          <a:bodyPr/>
          <a:lstStyle/>
          <a:p>
            <a:r>
              <a:rPr lang="en-US" dirty="0" smtClean="0"/>
              <a:t>Intelligence Channel Gallery</a:t>
            </a:r>
            <a:endParaRPr lang="en-US" dirty="0"/>
          </a:p>
        </p:txBody>
      </p:sp>
      <p:pic>
        <p:nvPicPr>
          <p:cNvPr id="6" name="Picture 5" descr="Channels_screenshot_lat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13" y="1397983"/>
            <a:ext cx="8118475" cy="4823743"/>
          </a:xfrm>
          <a:prstGeom prst="rect">
            <a:avLst/>
          </a:prstGeom>
          <a:ln>
            <a:solidFill>
              <a:srgbClr val="0F455F"/>
            </a:solidFill>
          </a:ln>
        </p:spPr>
      </p:pic>
    </p:spTree>
    <p:extLst>
      <p:ext uri="{BB962C8B-B14F-4D97-AF65-F5344CB8AC3E}">
        <p14:creationId xmlns:p14="http://schemas.microsoft.com/office/powerpoint/2010/main" val="3036145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p:cNvSpPr>
            <a:spLocks noGrp="1"/>
          </p:cNvSpPr>
          <p:nvPr>
            <p:ph type="sldNum" sz="quarter" idx="16"/>
          </p:nvPr>
        </p:nvSpPr>
        <p:spPr>
          <a:prstGeom prst="rect">
            <a:avLst/>
          </a:prstGeom>
        </p:spPr>
        <p:txBody>
          <a:bodyPr/>
          <a:lstStyle/>
          <a:p>
            <a:fld id="{D241B774-0256-1B4C-96AD-A8E8276382D6}" type="slidenum">
              <a:rPr lang="en-US" smtClean="0"/>
              <a:pPr/>
              <a:t>12</a:t>
            </a:fld>
            <a:endParaRPr lang="en-US" dirty="0"/>
          </a:p>
        </p:txBody>
      </p:sp>
      <p:sp>
        <p:nvSpPr>
          <p:cNvPr id="2" name="Title 1"/>
          <p:cNvSpPr>
            <a:spLocks noGrp="1"/>
          </p:cNvSpPr>
          <p:nvPr>
            <p:ph type="title"/>
          </p:nvPr>
        </p:nvSpPr>
        <p:spPr>
          <a:xfrm>
            <a:off x="63680" y="274638"/>
            <a:ext cx="9056129" cy="673100"/>
          </a:xfrm>
        </p:spPr>
        <p:txBody>
          <a:bodyPr>
            <a:noAutofit/>
          </a:bodyPr>
          <a:lstStyle/>
          <a:p>
            <a:r>
              <a:rPr lang="en-US" dirty="0" smtClean="0"/>
              <a:t>“Common Operating Picture” Dashboards</a:t>
            </a:r>
            <a:endParaRPr lang="en-US" dirty="0"/>
          </a:p>
        </p:txBody>
      </p:sp>
      <p:pic>
        <p:nvPicPr>
          <p:cNvPr id="37" name="Picture 36" descr="Denver CO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0274" y="1669147"/>
            <a:ext cx="5999726" cy="3869379"/>
          </a:xfrm>
          <a:prstGeom prst="rect">
            <a:avLst/>
          </a:prstGeom>
          <a:ln w="12700" cmpd="sng">
            <a:solidFill>
              <a:schemeClr val="tx1">
                <a:lumMod val="85000"/>
                <a:lumOff val="15000"/>
              </a:schemeClr>
            </a:solidFill>
          </a:ln>
        </p:spPr>
      </p:pic>
      <p:sp>
        <p:nvSpPr>
          <p:cNvPr id="27" name="Rectangular Callout 26"/>
          <p:cNvSpPr/>
          <p:nvPr/>
        </p:nvSpPr>
        <p:spPr>
          <a:xfrm>
            <a:off x="7715064" y="3970178"/>
            <a:ext cx="941294" cy="609640"/>
          </a:xfrm>
          <a:prstGeom prst="wedgeRectCallout">
            <a:avLst>
              <a:gd name="adj1" fmla="val -90598"/>
              <a:gd name="adj2" fmla="val -68448"/>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SOCIAL MEDIA MONITORING</a:t>
            </a:r>
          </a:p>
        </p:txBody>
      </p:sp>
      <p:sp>
        <p:nvSpPr>
          <p:cNvPr id="28" name="Rectangular Callout 27"/>
          <p:cNvSpPr/>
          <p:nvPr/>
        </p:nvSpPr>
        <p:spPr>
          <a:xfrm>
            <a:off x="7715064" y="4928888"/>
            <a:ext cx="941294" cy="609640"/>
          </a:xfrm>
          <a:prstGeom prst="wedgeRectCallout">
            <a:avLst>
              <a:gd name="adj1" fmla="val -95754"/>
              <a:gd name="adj2" fmla="val -34162"/>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LOCAL NEWS FEEDS</a:t>
            </a:r>
          </a:p>
        </p:txBody>
      </p:sp>
      <p:sp>
        <p:nvSpPr>
          <p:cNvPr id="29" name="Rectangular Callout 28"/>
          <p:cNvSpPr/>
          <p:nvPr/>
        </p:nvSpPr>
        <p:spPr>
          <a:xfrm>
            <a:off x="7715064" y="1961911"/>
            <a:ext cx="941294" cy="609640"/>
          </a:xfrm>
          <a:prstGeom prst="wedgeRectCallout">
            <a:avLst>
              <a:gd name="adj1" fmla="val -91122"/>
              <a:gd name="adj2" fmla="val -3989"/>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LOCAL 911 FEEDS</a:t>
            </a:r>
          </a:p>
        </p:txBody>
      </p:sp>
      <p:sp>
        <p:nvSpPr>
          <p:cNvPr id="30" name="Rectangular Callout 29"/>
          <p:cNvSpPr/>
          <p:nvPr/>
        </p:nvSpPr>
        <p:spPr>
          <a:xfrm>
            <a:off x="523290" y="2984819"/>
            <a:ext cx="941294" cy="609640"/>
          </a:xfrm>
          <a:prstGeom prst="wedgeRectCallout">
            <a:avLst>
              <a:gd name="adj1" fmla="val 181418"/>
              <a:gd name="adj2" fmla="val 17795"/>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VIDEO FEEDS</a:t>
            </a:r>
          </a:p>
        </p:txBody>
      </p:sp>
      <p:sp>
        <p:nvSpPr>
          <p:cNvPr id="31" name="Rectangular Callout 30"/>
          <p:cNvSpPr/>
          <p:nvPr/>
        </p:nvSpPr>
        <p:spPr>
          <a:xfrm>
            <a:off x="523290" y="1961911"/>
            <a:ext cx="941294" cy="609640"/>
          </a:xfrm>
          <a:prstGeom prst="wedgeRectCallout">
            <a:avLst>
              <a:gd name="adj1" fmla="val 202553"/>
              <a:gd name="adj2" fmla="val -35632"/>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PRIVATE AND </a:t>
            </a:r>
          </a:p>
          <a:p>
            <a:pPr algn="ctr"/>
            <a:r>
              <a:rPr lang="en-US" sz="900" b="1" dirty="0">
                <a:solidFill>
                  <a:schemeClr val="bg1"/>
                </a:solidFill>
                <a:latin typeface="Calibri"/>
                <a:cs typeface="Calibri"/>
              </a:rPr>
              <a:t>PUBLIC ASSETS</a:t>
            </a:r>
          </a:p>
        </p:txBody>
      </p:sp>
      <p:sp>
        <p:nvSpPr>
          <p:cNvPr id="32" name="Rectangular Callout 31"/>
          <p:cNvSpPr/>
          <p:nvPr/>
        </p:nvSpPr>
        <p:spPr>
          <a:xfrm>
            <a:off x="7715064" y="2984819"/>
            <a:ext cx="941294" cy="609640"/>
          </a:xfrm>
          <a:prstGeom prst="wedgeRectCallout">
            <a:avLst>
              <a:gd name="adj1" fmla="val -384044"/>
              <a:gd name="adj2" fmla="val -157894"/>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AMBER ALERTS</a:t>
            </a:r>
          </a:p>
        </p:txBody>
      </p:sp>
      <p:sp>
        <p:nvSpPr>
          <p:cNvPr id="33" name="Rectangular Callout 32"/>
          <p:cNvSpPr/>
          <p:nvPr/>
        </p:nvSpPr>
        <p:spPr>
          <a:xfrm>
            <a:off x="523290" y="4928888"/>
            <a:ext cx="941294" cy="609640"/>
          </a:xfrm>
          <a:prstGeom prst="wedgeRectCallout">
            <a:avLst>
              <a:gd name="adj1" fmla="val 379390"/>
              <a:gd name="adj2" fmla="val -19221"/>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SEVERE WEATHER</a:t>
            </a:r>
          </a:p>
        </p:txBody>
      </p:sp>
      <p:sp>
        <p:nvSpPr>
          <p:cNvPr id="34" name="Rectangular Callout 33"/>
          <p:cNvSpPr/>
          <p:nvPr/>
        </p:nvSpPr>
        <p:spPr>
          <a:xfrm>
            <a:off x="523290" y="3970178"/>
            <a:ext cx="941294" cy="609640"/>
          </a:xfrm>
          <a:prstGeom prst="wedgeRectCallout">
            <a:avLst>
              <a:gd name="adj1" fmla="val 178312"/>
              <a:gd name="adj2" fmla="val 3281"/>
            </a:avLst>
          </a:prstGeom>
          <a:solidFill>
            <a:srgbClr val="F37C18"/>
          </a:solidFill>
          <a:ln w="19050" cap="rnd" cmpd="sng"/>
        </p:spPr>
        <p:style>
          <a:lnRef idx="3">
            <a:schemeClr val="lt1"/>
          </a:lnRef>
          <a:fillRef idx="1">
            <a:schemeClr val="accent2"/>
          </a:fillRef>
          <a:effectRef idx="1">
            <a:schemeClr val="accent2"/>
          </a:effectRef>
          <a:fontRef idx="minor">
            <a:schemeClr val="lt1"/>
          </a:fontRef>
        </p:style>
        <p:txBody>
          <a:bodyPr lIns="57150" tIns="28575" rIns="57150" bIns="28575" rtlCol="0" anchor="ctr"/>
          <a:lstStyle/>
          <a:p>
            <a:pPr algn="ctr"/>
            <a:r>
              <a:rPr lang="en-US" sz="900" b="1" dirty="0">
                <a:solidFill>
                  <a:schemeClr val="bg1"/>
                </a:solidFill>
                <a:latin typeface="Calibri"/>
                <a:cs typeface="Calibri"/>
              </a:rPr>
              <a:t>NATURAL DISASTERS</a:t>
            </a:r>
          </a:p>
        </p:txBody>
      </p:sp>
      <p:sp>
        <p:nvSpPr>
          <p:cNvPr id="14" name="Footer Placeholder 3"/>
          <p:cNvSpPr>
            <a:spLocks noGrp="1"/>
          </p:cNvSpPr>
          <p:nvPr>
            <p:ph type="ftr" sz="quarter" idx="15"/>
          </p:nvPr>
        </p:nvSpPr>
        <p:spPr>
          <a:xfrm>
            <a:off x="533704" y="6375329"/>
            <a:ext cx="4113213" cy="247650"/>
          </a:xfrm>
          <a:prstGeom prst="rect">
            <a:avLst/>
          </a:prstGeom>
        </p:spPr>
        <p:txBody>
          <a:bodyPr/>
          <a:lstStyle/>
          <a:p>
            <a:r>
              <a:rPr lang="en-US" smtClean="0"/>
              <a:t>© 2015 Swan Island Networks -- Confidential</a:t>
            </a:r>
            <a:endParaRPr lang="en-US" dirty="0"/>
          </a:p>
        </p:txBody>
      </p:sp>
    </p:spTree>
    <p:extLst>
      <p:ext uri="{BB962C8B-B14F-4D97-AF65-F5344CB8AC3E}">
        <p14:creationId xmlns:p14="http://schemas.microsoft.com/office/powerpoint/2010/main" val="4278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50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50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5"/>
          </p:nvPr>
        </p:nvSpPr>
        <p:spPr/>
        <p:txBody>
          <a:bodyPr/>
          <a:lstStyle/>
          <a:p>
            <a:r>
              <a:rPr lang="en-US" smtClean="0"/>
              <a:t>© 2015 Swan Island Networks -- Confidential</a:t>
            </a:r>
            <a:endParaRPr lang="en-US" dirty="0"/>
          </a:p>
        </p:txBody>
      </p:sp>
      <p:sp>
        <p:nvSpPr>
          <p:cNvPr id="4" name="Slide Number Placeholder 3"/>
          <p:cNvSpPr>
            <a:spLocks noGrp="1"/>
          </p:cNvSpPr>
          <p:nvPr>
            <p:ph type="sldNum" sz="quarter" idx="16"/>
          </p:nvPr>
        </p:nvSpPr>
        <p:spPr/>
        <p:txBody>
          <a:bodyPr/>
          <a:lstStyle/>
          <a:p>
            <a:fld id="{1E586573-451A-E440-A888-B876F521F955}" type="slidenum">
              <a:rPr lang="en-US" smtClean="0"/>
              <a:pPr/>
              <a:t>13</a:t>
            </a:fld>
            <a:endParaRPr lang="en-US"/>
          </a:p>
        </p:txBody>
      </p:sp>
      <p:sp>
        <p:nvSpPr>
          <p:cNvPr id="6" name="Rectangle 5"/>
          <p:cNvSpPr/>
          <p:nvPr/>
        </p:nvSpPr>
        <p:spPr>
          <a:xfrm>
            <a:off x="0" y="0"/>
            <a:ext cx="9144000" cy="6858000"/>
          </a:xfrm>
          <a:prstGeom prst="rect">
            <a:avLst/>
          </a:prstGeom>
          <a:solidFill>
            <a:srgbClr val="0F455F">
              <a:alpha val="88000"/>
            </a:srgbClr>
          </a:solidFill>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a:p>
        </p:txBody>
      </p:sp>
      <p:pic>
        <p:nvPicPr>
          <p:cNvPr id="7" name="Picture Placeholder 4" descr="earth juggl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rgbClr val="0F455F">
              <a:alpha val="88000"/>
            </a:srgbClr>
          </a:solidFill>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a:p>
        </p:txBody>
      </p:sp>
      <p:sp>
        <p:nvSpPr>
          <p:cNvPr id="9" name="Title 3"/>
          <p:cNvSpPr>
            <a:spLocks noGrp="1"/>
          </p:cNvSpPr>
          <p:nvPr>
            <p:ph type="title"/>
          </p:nvPr>
        </p:nvSpPr>
        <p:spPr>
          <a:xfrm>
            <a:off x="546101" y="2649182"/>
            <a:ext cx="8120062" cy="1173517"/>
          </a:xfrm>
        </p:spPr>
        <p:txBody>
          <a:bodyPr>
            <a:noAutofit/>
          </a:bodyPr>
          <a:lstStyle/>
          <a:p>
            <a:pPr>
              <a:lnSpc>
                <a:spcPct val="120000"/>
              </a:lnSpc>
            </a:pPr>
            <a:r>
              <a:rPr lang="en-US" sz="4200" dirty="0" smtClean="0">
                <a:solidFill>
                  <a:srgbClr val="FFFFFF"/>
                </a:solidFill>
              </a:rPr>
              <a:t>THANK YOU</a:t>
            </a:r>
            <a:endParaRPr lang="en-US" sz="2400" b="0" dirty="0">
              <a:solidFill>
                <a:srgbClr val="FFFFFF"/>
              </a:solidFill>
            </a:endParaRPr>
          </a:p>
        </p:txBody>
      </p:sp>
      <p:sp>
        <p:nvSpPr>
          <p:cNvPr id="10" name="TextBox 9"/>
          <p:cNvSpPr txBox="1"/>
          <p:nvPr/>
        </p:nvSpPr>
        <p:spPr>
          <a:xfrm>
            <a:off x="6359860" y="6195295"/>
            <a:ext cx="2753674" cy="646331"/>
          </a:xfrm>
          <a:prstGeom prst="rect">
            <a:avLst/>
          </a:prstGeom>
          <a:noFill/>
        </p:spPr>
        <p:txBody>
          <a:bodyPr wrap="square" rtlCol="0">
            <a:spAutoFit/>
          </a:bodyPr>
          <a:lstStyle/>
          <a:p>
            <a:r>
              <a:rPr lang="en-US" dirty="0" err="1" smtClean="0">
                <a:solidFill>
                  <a:schemeClr val="bg1"/>
                </a:solidFill>
                <a:latin typeface="Helvetica"/>
                <a:cs typeface="Helvetica"/>
              </a:rPr>
              <a:t>elysajones@yahoo.comSeptember</a:t>
            </a:r>
            <a:r>
              <a:rPr lang="en-US" dirty="0" smtClean="0">
                <a:solidFill>
                  <a:schemeClr val="bg1"/>
                </a:solidFill>
                <a:latin typeface="Helvetica"/>
                <a:cs typeface="Helvetica"/>
              </a:rPr>
              <a:t> 2015</a:t>
            </a:r>
            <a:endParaRPr lang="en-US" dirty="0">
              <a:solidFill>
                <a:schemeClr val="bg1"/>
              </a:solidFill>
              <a:latin typeface="Helvetica"/>
              <a:cs typeface="Helvetica"/>
            </a:endParaRPr>
          </a:p>
        </p:txBody>
      </p:sp>
    </p:spTree>
    <p:extLst>
      <p:ext uri="{BB962C8B-B14F-4D97-AF65-F5344CB8AC3E}">
        <p14:creationId xmlns:p14="http://schemas.microsoft.com/office/powerpoint/2010/main" val="327602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2459" y="3080881"/>
            <a:ext cx="1905000" cy="1280335"/>
            <a:chOff x="307495" y="3222125"/>
            <a:chExt cx="1905000" cy="1280335"/>
          </a:xfrm>
        </p:grpSpPr>
        <p:pic>
          <p:nvPicPr>
            <p:cNvPr id="3" name="Picture 2"/>
            <p:cNvPicPr/>
            <p:nvPr/>
          </p:nvPicPr>
          <p:blipFill>
            <a:blip r:embed="rId3" cstate="screen">
              <a:extLst>
                <a:ext uri="{28A0092B-C50C-407E-A947-70E740481C1C}">
                  <a14:useLocalDpi xmlns:a14="http://schemas.microsoft.com/office/drawing/2010/main"/>
                </a:ext>
              </a:extLst>
            </a:blip>
            <a:stretch>
              <a:fillRect/>
            </a:stretch>
          </p:blipFill>
          <p:spPr bwMode="auto">
            <a:xfrm>
              <a:off x="307495" y="3222125"/>
              <a:ext cx="1905000" cy="1270000"/>
            </a:xfrm>
            <a:prstGeom prst="rect">
              <a:avLst/>
            </a:prstGeom>
            <a:ln>
              <a:noFill/>
            </a:ln>
            <a:extLst>
              <a:ext uri="{53640926-AAD7-44d8-BBD7-CCE9431645EC}">
                <a14:shadowObscured xmlns="" xmlns:a14="http://schemas.microsoft.com/office/drawing/2010/main"/>
              </a:ext>
            </a:extLst>
          </p:spPr>
        </p:pic>
        <p:sp>
          <p:nvSpPr>
            <p:cNvPr id="4" name="Text Box 588"/>
            <p:cNvSpPr txBox="1"/>
            <p:nvPr/>
          </p:nvSpPr>
          <p:spPr>
            <a:xfrm>
              <a:off x="307495" y="3987071"/>
              <a:ext cx="1905000" cy="515389"/>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latin typeface="Calibri"/>
                  <a:ea typeface="ＭＳ Ｐゴシック"/>
                  <a:cs typeface="Calibri"/>
                </a:rPr>
                <a:t>Brand Tarnishing</a:t>
              </a:r>
              <a:endParaRPr lang="en-US" sz="1900" dirty="0">
                <a:effectLst/>
                <a:latin typeface="Calibri"/>
                <a:ea typeface="ＭＳ Ｐゴシック"/>
                <a:cs typeface="Calibri"/>
              </a:endParaRPr>
            </a:p>
          </p:txBody>
        </p:sp>
      </p:grpSp>
      <p:grpSp>
        <p:nvGrpSpPr>
          <p:cNvPr id="5" name="Group 4"/>
          <p:cNvGrpSpPr/>
          <p:nvPr/>
        </p:nvGrpSpPr>
        <p:grpSpPr>
          <a:xfrm>
            <a:off x="2620382" y="3081235"/>
            <a:ext cx="1905000" cy="1273395"/>
            <a:chOff x="2531498" y="3222479"/>
            <a:chExt cx="1905000" cy="1273395"/>
          </a:xfrm>
        </p:grpSpPr>
        <p:pic>
          <p:nvPicPr>
            <p:cNvPr id="6" name="Picture 5"/>
            <p:cNvPicPr/>
            <p:nvPr/>
          </p:nvPicPr>
          <p:blipFill>
            <a:blip r:embed="rId4" cstate="screen">
              <a:extLst>
                <a:ext uri="{28A0092B-C50C-407E-A947-70E740481C1C}">
                  <a14:useLocalDpi xmlns:a14="http://schemas.microsoft.com/office/drawing/2010/main"/>
                </a:ext>
              </a:extLst>
            </a:blip>
            <a:stretch>
              <a:fillRect/>
            </a:stretch>
          </p:blipFill>
          <p:spPr bwMode="auto">
            <a:xfrm>
              <a:off x="2531498" y="3222479"/>
              <a:ext cx="1905000" cy="1270000"/>
            </a:xfrm>
            <a:prstGeom prst="rect">
              <a:avLst/>
            </a:prstGeom>
            <a:noFill/>
            <a:ln>
              <a:noFill/>
            </a:ln>
            <a:extLst>
              <a:ext uri="{53640926-AAD7-44d8-BBD7-CCE9431645EC}">
                <a14:shadowObscured xmlns="" xmlns:a14="http://schemas.microsoft.com/office/drawing/2010/main"/>
              </a:ext>
            </a:extLst>
          </p:spPr>
        </p:pic>
        <p:sp>
          <p:nvSpPr>
            <p:cNvPr id="7" name="Text Box 591"/>
            <p:cNvSpPr txBox="1"/>
            <p:nvPr/>
          </p:nvSpPr>
          <p:spPr>
            <a:xfrm>
              <a:off x="2531498" y="3980485"/>
              <a:ext cx="1905000" cy="515389"/>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Civil Unrest</a:t>
              </a:r>
              <a:endParaRPr lang="en-US" sz="1900" dirty="0">
                <a:effectLst/>
                <a:latin typeface="Calibri"/>
                <a:ea typeface="ＭＳ Ｐゴシック"/>
                <a:cs typeface="Calibri"/>
              </a:endParaRPr>
            </a:p>
          </p:txBody>
        </p:sp>
      </p:grpSp>
      <p:grpSp>
        <p:nvGrpSpPr>
          <p:cNvPr id="8" name="Group 7"/>
          <p:cNvGrpSpPr/>
          <p:nvPr/>
        </p:nvGrpSpPr>
        <p:grpSpPr>
          <a:xfrm>
            <a:off x="2613442" y="4771621"/>
            <a:ext cx="1905000" cy="1280579"/>
            <a:chOff x="2524558" y="4879730"/>
            <a:chExt cx="1905000" cy="1280579"/>
          </a:xfrm>
        </p:grpSpPr>
        <p:pic>
          <p:nvPicPr>
            <p:cNvPr id="9" name="Picture 8"/>
            <p:cNvPicPr/>
            <p:nvPr/>
          </p:nvPicPr>
          <p:blipFill>
            <a:blip r:embed="rId5" cstate="screen">
              <a:extLst>
                <a:ext uri="{28A0092B-C50C-407E-A947-70E740481C1C}">
                  <a14:useLocalDpi xmlns:a14="http://schemas.microsoft.com/office/drawing/2010/main"/>
                </a:ext>
              </a:extLst>
            </a:blip>
            <a:stretch>
              <a:fillRect/>
            </a:stretch>
          </p:blipFill>
          <p:spPr bwMode="auto">
            <a:xfrm>
              <a:off x="2524558" y="4879730"/>
              <a:ext cx="1905000" cy="1270000"/>
            </a:xfrm>
            <a:prstGeom prst="rect">
              <a:avLst/>
            </a:prstGeom>
            <a:ln>
              <a:noFill/>
            </a:ln>
            <a:extLst>
              <a:ext uri="{53640926-AAD7-44d8-BBD7-CCE9431645EC}">
                <a14:shadowObscured xmlns="" xmlns:a14="http://schemas.microsoft.com/office/drawing/2010/main"/>
              </a:ext>
            </a:extLst>
          </p:spPr>
        </p:pic>
        <p:sp>
          <p:nvSpPr>
            <p:cNvPr id="10" name="Text Box 601"/>
            <p:cNvSpPr txBox="1"/>
            <p:nvPr/>
          </p:nvSpPr>
          <p:spPr>
            <a:xfrm>
              <a:off x="2524558" y="5647691"/>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Terrorism</a:t>
              </a:r>
              <a:endParaRPr lang="en-US" sz="1900" dirty="0">
                <a:effectLst/>
                <a:latin typeface="Calibri"/>
                <a:ea typeface="ＭＳ Ｐゴシック"/>
                <a:cs typeface="Calibri"/>
              </a:endParaRPr>
            </a:p>
          </p:txBody>
        </p:sp>
      </p:grpSp>
      <p:grpSp>
        <p:nvGrpSpPr>
          <p:cNvPr id="11" name="Group 10"/>
          <p:cNvGrpSpPr/>
          <p:nvPr/>
        </p:nvGrpSpPr>
        <p:grpSpPr>
          <a:xfrm>
            <a:off x="4686430" y="4764681"/>
            <a:ext cx="1905000" cy="1294459"/>
            <a:chOff x="4729760" y="4872790"/>
            <a:chExt cx="1905000" cy="1294459"/>
          </a:xfrm>
        </p:grpSpPr>
        <p:pic>
          <p:nvPicPr>
            <p:cNvPr id="12" name="Picture 11"/>
            <p:cNvPicPr/>
            <p:nvPr/>
          </p:nvPicPr>
          <p:blipFill>
            <a:blip r:embed="rId6" cstate="screen">
              <a:extLst>
                <a:ext uri="{28A0092B-C50C-407E-A947-70E740481C1C}">
                  <a14:useLocalDpi xmlns:a14="http://schemas.microsoft.com/office/drawing/2010/main"/>
                </a:ext>
              </a:extLst>
            </a:blip>
            <a:stretch>
              <a:fillRect/>
            </a:stretch>
          </p:blipFill>
          <p:spPr bwMode="auto">
            <a:xfrm>
              <a:off x="4729760" y="4872790"/>
              <a:ext cx="1905000" cy="1270000"/>
            </a:xfrm>
            <a:prstGeom prst="rect">
              <a:avLst/>
            </a:prstGeom>
            <a:ln>
              <a:noFill/>
            </a:ln>
            <a:extLst>
              <a:ext uri="{53640926-AAD7-44d8-BBD7-CCE9431645EC}">
                <a14:shadowObscured xmlns="" xmlns:a14="http://schemas.microsoft.com/office/drawing/2010/main"/>
              </a:ext>
            </a:extLst>
          </p:spPr>
        </p:pic>
        <p:sp>
          <p:nvSpPr>
            <p:cNvPr id="13" name="Text Box 604"/>
            <p:cNvSpPr txBox="1"/>
            <p:nvPr/>
          </p:nvSpPr>
          <p:spPr>
            <a:xfrm>
              <a:off x="4729760" y="5654631"/>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Travel Disruption </a:t>
              </a:r>
              <a:r>
                <a:rPr lang="en-US" sz="1900" dirty="0">
                  <a:solidFill>
                    <a:srgbClr val="FFFFFF"/>
                  </a:solidFill>
                  <a:latin typeface="Calibri"/>
                  <a:ea typeface="ＭＳ Ｐゴシック"/>
                  <a:cs typeface="Calibri"/>
                </a:rPr>
                <a:t>&amp;</a:t>
              </a:r>
              <a:r>
                <a:rPr lang="en-US" sz="1900" dirty="0" smtClean="0">
                  <a:solidFill>
                    <a:srgbClr val="FFFFFF"/>
                  </a:solidFill>
                  <a:effectLst/>
                  <a:latin typeface="Calibri"/>
                  <a:ea typeface="ＭＳ Ｐゴシック"/>
                  <a:cs typeface="Calibri"/>
                </a:rPr>
                <a:t> Delays</a:t>
              </a:r>
              <a:endParaRPr lang="en-US" sz="1900" dirty="0">
                <a:effectLst/>
                <a:latin typeface="Calibri"/>
                <a:ea typeface="ＭＳ Ｐゴシック"/>
                <a:cs typeface="Calibri"/>
              </a:endParaRPr>
            </a:p>
          </p:txBody>
        </p:sp>
      </p:grpSp>
      <p:grpSp>
        <p:nvGrpSpPr>
          <p:cNvPr id="14" name="Group 13"/>
          <p:cNvGrpSpPr/>
          <p:nvPr/>
        </p:nvGrpSpPr>
        <p:grpSpPr>
          <a:xfrm>
            <a:off x="539084" y="1393534"/>
            <a:ext cx="1905000" cy="1279728"/>
            <a:chOff x="311740" y="1582794"/>
            <a:chExt cx="1905000" cy="1279728"/>
          </a:xfrm>
        </p:grpSpPr>
        <p:pic>
          <p:nvPicPr>
            <p:cNvPr id="15" name="Picture 14"/>
            <p:cNvPicPr/>
            <p:nvPr/>
          </p:nvPicPr>
          <p:blipFill rotWithShape="1">
            <a:blip r:embed="rId7" cstate="screen">
              <a:extLst>
                <a:ext uri="{28A0092B-C50C-407E-A947-70E740481C1C}">
                  <a14:useLocalDpi xmlns:a14="http://schemas.microsoft.com/office/drawing/2010/main"/>
                </a:ext>
              </a:extLst>
            </a:blip>
            <a:srcRect t="1340"/>
            <a:stretch/>
          </p:blipFill>
          <p:spPr bwMode="auto">
            <a:xfrm>
              <a:off x="311740" y="1582794"/>
              <a:ext cx="1905000" cy="1252986"/>
            </a:xfrm>
            <a:prstGeom prst="rect">
              <a:avLst/>
            </a:prstGeom>
            <a:ln>
              <a:noFill/>
            </a:ln>
            <a:extLst>
              <a:ext uri="{53640926-AAD7-44d8-BBD7-CCE9431645EC}">
                <a14:shadowObscured xmlns="" xmlns:a14="http://schemas.microsoft.com/office/drawing/2010/main"/>
              </a:ext>
            </a:extLst>
          </p:spPr>
        </p:pic>
        <p:sp>
          <p:nvSpPr>
            <p:cNvPr id="16" name="Text Box 588"/>
            <p:cNvSpPr txBox="1"/>
            <p:nvPr/>
          </p:nvSpPr>
          <p:spPr>
            <a:xfrm>
              <a:off x="311740" y="2349904"/>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Natural Disasters</a:t>
              </a:r>
              <a:endParaRPr lang="en-US" sz="1900" dirty="0">
                <a:effectLst/>
                <a:latin typeface="Calibri"/>
                <a:ea typeface="ＭＳ Ｐゴシック"/>
                <a:cs typeface="Calibri"/>
              </a:endParaRPr>
            </a:p>
          </p:txBody>
        </p:sp>
      </p:grpSp>
      <p:grpSp>
        <p:nvGrpSpPr>
          <p:cNvPr id="17" name="Group 16"/>
          <p:cNvGrpSpPr/>
          <p:nvPr/>
        </p:nvGrpSpPr>
        <p:grpSpPr>
          <a:xfrm>
            <a:off x="4689718" y="1385700"/>
            <a:ext cx="1906310" cy="1287929"/>
            <a:chOff x="4733048" y="1574960"/>
            <a:chExt cx="1906310" cy="1287929"/>
          </a:xfrm>
        </p:grpSpPr>
        <p:pic>
          <p:nvPicPr>
            <p:cNvPr id="18" name="Picture 17"/>
            <p:cNvPicPr/>
            <p:nvPr/>
          </p:nvPicPr>
          <p:blipFill>
            <a:blip r:embed="rId8" cstate="screen">
              <a:extLst>
                <a:ext uri="{28A0092B-C50C-407E-A947-70E740481C1C}">
                  <a14:useLocalDpi xmlns:a14="http://schemas.microsoft.com/office/drawing/2010/main"/>
                </a:ext>
              </a:extLst>
            </a:blip>
            <a:stretch>
              <a:fillRect/>
            </a:stretch>
          </p:blipFill>
          <p:spPr bwMode="auto">
            <a:xfrm>
              <a:off x="4733048" y="1574960"/>
              <a:ext cx="1905000" cy="1270000"/>
            </a:xfrm>
            <a:prstGeom prst="rect">
              <a:avLst/>
            </a:prstGeom>
            <a:ln>
              <a:noFill/>
            </a:ln>
            <a:extLst>
              <a:ext uri="{53640926-AAD7-44d8-BBD7-CCE9431645EC}">
                <a14:shadowObscured xmlns="" xmlns:a14="http://schemas.microsoft.com/office/drawing/2010/main"/>
              </a:ext>
            </a:extLst>
          </p:spPr>
        </p:pic>
        <p:sp>
          <p:nvSpPr>
            <p:cNvPr id="19" name="Text Box 595"/>
            <p:cNvSpPr txBox="1"/>
            <p:nvPr/>
          </p:nvSpPr>
          <p:spPr>
            <a:xfrm>
              <a:off x="4734358" y="2350271"/>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Severe Weather</a:t>
              </a:r>
              <a:endParaRPr lang="en-US" sz="1900" dirty="0">
                <a:effectLst/>
                <a:latin typeface="Calibri"/>
                <a:ea typeface="ＭＳ Ｐゴシック"/>
                <a:cs typeface="Calibri"/>
              </a:endParaRPr>
            </a:p>
          </p:txBody>
        </p:sp>
      </p:grpSp>
      <p:grpSp>
        <p:nvGrpSpPr>
          <p:cNvPr id="20" name="Group 19"/>
          <p:cNvGrpSpPr/>
          <p:nvPr/>
        </p:nvGrpSpPr>
        <p:grpSpPr>
          <a:xfrm>
            <a:off x="6756627" y="4771553"/>
            <a:ext cx="1905000" cy="1273707"/>
            <a:chOff x="6936037" y="4879662"/>
            <a:chExt cx="1905000" cy="1273707"/>
          </a:xfrm>
        </p:grpSpPr>
        <p:pic>
          <p:nvPicPr>
            <p:cNvPr id="21" name="Picture 20"/>
            <p:cNvPicPr/>
            <p:nvPr/>
          </p:nvPicPr>
          <p:blipFill>
            <a:blip r:embed="rId9" cstate="screen">
              <a:extLst>
                <a:ext uri="{28A0092B-C50C-407E-A947-70E740481C1C}">
                  <a14:useLocalDpi xmlns:a14="http://schemas.microsoft.com/office/drawing/2010/main"/>
                </a:ext>
              </a:extLst>
            </a:blip>
            <a:stretch>
              <a:fillRect/>
            </a:stretch>
          </p:blipFill>
          <p:spPr bwMode="auto">
            <a:xfrm>
              <a:off x="6936037" y="4879662"/>
              <a:ext cx="1905000" cy="1270000"/>
            </a:xfrm>
            <a:prstGeom prst="rect">
              <a:avLst/>
            </a:prstGeom>
            <a:ln>
              <a:noFill/>
            </a:ln>
            <a:extLst>
              <a:ext uri="{53640926-AAD7-44d8-BBD7-CCE9431645EC}">
                <a14:shadowObscured xmlns="" xmlns:a14="http://schemas.microsoft.com/office/drawing/2010/main"/>
              </a:ext>
            </a:extLst>
          </p:spPr>
        </p:pic>
        <p:sp>
          <p:nvSpPr>
            <p:cNvPr id="22" name="Text Box 595"/>
            <p:cNvSpPr txBox="1"/>
            <p:nvPr/>
          </p:nvSpPr>
          <p:spPr>
            <a:xfrm>
              <a:off x="6936037" y="5640751"/>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Hazardous Materials</a:t>
              </a:r>
              <a:endParaRPr lang="en-US" sz="1900" dirty="0">
                <a:effectLst/>
                <a:latin typeface="Calibri"/>
                <a:ea typeface="ＭＳ Ｐゴシック"/>
                <a:cs typeface="Calibri"/>
              </a:endParaRPr>
            </a:p>
          </p:txBody>
        </p:sp>
      </p:grpSp>
      <p:grpSp>
        <p:nvGrpSpPr>
          <p:cNvPr id="23" name="Group 22"/>
          <p:cNvGrpSpPr/>
          <p:nvPr/>
        </p:nvGrpSpPr>
        <p:grpSpPr>
          <a:xfrm>
            <a:off x="4683723" y="3085329"/>
            <a:ext cx="1905000" cy="1269301"/>
            <a:chOff x="4727053" y="3226573"/>
            <a:chExt cx="1905000" cy="1269301"/>
          </a:xfrm>
        </p:grpSpPr>
        <p:pic>
          <p:nvPicPr>
            <p:cNvPr id="24" name="Picture 23"/>
            <p:cNvPicPr/>
            <p:nvPr/>
          </p:nvPicPr>
          <p:blipFill rotWithShape="1">
            <a:blip r:embed="rId10" cstate="screen">
              <a:extLst>
                <a:ext uri="{28A0092B-C50C-407E-A947-70E740481C1C}">
                  <a14:useLocalDpi xmlns:a14="http://schemas.microsoft.com/office/drawing/2010/main"/>
                </a:ext>
              </a:extLst>
            </a:blip>
            <a:srcRect t="978"/>
            <a:stretch/>
          </p:blipFill>
          <p:spPr bwMode="auto">
            <a:xfrm>
              <a:off x="4727053" y="3226573"/>
              <a:ext cx="1905000" cy="1257572"/>
            </a:xfrm>
            <a:prstGeom prst="rect">
              <a:avLst/>
            </a:prstGeom>
            <a:ln>
              <a:noFill/>
            </a:ln>
            <a:extLst>
              <a:ext uri="{53640926-AAD7-44d8-BBD7-CCE9431645EC}">
                <a14:shadowObscured xmlns="" xmlns:a14="http://schemas.microsoft.com/office/drawing/2010/main"/>
              </a:ext>
            </a:extLst>
          </p:spPr>
        </p:pic>
        <p:sp>
          <p:nvSpPr>
            <p:cNvPr id="25" name="Text Box 595"/>
            <p:cNvSpPr txBox="1"/>
            <p:nvPr/>
          </p:nvSpPr>
          <p:spPr>
            <a:xfrm>
              <a:off x="4727053" y="3980485"/>
              <a:ext cx="1905000" cy="515389"/>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chemeClr val="bg1"/>
                  </a:solidFill>
                  <a:effectLst/>
                  <a:latin typeface="Calibri"/>
                  <a:ea typeface="ＭＳ Ｐゴシック"/>
                  <a:cs typeface="Calibri"/>
                </a:rPr>
                <a:t>Disease</a:t>
              </a:r>
              <a:endParaRPr lang="en-US" sz="1900" dirty="0">
                <a:solidFill>
                  <a:schemeClr val="bg1"/>
                </a:solidFill>
                <a:effectLst/>
                <a:latin typeface="Calibri"/>
                <a:ea typeface="ＭＳ Ｐゴシック"/>
                <a:cs typeface="Calibri"/>
              </a:endParaRPr>
            </a:p>
          </p:txBody>
        </p:sp>
      </p:grpSp>
      <p:grpSp>
        <p:nvGrpSpPr>
          <p:cNvPr id="26" name="Group 25"/>
          <p:cNvGrpSpPr/>
          <p:nvPr/>
        </p:nvGrpSpPr>
        <p:grpSpPr>
          <a:xfrm>
            <a:off x="6763567" y="1386669"/>
            <a:ext cx="1905000" cy="1286960"/>
            <a:chOff x="6942977" y="1575929"/>
            <a:chExt cx="1905000" cy="1286960"/>
          </a:xfrm>
        </p:grpSpPr>
        <p:pic>
          <p:nvPicPr>
            <p:cNvPr id="27" name="Picture 26"/>
            <p:cNvPicPr>
              <a:picLocks/>
            </p:cNvPicPr>
            <p:nvPr/>
          </p:nvPicPr>
          <p:blipFill rotWithShape="1">
            <a:blip r:embed="rId11" cstate="screen">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a:off x="6942977" y="1575929"/>
              <a:ext cx="1905000" cy="1270000"/>
            </a:xfrm>
            <a:prstGeom prst="rect">
              <a:avLst/>
            </a:prstGeom>
            <a:blipFill dpi="0" rotWithShape="1">
              <a:blip r:embed="rId13" cstate="screen">
                <a:alphaModFix amt="54000"/>
                <a:extLst>
                  <a:ext uri="{28A0092B-C50C-407E-A947-70E740481C1C}">
                    <a14:useLocalDpi xmlns:a14="http://schemas.microsoft.com/office/drawing/2010/main"/>
                  </a:ext>
                </a:extLst>
              </a:blip>
              <a:srcRect/>
              <a:stretch>
                <a:fillRect/>
              </a:stretch>
            </a:blipFill>
          </p:spPr>
        </p:pic>
        <p:sp>
          <p:nvSpPr>
            <p:cNvPr id="28" name="Text Box 595"/>
            <p:cNvSpPr txBox="1"/>
            <p:nvPr/>
          </p:nvSpPr>
          <p:spPr>
            <a:xfrm>
              <a:off x="6942977" y="2350271"/>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latin typeface="Calibri"/>
                  <a:ea typeface="ＭＳ Ｐゴシック"/>
                  <a:cs typeface="Calibri"/>
                </a:rPr>
                <a:t>Cyber Threats</a:t>
              </a:r>
              <a:endParaRPr lang="en-US" sz="1900" dirty="0">
                <a:effectLst/>
                <a:latin typeface="Calibri"/>
                <a:ea typeface="ＭＳ Ｐゴシック"/>
                <a:cs typeface="Calibri"/>
              </a:endParaRPr>
            </a:p>
          </p:txBody>
        </p:sp>
      </p:grpSp>
      <p:grpSp>
        <p:nvGrpSpPr>
          <p:cNvPr id="29" name="Group 28"/>
          <p:cNvGrpSpPr/>
          <p:nvPr/>
        </p:nvGrpSpPr>
        <p:grpSpPr>
          <a:xfrm>
            <a:off x="538779" y="4752111"/>
            <a:ext cx="1905305" cy="1293149"/>
            <a:chOff x="313815" y="4860220"/>
            <a:chExt cx="1905305" cy="1293149"/>
          </a:xfrm>
        </p:grpSpPr>
        <p:pic>
          <p:nvPicPr>
            <p:cNvPr id="30" name="Content Placeholder 5"/>
            <p:cNvPicPr>
              <a:picLocks noChangeArrowheads="1"/>
            </p:cNvPicPr>
            <p:nvPr/>
          </p:nvPicPr>
          <p:blipFill rotWithShape="1">
            <a:blip r:embed="rId14" cstate="screen">
              <a:extLst>
                <a:ext uri="{28A0092B-C50C-407E-A947-70E740481C1C}">
                  <a14:useLocalDpi xmlns:a14="http://schemas.microsoft.com/office/drawing/2010/main"/>
                </a:ext>
              </a:extLst>
            </a:blip>
            <a:srcRect t="-489"/>
            <a:stretch/>
          </p:blipFill>
          <p:spPr bwMode="auto">
            <a:xfrm>
              <a:off x="314120" y="4860220"/>
              <a:ext cx="1905000" cy="12700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31" name="Text Box 598"/>
            <p:cNvSpPr txBox="1"/>
            <p:nvPr/>
          </p:nvSpPr>
          <p:spPr>
            <a:xfrm>
              <a:off x="313815" y="5640751"/>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Supply Chain Disruption</a:t>
              </a:r>
              <a:endParaRPr lang="en-US" sz="1900" dirty="0">
                <a:effectLst/>
                <a:latin typeface="Calibri"/>
                <a:ea typeface="ＭＳ Ｐゴシック"/>
                <a:cs typeface="Calibri"/>
              </a:endParaRPr>
            </a:p>
          </p:txBody>
        </p:sp>
      </p:grpSp>
      <p:grpSp>
        <p:nvGrpSpPr>
          <p:cNvPr id="32" name="Group 31"/>
          <p:cNvGrpSpPr/>
          <p:nvPr/>
        </p:nvGrpSpPr>
        <p:grpSpPr>
          <a:xfrm>
            <a:off x="6756627" y="3085329"/>
            <a:ext cx="1907072" cy="1271078"/>
            <a:chOff x="6936037" y="3226573"/>
            <a:chExt cx="1907072" cy="1271078"/>
          </a:xfrm>
        </p:grpSpPr>
        <p:pic>
          <p:nvPicPr>
            <p:cNvPr id="33" name="Picture 2" descr="http://ts3.mm.bing.net/th?&amp;id=HN.608026313937915514&amp;w=300&amp;h=300&amp;c=0&amp;pid=1.9&amp;rs=0&amp;p=0"/>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938109" y="3226573"/>
              <a:ext cx="1905000" cy="1270000"/>
            </a:xfrm>
            <a:prstGeom prst="rect">
              <a:avLst/>
            </a:prstGeom>
            <a:noFill/>
            <a:extLst>
              <a:ext uri="{909E8E84-426E-40dd-AFC4-6F175D3DCCD1}">
                <a14:hiddenFill xmlns="" xmlns:a14="http://schemas.microsoft.com/office/drawing/2010/main">
                  <a:solidFill>
                    <a:srgbClr val="FFFFFF"/>
                  </a:solidFill>
                </a14:hiddenFill>
              </a:ext>
            </a:extLst>
          </p:spPr>
        </p:pic>
        <p:sp>
          <p:nvSpPr>
            <p:cNvPr id="34" name="Text Box 595"/>
            <p:cNvSpPr txBox="1"/>
            <p:nvPr/>
          </p:nvSpPr>
          <p:spPr>
            <a:xfrm>
              <a:off x="6936037" y="3982262"/>
              <a:ext cx="1905000" cy="515389"/>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latin typeface="Calibri"/>
                  <a:ea typeface="ＭＳ Ｐゴシック"/>
                  <a:cs typeface="Calibri"/>
                </a:rPr>
                <a:t>Blackouts</a:t>
              </a:r>
              <a:endParaRPr lang="en-US" sz="1900" dirty="0">
                <a:effectLst/>
                <a:latin typeface="Calibri"/>
                <a:ea typeface="ＭＳ Ｐゴシック"/>
                <a:cs typeface="Calibri"/>
              </a:endParaRPr>
            </a:p>
          </p:txBody>
        </p:sp>
      </p:grpSp>
      <p:grpSp>
        <p:nvGrpSpPr>
          <p:cNvPr id="35" name="Group 34"/>
          <p:cNvGrpSpPr/>
          <p:nvPr/>
        </p:nvGrpSpPr>
        <p:grpSpPr>
          <a:xfrm>
            <a:off x="2613618" y="1392956"/>
            <a:ext cx="1905176" cy="1278722"/>
            <a:chOff x="2524734" y="1582216"/>
            <a:chExt cx="1905176" cy="1278722"/>
          </a:xfrm>
        </p:grpSpPr>
        <p:pic>
          <p:nvPicPr>
            <p:cNvPr id="36" name="Picture 2" descr="http://ts3.mm.bing.net/th?id=HN.608055914849438246&amp;w=279&amp;h=187&amp;c=7&amp;rs=1&amp;qlt=80&amp;pid=1.7"/>
            <p:cNvPicPr>
              <a:picLocks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524734" y="1582216"/>
              <a:ext cx="1905000" cy="1270000"/>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Text Box 588"/>
            <p:cNvSpPr txBox="1"/>
            <p:nvPr/>
          </p:nvSpPr>
          <p:spPr>
            <a:xfrm>
              <a:off x="2524910" y="2348320"/>
              <a:ext cx="1905000" cy="512618"/>
            </a:xfrm>
            <a:prstGeom prst="rect">
              <a:avLst/>
            </a:prstGeom>
            <a:gradFill flip="none" rotWithShape="1">
              <a:gsLst>
                <a:gs pos="0">
                  <a:srgbClr val="000000">
                    <a:alpha val="80000"/>
                  </a:srgbClr>
                </a:gs>
                <a:gs pos="100000">
                  <a:srgbClr val="000000">
                    <a:alpha val="65000"/>
                  </a:srgbClr>
                </a:gs>
              </a:gsLst>
              <a:lin ang="16200000" scaled="0"/>
              <a:tileRect/>
            </a:grad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80000"/>
                </a:lnSpc>
                <a:spcBef>
                  <a:spcPts val="0"/>
                </a:spcBef>
                <a:spcAft>
                  <a:spcPts val="0"/>
                </a:spcAft>
              </a:pPr>
              <a:r>
                <a:rPr lang="en-US" sz="1900" dirty="0" smtClean="0">
                  <a:solidFill>
                    <a:srgbClr val="FFFFFF"/>
                  </a:solidFill>
                  <a:effectLst/>
                  <a:latin typeface="Calibri"/>
                  <a:ea typeface="ＭＳ Ｐゴシック"/>
                  <a:cs typeface="Calibri"/>
                </a:rPr>
                <a:t>Crime</a:t>
              </a:r>
              <a:endParaRPr lang="en-US" sz="1900" dirty="0">
                <a:effectLst/>
                <a:latin typeface="Calibri"/>
                <a:ea typeface="ＭＳ Ｐゴシック"/>
                <a:cs typeface="Calibri"/>
              </a:endParaRPr>
            </a:p>
          </p:txBody>
        </p:sp>
      </p:grpSp>
      <p:sp>
        <p:nvSpPr>
          <p:cNvPr id="38" name="Footer Placeholder 3"/>
          <p:cNvSpPr txBox="1">
            <a:spLocks/>
          </p:cNvSpPr>
          <p:nvPr/>
        </p:nvSpPr>
        <p:spPr>
          <a:xfrm>
            <a:off x="514349" y="6380164"/>
            <a:ext cx="4113213" cy="2476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9" name="Slide Number Placeholder 4"/>
          <p:cNvSpPr txBox="1">
            <a:spLocks/>
          </p:cNvSpPr>
          <p:nvPr/>
        </p:nvSpPr>
        <p:spPr>
          <a:xfrm>
            <a:off x="8465971" y="6380162"/>
            <a:ext cx="252700" cy="24765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E586573-451A-E440-A888-B876F521F955}" type="slidenum">
              <a:rPr lang="en-US" smtClean="0"/>
              <a:pPr/>
              <a:t>2</a:t>
            </a:fld>
            <a:endParaRPr lang="en-US" dirty="0"/>
          </a:p>
        </p:txBody>
      </p:sp>
      <p:sp>
        <p:nvSpPr>
          <p:cNvPr id="40" name="Title 4"/>
          <p:cNvSpPr txBox="1">
            <a:spLocks/>
          </p:cNvSpPr>
          <p:nvPr/>
        </p:nvSpPr>
        <p:spPr>
          <a:xfrm>
            <a:off x="531813" y="274638"/>
            <a:ext cx="8118475" cy="673100"/>
          </a:xfrm>
          <a:prstGeom prst="rect">
            <a:avLst/>
          </a:prstGeom>
        </p:spPr>
        <p:txBody>
          <a:bodyPr vert="horz" lIns="0" tIns="0" rIns="0" bIns="0" rtlCol="0" anchor="ctr">
            <a:normAutofit fontScale="85000" lnSpcReduction="20000"/>
          </a:bodyPr>
          <a:lstStyle>
            <a:lvl1pPr algn="ctr" defTabSz="457200" rtl="0" eaLnBrk="1" latinLnBrk="0" hangingPunct="1">
              <a:spcBef>
                <a:spcPct val="0"/>
              </a:spcBef>
              <a:buNone/>
              <a:defRPr sz="3200" b="1" i="0" kern="1200">
                <a:solidFill>
                  <a:srgbClr val="0F455F"/>
                </a:solidFill>
                <a:latin typeface="Helvetica"/>
                <a:ea typeface="+mj-ea"/>
                <a:cs typeface="Helvetica"/>
              </a:defRPr>
            </a:lvl1pPr>
          </a:lstStyle>
          <a:p>
            <a:r>
              <a:rPr lang="en-US" dirty="0" smtClean="0"/>
              <a:t>Planet Earth is a high-risk environment. New catastrophes can be expected to emerge. </a:t>
            </a:r>
            <a:endParaRPr lang="en-US" dirty="0"/>
          </a:p>
        </p:txBody>
      </p:sp>
    </p:spTree>
    <p:extLst>
      <p:ext uri="{BB962C8B-B14F-4D97-AF65-F5344CB8AC3E}">
        <p14:creationId xmlns:p14="http://schemas.microsoft.com/office/powerpoint/2010/main" val="22799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4294967295"/>
          </p:nvPr>
        </p:nvSpPr>
        <p:spPr>
          <a:xfrm>
            <a:off x="191069" y="1255594"/>
            <a:ext cx="8625385" cy="5500048"/>
          </a:xfrm>
        </p:spPr>
        <p:txBody>
          <a:bodyPr/>
          <a:lstStyle/>
          <a:p>
            <a:r>
              <a:rPr lang="en-US" b="1" dirty="0" smtClean="0"/>
              <a:t>The organizations that will respond best to next emergency are those whose people are prepared, informed and vigilant—and whose operations are agile, sustainable and connected (even in a crisis).</a:t>
            </a:r>
          </a:p>
          <a:p>
            <a:r>
              <a:rPr lang="en-US" b="1" dirty="0"/>
              <a:t>Improving your organization’s resilience requires more than just hardening perimeters and increasing security </a:t>
            </a:r>
            <a:r>
              <a:rPr lang="en-US" b="1" dirty="0" smtClean="0"/>
              <a:t>protection….</a:t>
            </a:r>
          </a:p>
          <a:p>
            <a:r>
              <a:rPr lang="en-US" b="1" dirty="0"/>
              <a:t>It also requires the best, latest, real-time intelligence—using a public/private information sharing model that can keep your security teams informed about breaking events and current conditions, while also making it easy and safe to share intelligence with employees, government agencies and partners. </a:t>
            </a:r>
          </a:p>
          <a:p>
            <a:pPr marL="0" indent="0">
              <a:buNone/>
            </a:pPr>
            <a:endParaRPr lang="en-US" dirty="0"/>
          </a:p>
          <a:p>
            <a:endParaRPr lang="en-US" dirty="0"/>
          </a:p>
        </p:txBody>
      </p:sp>
      <p:sp>
        <p:nvSpPr>
          <p:cNvPr id="3" name="Title 4"/>
          <p:cNvSpPr txBox="1">
            <a:spLocks/>
          </p:cNvSpPr>
          <p:nvPr/>
        </p:nvSpPr>
        <p:spPr>
          <a:xfrm>
            <a:off x="531813" y="274638"/>
            <a:ext cx="8118475" cy="673100"/>
          </a:xfrm>
          <a:prstGeom prst="rect">
            <a:avLst/>
          </a:prstGeom>
        </p:spPr>
        <p:txBody>
          <a:bodyPr vert="horz" lIns="0" tIns="0" rIns="0" bIns="0" rtlCol="0" anchor="ctr">
            <a:normAutofit/>
          </a:bodyPr>
          <a:lstStyle>
            <a:lvl1pPr algn="ctr" defTabSz="457200" rtl="0" eaLnBrk="1" latinLnBrk="0" hangingPunct="1">
              <a:spcBef>
                <a:spcPct val="0"/>
              </a:spcBef>
              <a:buNone/>
              <a:defRPr sz="3200" b="1" i="0" kern="1200">
                <a:solidFill>
                  <a:srgbClr val="0F455F"/>
                </a:solidFill>
                <a:latin typeface="Helvetica"/>
                <a:ea typeface="+mj-ea"/>
                <a:cs typeface="Helvetica"/>
              </a:defRPr>
            </a:lvl1pPr>
          </a:lstStyle>
          <a:p>
            <a:r>
              <a:rPr lang="en-US" dirty="0" smtClean="0"/>
              <a:t>Next Generation Resilience</a:t>
            </a:r>
            <a:endParaRPr lang="en-US" dirty="0"/>
          </a:p>
        </p:txBody>
      </p:sp>
    </p:spTree>
    <p:extLst>
      <p:ext uri="{BB962C8B-B14F-4D97-AF65-F5344CB8AC3E}">
        <p14:creationId xmlns:p14="http://schemas.microsoft.com/office/powerpoint/2010/main" val="130206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buFont typeface="Wingdings" charset="2"/>
              <a:buChar char="ü"/>
            </a:pPr>
            <a:r>
              <a:rPr lang="en-US" b="1" dirty="0" smtClean="0"/>
              <a:t>All hazards</a:t>
            </a:r>
          </a:p>
          <a:p>
            <a:pPr>
              <a:buFont typeface="Wingdings" charset="2"/>
              <a:buChar char="ü"/>
            </a:pPr>
            <a:r>
              <a:rPr lang="en-US" b="1" dirty="0" smtClean="0"/>
              <a:t>Info exchange between organizations</a:t>
            </a:r>
          </a:p>
          <a:p>
            <a:pPr>
              <a:buFont typeface="Wingdings" charset="2"/>
              <a:buChar char="ü"/>
            </a:pPr>
            <a:r>
              <a:rPr lang="en-US" b="1" dirty="0" smtClean="0"/>
              <a:t>“Network of networks” </a:t>
            </a:r>
          </a:p>
          <a:p>
            <a:pPr>
              <a:buFont typeface="Wingdings" charset="2"/>
              <a:buChar char="ü"/>
            </a:pPr>
            <a:r>
              <a:rPr lang="en-US" b="1" dirty="0" smtClean="0"/>
              <a:t>Interoperable data standards</a:t>
            </a:r>
          </a:p>
          <a:p>
            <a:pPr>
              <a:buFont typeface="Wingdings" charset="2"/>
              <a:buChar char="ü"/>
            </a:pPr>
            <a:r>
              <a:rPr lang="en-US" b="1" dirty="0" smtClean="0"/>
              <a:t>High assurance security</a:t>
            </a:r>
          </a:p>
          <a:p>
            <a:pPr>
              <a:buFont typeface="Wingdings" charset="2"/>
              <a:buChar char="ü"/>
            </a:pPr>
            <a:r>
              <a:rPr lang="en-US" b="1" dirty="0" smtClean="0"/>
              <a:t>Agile, rapid response to incidents</a:t>
            </a:r>
          </a:p>
          <a:p>
            <a:pPr>
              <a:buFont typeface="Wingdings" charset="2"/>
              <a:buChar char="ü"/>
            </a:pPr>
            <a:r>
              <a:rPr lang="en-US" b="1" dirty="0" smtClean="0"/>
              <a:t>Scalable and extendable</a:t>
            </a:r>
            <a:endParaRPr lang="en-US" dirty="0"/>
          </a:p>
        </p:txBody>
      </p:sp>
      <p:sp>
        <p:nvSpPr>
          <p:cNvPr id="3" name="Footer Placeholder 2"/>
          <p:cNvSpPr>
            <a:spLocks noGrp="1"/>
          </p:cNvSpPr>
          <p:nvPr>
            <p:ph type="ftr" sz="quarter" idx="15"/>
          </p:nvPr>
        </p:nvSpPr>
        <p:spPr/>
        <p:txBody>
          <a:bodyPr/>
          <a:lstStyle/>
          <a:p>
            <a:r>
              <a:rPr lang="en-US" smtClean="0"/>
              <a:t>© 2015 Swan Island Networks -- Confidential</a:t>
            </a:r>
            <a:endParaRPr lang="en-US" dirty="0"/>
          </a:p>
        </p:txBody>
      </p:sp>
      <p:sp>
        <p:nvSpPr>
          <p:cNvPr id="4" name="Slide Number Placeholder 3"/>
          <p:cNvSpPr>
            <a:spLocks noGrp="1"/>
          </p:cNvSpPr>
          <p:nvPr>
            <p:ph type="sldNum" sz="quarter" idx="16"/>
          </p:nvPr>
        </p:nvSpPr>
        <p:spPr/>
        <p:txBody>
          <a:bodyPr/>
          <a:lstStyle/>
          <a:p>
            <a:fld id="{1E586573-451A-E440-A888-B876F521F955}" type="slidenum">
              <a:rPr lang="en-US" smtClean="0"/>
              <a:pPr/>
              <a:t>4</a:t>
            </a:fld>
            <a:endParaRPr lang="en-US"/>
          </a:p>
        </p:txBody>
      </p:sp>
      <p:sp>
        <p:nvSpPr>
          <p:cNvPr id="5" name="Title 4"/>
          <p:cNvSpPr>
            <a:spLocks noGrp="1"/>
          </p:cNvSpPr>
          <p:nvPr>
            <p:ph type="title"/>
          </p:nvPr>
        </p:nvSpPr>
        <p:spPr/>
        <p:txBody>
          <a:bodyPr/>
          <a:lstStyle/>
          <a:p>
            <a:r>
              <a:rPr lang="en-US" dirty="0" smtClean="0"/>
              <a:t>Resilience leverage points</a:t>
            </a:r>
            <a:endParaRPr lang="en-US" dirty="0"/>
          </a:p>
        </p:txBody>
      </p:sp>
    </p:spTree>
    <p:extLst>
      <p:ext uri="{BB962C8B-B14F-4D97-AF65-F5344CB8AC3E}">
        <p14:creationId xmlns:p14="http://schemas.microsoft.com/office/powerpoint/2010/main" val="160692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16688" y="6380163"/>
            <a:ext cx="2133600" cy="247650"/>
          </a:xfrm>
        </p:spPr>
        <p:txBody>
          <a:bodyPr/>
          <a:lstStyle/>
          <a:p>
            <a:fld id="{1E586573-451A-E440-A888-B876F521F955}" type="slidenum">
              <a:rPr lang="en-US" smtClean="0"/>
              <a:pPr/>
              <a:t>5</a:t>
            </a:fld>
            <a:endParaRPr lang="en-US" dirty="0"/>
          </a:p>
        </p:txBody>
      </p:sp>
      <p:sp>
        <p:nvSpPr>
          <p:cNvPr id="2" name="Text Placeholder 1"/>
          <p:cNvSpPr>
            <a:spLocks noGrp="1"/>
          </p:cNvSpPr>
          <p:nvPr>
            <p:ph type="body" sz="quarter" idx="4294967295"/>
          </p:nvPr>
        </p:nvSpPr>
        <p:spPr>
          <a:xfrm>
            <a:off x="1020762" y="1312863"/>
            <a:ext cx="7137401" cy="4318000"/>
          </a:xfrm>
        </p:spPr>
        <p:txBody>
          <a:bodyPr/>
          <a:lstStyle/>
          <a:p>
            <a:pPr marL="0" indent="0" algn="just">
              <a:buNone/>
            </a:pPr>
            <a:r>
              <a:rPr lang="en-US" dirty="0">
                <a:solidFill>
                  <a:schemeClr val="bg1"/>
                </a:solidFill>
              </a:rPr>
              <a:t>In 2014, Swan Island announced a </a:t>
            </a:r>
            <a:r>
              <a:rPr lang="en-US" dirty="0" smtClean="0">
                <a:solidFill>
                  <a:schemeClr val="bg1"/>
                </a:solidFill>
              </a:rPr>
              <a:t>partnership </a:t>
            </a:r>
            <a:r>
              <a:rPr lang="en-US" dirty="0">
                <a:solidFill>
                  <a:schemeClr val="bg1"/>
                </a:solidFill>
              </a:rPr>
              <a:t>with </a:t>
            </a:r>
            <a:r>
              <a:rPr lang="en-US" dirty="0" smtClean="0">
                <a:solidFill>
                  <a:schemeClr val="bg1"/>
                </a:solidFill>
              </a:rPr>
              <a:t>Microsoft, joining its </a:t>
            </a:r>
            <a:r>
              <a:rPr lang="en-US" dirty="0" err="1" smtClean="0">
                <a:solidFill>
                  <a:schemeClr val="bg1"/>
                </a:solidFill>
              </a:rPr>
              <a:t>CityNext</a:t>
            </a:r>
            <a:r>
              <a:rPr lang="en-US" dirty="0" smtClean="0">
                <a:solidFill>
                  <a:schemeClr val="bg1"/>
                </a:solidFill>
              </a:rPr>
              <a:t> “Smart City” initiative.  Together we launched TIES</a:t>
            </a:r>
            <a:r>
              <a:rPr lang="en-US" baseline="30000" dirty="0" smtClean="0">
                <a:solidFill>
                  <a:schemeClr val="bg1"/>
                </a:solidFill>
              </a:rPr>
              <a:t>®</a:t>
            </a:r>
            <a:r>
              <a:rPr lang="en-US" dirty="0" smtClean="0">
                <a:solidFill>
                  <a:schemeClr val="bg1"/>
                </a:solidFill>
              </a:rPr>
              <a:t> for Microsoft </a:t>
            </a:r>
            <a:r>
              <a:rPr lang="en-US" dirty="0" err="1" smtClean="0">
                <a:solidFill>
                  <a:schemeClr val="bg1"/>
                </a:solidFill>
              </a:rPr>
              <a:t>CityNext</a:t>
            </a:r>
            <a:r>
              <a:rPr lang="en-US" dirty="0" smtClean="0">
                <a:solidFill>
                  <a:schemeClr val="bg1"/>
                </a:solidFill>
              </a:rPr>
              <a:t>, a threat intelligence service for use in Smart City environments—and have presented together at multiple events around the world. </a:t>
            </a:r>
            <a:endParaRPr lang="en-US" dirty="0">
              <a:solidFill>
                <a:schemeClr val="bg1"/>
              </a:solidFill>
            </a:endParaRPr>
          </a:p>
        </p:txBody>
      </p:sp>
      <p:sp>
        <p:nvSpPr>
          <p:cNvPr id="5" name="Title 4"/>
          <p:cNvSpPr>
            <a:spLocks noGrp="1"/>
          </p:cNvSpPr>
          <p:nvPr>
            <p:ph type="title" idx="4294967295"/>
          </p:nvPr>
        </p:nvSpPr>
        <p:spPr>
          <a:xfrm>
            <a:off x="531813" y="274638"/>
            <a:ext cx="8118475" cy="673100"/>
          </a:xfrm>
        </p:spPr>
        <p:txBody>
          <a:bodyPr lIns="0" tIns="0" rIns="0" bIns="0">
            <a:normAutofit/>
          </a:bodyPr>
          <a:lstStyle/>
          <a:p>
            <a:r>
              <a:rPr lang="en-US" dirty="0" smtClean="0">
                <a:solidFill>
                  <a:srgbClr val="FFFFFF"/>
                </a:solidFill>
              </a:rPr>
              <a:t>Swan Island joins forces with Microsoft</a:t>
            </a:r>
            <a:endParaRPr lang="en-US" dirty="0">
              <a:solidFill>
                <a:srgbClr val="FFFFFF"/>
              </a:solidFill>
            </a:endParaRPr>
          </a:p>
        </p:txBody>
      </p:sp>
      <p:sp>
        <p:nvSpPr>
          <p:cNvPr id="6" name="Footer Placeholder 2"/>
          <p:cNvSpPr txBox="1">
            <a:spLocks/>
          </p:cNvSpPr>
          <p:nvPr/>
        </p:nvSpPr>
        <p:spPr>
          <a:xfrm>
            <a:off x="447674" y="6427789"/>
            <a:ext cx="4113213" cy="2476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rgbClr val="898989"/>
                </a:solidFill>
                <a:latin typeface="Helvetica Light"/>
              </a:rPr>
              <a:t>© 2015 Swan Island Networks -- Confidential</a:t>
            </a:r>
            <a:endParaRPr lang="en-US" sz="1000" dirty="0">
              <a:solidFill>
                <a:srgbClr val="898989"/>
              </a:solidFill>
              <a:latin typeface="Helvetica Light"/>
            </a:endParaRPr>
          </a:p>
        </p:txBody>
      </p:sp>
    </p:spTree>
    <p:extLst>
      <p:ext uri="{BB962C8B-B14F-4D97-AF65-F5344CB8AC3E}">
        <p14:creationId xmlns:p14="http://schemas.microsoft.com/office/powerpoint/2010/main" val="427280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32199" y="951004"/>
            <a:ext cx="6726175" cy="5039771"/>
          </a:xfrm>
          <a:prstGeom prst="rect">
            <a:avLst/>
          </a:prstGeom>
          <a:noFill/>
          <a:ln>
            <a:noFill/>
          </a:ln>
        </p:spPr>
        <p:txBody>
          <a:bodyPr vert="horz" lIns="91440" tIns="137160" rIns="91440" bIns="91440" rtlCol="0">
            <a:no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spcBef>
                <a:spcPts val="0"/>
              </a:spcBef>
              <a:buFont typeface="Wingdings" charset="2"/>
              <a:buChar char="ü"/>
            </a:pPr>
            <a:r>
              <a:rPr lang="en-US" sz="2000" dirty="0" smtClean="0">
                <a:solidFill>
                  <a:srgbClr val="0F455F"/>
                </a:solidFill>
                <a:latin typeface="Helvetica"/>
                <a:cs typeface="Helvetica"/>
              </a:rPr>
              <a:t>Secure &amp; reliable cloud-based networking</a:t>
            </a:r>
          </a:p>
          <a:p>
            <a:pPr>
              <a:lnSpc>
                <a:spcPct val="200000"/>
              </a:lnSpc>
              <a:spcBef>
                <a:spcPts val="0"/>
              </a:spcBef>
              <a:buFont typeface="Wingdings" charset="2"/>
              <a:buChar char="ü"/>
            </a:pPr>
            <a:r>
              <a:rPr lang="en-US" sz="2000" dirty="0" smtClean="0">
                <a:solidFill>
                  <a:srgbClr val="0F455F"/>
                </a:solidFill>
                <a:latin typeface="Helvetica"/>
                <a:cs typeface="Helvetica"/>
              </a:rPr>
              <a:t>Physical and cyber intelligence channels</a:t>
            </a:r>
          </a:p>
          <a:p>
            <a:pPr>
              <a:lnSpc>
                <a:spcPct val="200000"/>
              </a:lnSpc>
              <a:spcBef>
                <a:spcPts val="0"/>
              </a:spcBef>
              <a:buFont typeface="Wingdings" charset="2"/>
              <a:buChar char="ü"/>
            </a:pPr>
            <a:r>
              <a:rPr lang="en-US" sz="2000" dirty="0">
                <a:solidFill>
                  <a:srgbClr val="0F455F"/>
                </a:solidFill>
                <a:latin typeface="Helvetica"/>
                <a:cs typeface="Helvetica"/>
              </a:rPr>
              <a:t>Easy-to-use, customizable </a:t>
            </a:r>
            <a:r>
              <a:rPr lang="en-US" sz="2000" dirty="0" smtClean="0">
                <a:solidFill>
                  <a:srgbClr val="0F455F"/>
                </a:solidFill>
                <a:latin typeface="Helvetica"/>
                <a:cs typeface="Helvetica"/>
              </a:rPr>
              <a:t>dashboards</a:t>
            </a:r>
          </a:p>
          <a:p>
            <a:pPr>
              <a:lnSpc>
                <a:spcPct val="200000"/>
              </a:lnSpc>
              <a:spcBef>
                <a:spcPts val="0"/>
              </a:spcBef>
              <a:buFont typeface="Wingdings" charset="2"/>
              <a:buChar char="ü"/>
            </a:pPr>
            <a:r>
              <a:rPr lang="en-US" sz="2000" dirty="0" smtClean="0">
                <a:solidFill>
                  <a:srgbClr val="0F455F"/>
                </a:solidFill>
                <a:latin typeface="Helvetica"/>
                <a:ea typeface="Verdana" pitchFamily="34" charset="0"/>
                <a:cs typeface="Helvetica"/>
              </a:rPr>
              <a:t>In-depth channel filtering &amp; synthesis</a:t>
            </a:r>
          </a:p>
          <a:p>
            <a:pPr>
              <a:lnSpc>
                <a:spcPct val="200000"/>
              </a:lnSpc>
              <a:spcBef>
                <a:spcPts val="0"/>
              </a:spcBef>
              <a:buFont typeface="Wingdings" charset="2"/>
              <a:buChar char="ü"/>
            </a:pPr>
            <a:r>
              <a:rPr lang="en-US" sz="2000" dirty="0" smtClean="0">
                <a:solidFill>
                  <a:srgbClr val="0F455F"/>
                </a:solidFill>
                <a:latin typeface="Helvetica"/>
                <a:cs typeface="Helvetica"/>
              </a:rPr>
              <a:t>Smart Alerting &amp; </a:t>
            </a:r>
            <a:r>
              <a:rPr lang="en-US" sz="2000" dirty="0">
                <a:solidFill>
                  <a:srgbClr val="0F455F"/>
                </a:solidFill>
                <a:latin typeface="Helvetica"/>
                <a:cs typeface="Helvetica"/>
              </a:rPr>
              <a:t>s</a:t>
            </a:r>
            <a:r>
              <a:rPr lang="en-US" sz="2000" dirty="0" smtClean="0">
                <a:solidFill>
                  <a:srgbClr val="0F455F"/>
                </a:solidFill>
                <a:latin typeface="Helvetica"/>
                <a:cs typeface="Helvetica"/>
              </a:rPr>
              <a:t>ocial media monitoring</a:t>
            </a:r>
          </a:p>
          <a:p>
            <a:pPr>
              <a:lnSpc>
                <a:spcPct val="200000"/>
              </a:lnSpc>
              <a:spcBef>
                <a:spcPts val="0"/>
              </a:spcBef>
              <a:buFont typeface="Wingdings" charset="2"/>
              <a:buChar char="ü"/>
            </a:pPr>
            <a:r>
              <a:rPr lang="en-US" sz="2000" dirty="0">
                <a:solidFill>
                  <a:srgbClr val="0F455F"/>
                </a:solidFill>
                <a:latin typeface="Helvetica"/>
                <a:cs typeface="Helvetica"/>
              </a:rPr>
              <a:t>Mobile </a:t>
            </a:r>
            <a:r>
              <a:rPr lang="en-US" sz="2000" dirty="0" smtClean="0">
                <a:solidFill>
                  <a:srgbClr val="0F455F"/>
                </a:solidFill>
                <a:latin typeface="Helvetica"/>
                <a:cs typeface="Helvetica"/>
              </a:rPr>
              <a:t>notifications </a:t>
            </a:r>
            <a:r>
              <a:rPr lang="en-US" sz="2000" dirty="0">
                <a:solidFill>
                  <a:srgbClr val="0F455F"/>
                </a:solidFill>
                <a:latin typeface="Helvetica"/>
                <a:cs typeface="Helvetica"/>
              </a:rPr>
              <a:t>&amp; </a:t>
            </a:r>
            <a:r>
              <a:rPr lang="en-US" sz="2000" dirty="0" smtClean="0">
                <a:solidFill>
                  <a:srgbClr val="0F455F"/>
                </a:solidFill>
                <a:latin typeface="Helvetica"/>
                <a:cs typeface="Helvetica"/>
              </a:rPr>
              <a:t>field </a:t>
            </a:r>
            <a:r>
              <a:rPr lang="en-US" sz="2000" dirty="0">
                <a:solidFill>
                  <a:srgbClr val="0F455F"/>
                </a:solidFill>
                <a:latin typeface="Helvetica"/>
                <a:cs typeface="Helvetica"/>
              </a:rPr>
              <a:t>r</a:t>
            </a:r>
            <a:r>
              <a:rPr lang="en-US" sz="2000" dirty="0" smtClean="0">
                <a:solidFill>
                  <a:srgbClr val="0F455F"/>
                </a:solidFill>
                <a:latin typeface="Helvetica"/>
                <a:cs typeface="Helvetica"/>
              </a:rPr>
              <a:t>eporting </a:t>
            </a:r>
          </a:p>
          <a:p>
            <a:pPr>
              <a:lnSpc>
                <a:spcPct val="200000"/>
              </a:lnSpc>
              <a:spcBef>
                <a:spcPts val="0"/>
              </a:spcBef>
              <a:buFont typeface="Wingdings" charset="2"/>
              <a:buChar char="ü"/>
            </a:pPr>
            <a:r>
              <a:rPr lang="en-US" sz="2000" dirty="0" smtClean="0">
                <a:solidFill>
                  <a:srgbClr val="0F455F"/>
                </a:solidFill>
                <a:latin typeface="Helvetica"/>
                <a:cs typeface="Helvetica"/>
              </a:rPr>
              <a:t>Networked video &amp; GPS monitoring</a:t>
            </a:r>
          </a:p>
          <a:p>
            <a:pPr>
              <a:lnSpc>
                <a:spcPct val="200000"/>
              </a:lnSpc>
              <a:spcBef>
                <a:spcPts val="0"/>
              </a:spcBef>
              <a:buFont typeface="Wingdings" charset="2"/>
              <a:buChar char="ü"/>
            </a:pPr>
            <a:r>
              <a:rPr lang="en-US" sz="2000" dirty="0" smtClean="0">
                <a:solidFill>
                  <a:srgbClr val="0F455F"/>
                </a:solidFill>
                <a:latin typeface="Helvetica"/>
                <a:cs typeface="Helvetica"/>
              </a:rPr>
              <a:t>Supporting Communities of Trust from 5 to 500k</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rot="180707">
            <a:off x="6069427" y="1358638"/>
            <a:ext cx="2110964" cy="1179657"/>
          </a:xfrm>
          <a:prstGeom prst="rect">
            <a:avLst/>
          </a:prstGeom>
          <a:ln>
            <a:noFill/>
          </a:ln>
          <a:effectLst>
            <a:outerShdw blurRad="193675" dist="50800" dir="2700000" algn="tl" rotWithShape="0">
              <a:prstClr val="black">
                <a:alpha val="60000"/>
              </a:prstClr>
            </a:outerShdw>
          </a:effectLst>
          <a:extLst>
            <a:ext uri="{53640926-AAD7-44d8-BBD7-CCE9431645EC}">
              <a14:shadowObscured xmlns:a14="http://schemas.microsoft.com/office/drawing/2010/main" xmlns=""/>
            </a:ext>
          </a:extLst>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24513">
            <a:off x="5849275" y="3850370"/>
            <a:ext cx="2323648" cy="1304504"/>
          </a:xfrm>
          <a:prstGeom prst="rect">
            <a:avLst/>
          </a:prstGeom>
          <a:effectLst>
            <a:outerShdw blurRad="193675" dist="50800" dir="2700000" algn="tl" rotWithShape="0">
              <a:prstClr val="black">
                <a:alpha val="60000"/>
              </a:prstClr>
            </a:outerShdw>
          </a:effectLst>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rot="21407637">
            <a:off x="5791994" y="2481106"/>
            <a:ext cx="2253057" cy="1259062"/>
          </a:xfrm>
          <a:prstGeom prst="rect">
            <a:avLst/>
          </a:prstGeom>
          <a:noFill/>
          <a:ln>
            <a:noFill/>
          </a:ln>
          <a:effectLst>
            <a:outerShdw blurRad="222250" dist="114300" dir="2700000" algn="tl" rotWithShape="0">
              <a:prstClr val="black">
                <a:alpha val="52000"/>
              </a:prstClr>
            </a:outerShdw>
          </a:effectLst>
          <a:extLst>
            <a:ext uri="{53640926-AAD7-44d8-BBD7-CCE9431645EC}">
              <a14:shadowObscured xmlns:a14="http://schemas.microsoft.com/office/drawing/2010/main" xmlns=""/>
            </a:ext>
          </a:extLst>
        </p:spPr>
      </p:pic>
      <p:pic>
        <p:nvPicPr>
          <p:cNvPr id="16" name="Picture 15" descr="2012-10-29T135108Z_1245689516_GM1E8AT1OMT01_RTRMADP_3_STORM-SANDY.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27764">
            <a:off x="6482934" y="5018489"/>
            <a:ext cx="2168889" cy="1212026"/>
          </a:xfrm>
          <a:prstGeom prst="rect">
            <a:avLst/>
          </a:prstGeom>
          <a:effectLst>
            <a:outerShdw blurRad="222250" dist="114300" dir="2700000" algn="tl" rotWithShape="0">
              <a:prstClr val="black">
                <a:alpha val="52000"/>
              </a:prstClr>
            </a:outerShdw>
          </a:effectLst>
        </p:spPr>
      </p:pic>
      <p:sp>
        <p:nvSpPr>
          <p:cNvPr id="3" name="Title 2"/>
          <p:cNvSpPr>
            <a:spLocks noGrp="1"/>
          </p:cNvSpPr>
          <p:nvPr>
            <p:ph type="title"/>
          </p:nvPr>
        </p:nvSpPr>
        <p:spPr/>
        <p:txBody>
          <a:bodyPr/>
          <a:lstStyle/>
          <a:p>
            <a:r>
              <a:rPr lang="en-US" dirty="0" smtClean="0"/>
              <a:t>The New Agile Intelligence Paradigm</a:t>
            </a:r>
            <a:endParaRPr lang="en-US" dirty="0"/>
          </a:p>
        </p:txBody>
      </p:sp>
      <p:sp>
        <p:nvSpPr>
          <p:cNvPr id="10" name="Footer Placeholder 3"/>
          <p:cNvSpPr>
            <a:spLocks noGrp="1"/>
          </p:cNvSpPr>
          <p:nvPr>
            <p:ph type="ftr" sz="quarter" idx="15"/>
          </p:nvPr>
        </p:nvSpPr>
        <p:spPr>
          <a:xfrm>
            <a:off x="514349" y="6380164"/>
            <a:ext cx="4113213" cy="247650"/>
          </a:xfrm>
          <a:prstGeom prst="rect">
            <a:avLst/>
          </a:prstGeom>
        </p:spPr>
        <p:txBody>
          <a:bodyPr/>
          <a:lstStyle/>
          <a:p>
            <a:r>
              <a:rPr lang="en-US" smtClean="0"/>
              <a:t>© 2015 Swan Island Networks -- Confidential</a:t>
            </a:r>
            <a:endParaRPr lang="en-US" dirty="0"/>
          </a:p>
        </p:txBody>
      </p:sp>
      <p:sp>
        <p:nvSpPr>
          <p:cNvPr id="12" name="Slide Number Placeholder 4"/>
          <p:cNvSpPr>
            <a:spLocks noGrp="1"/>
          </p:cNvSpPr>
          <p:nvPr>
            <p:ph type="sldNum" sz="quarter" idx="16"/>
          </p:nvPr>
        </p:nvSpPr>
        <p:spPr>
          <a:xfrm>
            <a:off x="6510867" y="6380163"/>
            <a:ext cx="2133600" cy="247650"/>
          </a:xfrm>
          <a:prstGeom prst="rect">
            <a:avLst/>
          </a:prstGeom>
        </p:spPr>
        <p:txBody>
          <a:bodyPr/>
          <a:lstStyle/>
          <a:p>
            <a:fld id="{1E586573-451A-E440-A888-B876F521F955}" type="slidenum">
              <a:rPr lang="en-US" smtClean="0"/>
              <a:pPr/>
              <a:t>6</a:t>
            </a:fld>
            <a:endParaRPr lang="en-US"/>
          </a:p>
        </p:txBody>
      </p:sp>
    </p:spTree>
    <p:extLst>
      <p:ext uri="{BB962C8B-B14F-4D97-AF65-F5344CB8AC3E}">
        <p14:creationId xmlns:p14="http://schemas.microsoft.com/office/powerpoint/2010/main" val="340306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a:spcAft>
                <a:spcPts val="600"/>
              </a:spcAft>
            </a:pPr>
            <a:r>
              <a:rPr lang="en-US" b="1" dirty="0" smtClean="0"/>
              <a:t>Ease of use – no training for information consumers, </a:t>
            </a:r>
          </a:p>
          <a:p>
            <a:pPr>
              <a:spcAft>
                <a:spcPts val="600"/>
              </a:spcAft>
            </a:pPr>
            <a:r>
              <a:rPr lang="en-US" b="1" dirty="0" smtClean="0"/>
              <a:t>Rapid response to new threats and incidents </a:t>
            </a:r>
          </a:p>
          <a:p>
            <a:pPr>
              <a:spcAft>
                <a:spcPts val="600"/>
              </a:spcAft>
            </a:pPr>
            <a:r>
              <a:rPr lang="en-US" b="1" dirty="0" smtClean="0"/>
              <a:t>“All Hazards” approach covers physical/cyber</a:t>
            </a:r>
          </a:p>
          <a:p>
            <a:pPr>
              <a:spcAft>
                <a:spcPts val="600"/>
              </a:spcAft>
            </a:pPr>
            <a:r>
              <a:rPr lang="en-US" b="1" dirty="0" smtClean="0"/>
              <a:t>Community of Trust/Cross Organizational sharing </a:t>
            </a:r>
          </a:p>
          <a:p>
            <a:pPr>
              <a:spcAft>
                <a:spcPts val="600"/>
              </a:spcAft>
            </a:pPr>
            <a:r>
              <a:rPr lang="en-US" b="1" dirty="0" smtClean="0"/>
              <a:t>Validated network members to insure security/trust</a:t>
            </a:r>
          </a:p>
          <a:p>
            <a:pPr>
              <a:spcAft>
                <a:spcPts val="600"/>
              </a:spcAft>
            </a:pPr>
            <a:r>
              <a:rPr lang="en-US" b="1" dirty="0" smtClean="0"/>
              <a:t>Extendable – integrates other solutions, avoiding a proprietary environment and a myriad of interfaces</a:t>
            </a:r>
          </a:p>
          <a:p>
            <a:pPr>
              <a:spcAft>
                <a:spcPts val="600"/>
              </a:spcAft>
            </a:pPr>
            <a:r>
              <a:rPr lang="en-US" b="1" dirty="0" smtClean="0"/>
              <a:t>Flexible licensing  model allows branding control and surge (pay what you use) licensing</a:t>
            </a:r>
          </a:p>
          <a:p>
            <a:pPr>
              <a:spcAft>
                <a:spcPts val="600"/>
              </a:spcAft>
            </a:pPr>
            <a:r>
              <a:rPr lang="en-US" b="1" dirty="0" smtClean="0"/>
              <a:t>Cloud based – scalable and redundant globally</a:t>
            </a:r>
          </a:p>
          <a:p>
            <a:endParaRPr lang="en-US" dirty="0"/>
          </a:p>
        </p:txBody>
      </p:sp>
      <p:sp>
        <p:nvSpPr>
          <p:cNvPr id="3" name="Footer Placeholder 2"/>
          <p:cNvSpPr>
            <a:spLocks noGrp="1"/>
          </p:cNvSpPr>
          <p:nvPr>
            <p:ph type="ftr" sz="quarter" idx="15"/>
          </p:nvPr>
        </p:nvSpPr>
        <p:spPr/>
        <p:txBody>
          <a:bodyPr/>
          <a:lstStyle/>
          <a:p>
            <a:r>
              <a:rPr lang="en-US" smtClean="0"/>
              <a:t>© 2015 Swan Island Networks -- Confidential</a:t>
            </a:r>
            <a:endParaRPr lang="en-US" dirty="0"/>
          </a:p>
        </p:txBody>
      </p:sp>
      <p:sp>
        <p:nvSpPr>
          <p:cNvPr id="4" name="Slide Number Placeholder 3"/>
          <p:cNvSpPr>
            <a:spLocks noGrp="1"/>
          </p:cNvSpPr>
          <p:nvPr>
            <p:ph type="sldNum" sz="quarter" idx="16"/>
          </p:nvPr>
        </p:nvSpPr>
        <p:spPr/>
        <p:txBody>
          <a:bodyPr/>
          <a:lstStyle/>
          <a:p>
            <a:fld id="{1E586573-451A-E440-A888-B876F521F955}" type="slidenum">
              <a:rPr lang="en-US" smtClean="0"/>
              <a:pPr/>
              <a:t>7</a:t>
            </a:fld>
            <a:endParaRPr lang="en-US" dirty="0"/>
          </a:p>
        </p:txBody>
      </p:sp>
      <p:sp>
        <p:nvSpPr>
          <p:cNvPr id="5" name="Title 4"/>
          <p:cNvSpPr>
            <a:spLocks noGrp="1"/>
          </p:cNvSpPr>
          <p:nvPr>
            <p:ph type="title"/>
          </p:nvPr>
        </p:nvSpPr>
        <p:spPr/>
        <p:txBody>
          <a:bodyPr/>
          <a:lstStyle/>
          <a:p>
            <a:r>
              <a:rPr lang="en-US" dirty="0" smtClean="0"/>
              <a:t>TX360 Differentiators</a:t>
            </a:r>
            <a:endParaRPr lang="en-US" dirty="0"/>
          </a:p>
        </p:txBody>
      </p:sp>
    </p:spTree>
    <p:extLst>
      <p:ext uri="{BB962C8B-B14F-4D97-AF65-F5344CB8AC3E}">
        <p14:creationId xmlns:p14="http://schemas.microsoft.com/office/powerpoint/2010/main" val="133427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4368" y="357134"/>
            <a:ext cx="8145920" cy="954107"/>
          </a:xfrm>
          <a:prstGeom prst="rect">
            <a:avLst/>
          </a:prstGeom>
          <a:noFill/>
        </p:spPr>
        <p:txBody>
          <a:bodyPr wrap="square" lIns="80165" tIns="0" rIns="80165" bIns="0" rtlCol="0">
            <a:spAutoFit/>
          </a:bodyPr>
          <a:lstStyle/>
          <a:p>
            <a:pPr algn="ctr"/>
            <a:r>
              <a:rPr lang="en-US" sz="3200" b="1" dirty="0" smtClean="0">
                <a:solidFill>
                  <a:srgbClr val="0F455F"/>
                </a:solidFill>
                <a:latin typeface="Helvetica"/>
                <a:cs typeface="Helvetica"/>
              </a:rPr>
              <a:t>TX360</a:t>
            </a:r>
            <a:r>
              <a:rPr lang="en-US" sz="3200" b="1" baseline="30000" dirty="0" smtClean="0">
                <a:solidFill>
                  <a:srgbClr val="0F455F"/>
                </a:solidFill>
                <a:latin typeface="Helvetica"/>
                <a:cs typeface="Helvetica"/>
              </a:rPr>
              <a:t>®</a:t>
            </a:r>
            <a:endParaRPr lang="en-US" sz="3200" b="1" dirty="0" smtClean="0">
              <a:solidFill>
                <a:srgbClr val="0F455F"/>
              </a:solidFill>
              <a:latin typeface="Helvetica"/>
              <a:cs typeface="Helvetica"/>
            </a:endParaRPr>
          </a:p>
          <a:p>
            <a:pPr algn="ctr"/>
            <a:r>
              <a:rPr lang="en-US" sz="3000" dirty="0" smtClean="0">
                <a:solidFill>
                  <a:srgbClr val="0F455F"/>
                </a:solidFill>
                <a:latin typeface="Helvetica"/>
                <a:cs typeface="Helvetica"/>
              </a:rPr>
              <a:t>Connect. Share. Protect.</a:t>
            </a:r>
            <a:endParaRPr lang="en-US" sz="3000" dirty="0">
              <a:solidFill>
                <a:srgbClr val="0F455F"/>
              </a:solidFill>
              <a:latin typeface="Helvetica"/>
              <a:cs typeface="Helvetica"/>
            </a:endParaRPr>
          </a:p>
        </p:txBody>
      </p:sp>
      <p:grpSp>
        <p:nvGrpSpPr>
          <p:cNvPr id="6" name="Group 5"/>
          <p:cNvGrpSpPr/>
          <p:nvPr/>
        </p:nvGrpSpPr>
        <p:grpSpPr>
          <a:xfrm>
            <a:off x="4717005" y="2059646"/>
            <a:ext cx="1916494" cy="3315364"/>
            <a:chOff x="4571865" y="2493267"/>
            <a:chExt cx="1916494" cy="3646900"/>
          </a:xfrm>
        </p:grpSpPr>
        <p:sp>
          <p:nvSpPr>
            <p:cNvPr id="12" name="TextBox 11"/>
            <p:cNvSpPr txBox="1"/>
            <p:nvPr/>
          </p:nvSpPr>
          <p:spPr>
            <a:xfrm>
              <a:off x="5002069" y="4626557"/>
              <a:ext cx="1486290" cy="1513610"/>
            </a:xfrm>
            <a:prstGeom prst="rect">
              <a:avLst/>
            </a:prstGeom>
            <a:noFill/>
          </p:spPr>
          <p:txBody>
            <a:bodyPr wrap="square" lIns="0" tIns="0" rIns="0" bIns="0" rtlCol="0">
              <a:spAutoFit/>
            </a:bodyPr>
            <a:lstStyle/>
            <a:p>
              <a:pPr>
                <a:lnSpc>
                  <a:spcPct val="140000"/>
                </a:lnSpc>
              </a:pPr>
              <a:r>
                <a:rPr lang="en-US" sz="1100" b="1" dirty="0">
                  <a:solidFill>
                    <a:srgbClr val="0F455F"/>
                  </a:solidFill>
                  <a:latin typeface="Helvetica"/>
                  <a:cs typeface="Helvetica"/>
                </a:rPr>
                <a:t>Dashboards</a:t>
              </a:r>
            </a:p>
            <a:p>
              <a:pPr>
                <a:lnSpc>
                  <a:spcPct val="140000"/>
                </a:lnSpc>
              </a:pPr>
              <a:r>
                <a:rPr lang="en-US" sz="1000" dirty="0">
                  <a:solidFill>
                    <a:srgbClr val="152128"/>
                  </a:solidFill>
                  <a:latin typeface="Helvetica"/>
                  <a:cs typeface="Helvetica"/>
                </a:rPr>
                <a:t>Monitor relevant threats in real-time on a common operating picture dashboard. Determine an incident’s proximity to your assets. </a:t>
              </a:r>
            </a:p>
          </p:txBody>
        </p:sp>
        <p:sp>
          <p:nvSpPr>
            <p:cNvPr id="23" name="Oval 22"/>
            <p:cNvSpPr>
              <a:spLocks/>
            </p:cNvSpPr>
            <p:nvPr/>
          </p:nvSpPr>
          <p:spPr>
            <a:xfrm>
              <a:off x="4575671" y="4576814"/>
              <a:ext cx="344194" cy="364839"/>
            </a:xfrm>
            <a:prstGeom prst="ellipse">
              <a:avLst/>
            </a:prstGeom>
            <a:solidFill>
              <a:srgbClr val="F37C1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sz="1200" b="1" dirty="0">
                  <a:solidFill>
                    <a:schemeClr val="bg1"/>
                  </a:solidFill>
                  <a:latin typeface="Helvetica"/>
                  <a:cs typeface="Helvetica"/>
                </a:rPr>
                <a:t>3</a:t>
              </a:r>
            </a:p>
          </p:txBody>
        </p:sp>
        <p:pic>
          <p:nvPicPr>
            <p:cNvPr id="3" name="Picture 2" descr="Depositphotos_11561374_XL.jpg"/>
            <p:cNvPicPr>
              <a:picLocks noChangeAspect="1"/>
            </p:cNvPicPr>
            <p:nvPr/>
          </p:nvPicPr>
          <p:blipFill rotWithShape="1">
            <a:blip r:embed="rId3" cstate="screen">
              <a:extLst>
                <a:ext uri="{28A0092B-C50C-407E-A947-70E740481C1C}">
                  <a14:useLocalDpi xmlns:a14="http://schemas.microsoft.com/office/drawing/2010/main"/>
                </a:ext>
              </a:extLst>
            </a:blip>
            <a:srcRect b="-1331"/>
            <a:stretch/>
          </p:blipFill>
          <p:spPr>
            <a:xfrm>
              <a:off x="4571865" y="2493267"/>
              <a:ext cx="1798630" cy="1900156"/>
            </a:xfrm>
            <a:prstGeom prst="ellipse">
              <a:avLst/>
            </a:prstGeom>
            <a:ln>
              <a:solidFill>
                <a:srgbClr val="152128"/>
              </a:solidFill>
            </a:ln>
          </p:spPr>
        </p:pic>
      </p:grpSp>
      <p:grpSp>
        <p:nvGrpSpPr>
          <p:cNvPr id="8" name="Group 7"/>
          <p:cNvGrpSpPr/>
          <p:nvPr/>
        </p:nvGrpSpPr>
        <p:grpSpPr>
          <a:xfrm>
            <a:off x="6759759" y="2059578"/>
            <a:ext cx="1937599" cy="3314012"/>
            <a:chOff x="6614619" y="2493267"/>
            <a:chExt cx="1937599" cy="3645413"/>
          </a:xfrm>
        </p:grpSpPr>
        <p:sp>
          <p:nvSpPr>
            <p:cNvPr id="13" name="TextBox 12"/>
            <p:cNvSpPr txBox="1"/>
            <p:nvPr/>
          </p:nvSpPr>
          <p:spPr>
            <a:xfrm>
              <a:off x="7065928" y="4619290"/>
              <a:ext cx="1486290" cy="1519390"/>
            </a:xfrm>
            <a:prstGeom prst="rect">
              <a:avLst/>
            </a:prstGeom>
            <a:noFill/>
          </p:spPr>
          <p:txBody>
            <a:bodyPr wrap="square" lIns="0" tIns="0" rIns="0" bIns="0" rtlCol="0">
              <a:spAutoFit/>
            </a:bodyPr>
            <a:lstStyle/>
            <a:p>
              <a:pPr>
                <a:lnSpc>
                  <a:spcPct val="140000"/>
                </a:lnSpc>
              </a:pPr>
              <a:r>
                <a:rPr lang="en-US" sz="1100" b="1" dirty="0">
                  <a:solidFill>
                    <a:srgbClr val="0F455F"/>
                  </a:solidFill>
                  <a:latin typeface="Helvetica"/>
                  <a:cs typeface="Helvetica"/>
                </a:rPr>
                <a:t>Secure Communities</a:t>
              </a:r>
            </a:p>
            <a:p>
              <a:pPr>
                <a:lnSpc>
                  <a:spcPct val="140000"/>
                </a:lnSpc>
              </a:pPr>
              <a:r>
                <a:rPr lang="en-US" sz="1000" dirty="0">
                  <a:solidFill>
                    <a:srgbClr val="152128"/>
                  </a:solidFill>
                  <a:latin typeface="Helvetica"/>
                  <a:cs typeface="Helvetica"/>
                </a:rPr>
                <a:t>Create trusted networks of alert recipients and collaborators to share sensitive information within and across organizations.</a:t>
              </a:r>
            </a:p>
          </p:txBody>
        </p:sp>
        <p:sp>
          <p:nvSpPr>
            <p:cNvPr id="24" name="Oval 23"/>
            <p:cNvSpPr>
              <a:spLocks/>
            </p:cNvSpPr>
            <p:nvPr/>
          </p:nvSpPr>
          <p:spPr>
            <a:xfrm>
              <a:off x="6614619" y="4581669"/>
              <a:ext cx="344194" cy="364839"/>
            </a:xfrm>
            <a:prstGeom prst="ellipse">
              <a:avLst/>
            </a:prstGeom>
            <a:solidFill>
              <a:srgbClr val="F37C1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sz="1200" b="1" dirty="0">
                  <a:solidFill>
                    <a:schemeClr val="bg1"/>
                  </a:solidFill>
                  <a:latin typeface="Helvetica"/>
                  <a:cs typeface="Helvetica"/>
                </a:rPr>
                <a:t>4</a:t>
              </a:r>
            </a:p>
          </p:txBody>
        </p:sp>
        <p:pic>
          <p:nvPicPr>
            <p:cNvPr id="15" name="Picture 14" descr="Security.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17139" y="2493267"/>
              <a:ext cx="1798360" cy="1903368"/>
            </a:xfrm>
            <a:prstGeom prst="ellipse">
              <a:avLst/>
            </a:prstGeom>
            <a:ln>
              <a:solidFill>
                <a:srgbClr val="152128"/>
              </a:solidFill>
            </a:ln>
          </p:spPr>
        </p:pic>
      </p:grpSp>
      <p:grpSp>
        <p:nvGrpSpPr>
          <p:cNvPr id="5" name="Group 4"/>
          <p:cNvGrpSpPr/>
          <p:nvPr/>
        </p:nvGrpSpPr>
        <p:grpSpPr>
          <a:xfrm>
            <a:off x="2680790" y="2059909"/>
            <a:ext cx="1912183" cy="3320617"/>
            <a:chOff x="2535650" y="2493267"/>
            <a:chExt cx="1912183" cy="3652679"/>
          </a:xfrm>
        </p:grpSpPr>
        <p:sp>
          <p:nvSpPr>
            <p:cNvPr id="11" name="TextBox 10"/>
            <p:cNvSpPr txBox="1"/>
            <p:nvPr/>
          </p:nvSpPr>
          <p:spPr>
            <a:xfrm>
              <a:off x="2961543" y="4626556"/>
              <a:ext cx="1486290" cy="1519390"/>
            </a:xfrm>
            <a:prstGeom prst="rect">
              <a:avLst/>
            </a:prstGeom>
            <a:noFill/>
          </p:spPr>
          <p:txBody>
            <a:bodyPr wrap="square" lIns="0" tIns="0" rIns="0" bIns="0" rtlCol="0">
              <a:spAutoFit/>
            </a:bodyPr>
            <a:lstStyle/>
            <a:p>
              <a:pPr>
                <a:lnSpc>
                  <a:spcPct val="140000"/>
                </a:lnSpc>
              </a:pPr>
              <a:r>
                <a:rPr lang="en-US" sz="1100" b="1" dirty="0">
                  <a:solidFill>
                    <a:srgbClr val="0F455F"/>
                  </a:solidFill>
                  <a:latin typeface="Helvetica"/>
                  <a:cs typeface="Helvetica"/>
                </a:rPr>
                <a:t>Smart Alerts</a:t>
              </a:r>
            </a:p>
            <a:p>
              <a:pPr>
                <a:lnSpc>
                  <a:spcPct val="140000"/>
                </a:lnSpc>
              </a:pPr>
              <a:r>
                <a:rPr lang="en-US" sz="1000" dirty="0">
                  <a:solidFill>
                    <a:srgbClr val="152128"/>
                  </a:solidFill>
                  <a:latin typeface="Helvetica"/>
                  <a:cs typeface="Helvetica"/>
                </a:rPr>
                <a:t>Deliver only relevant alerts and updates to concerned parties,  tailored to each recipient’s authorization, preference and profile.</a:t>
              </a:r>
            </a:p>
          </p:txBody>
        </p:sp>
        <p:sp>
          <p:nvSpPr>
            <p:cNvPr id="22" name="Oval 21"/>
            <p:cNvSpPr>
              <a:spLocks/>
            </p:cNvSpPr>
            <p:nvPr/>
          </p:nvSpPr>
          <p:spPr>
            <a:xfrm>
              <a:off x="2535650" y="4576814"/>
              <a:ext cx="344194" cy="364839"/>
            </a:xfrm>
            <a:prstGeom prst="ellipse">
              <a:avLst/>
            </a:prstGeom>
            <a:solidFill>
              <a:srgbClr val="F37C1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sz="1200" b="1" dirty="0">
                  <a:solidFill>
                    <a:schemeClr val="bg1"/>
                  </a:solidFill>
                  <a:latin typeface="Helvetica"/>
                  <a:cs typeface="Helvetica"/>
                </a:rPr>
                <a:t>2</a:t>
              </a:r>
            </a:p>
          </p:txBody>
        </p:sp>
        <p:pic>
          <p:nvPicPr>
            <p:cNvPr id="18" name="Picture 17" descr="Smart-Alerts.png"/>
            <p:cNvPicPr>
              <a:picLocks noChangeAspect="1"/>
            </p:cNvPicPr>
            <p:nvPr/>
          </p:nvPicPr>
          <p:blipFill rotWithShape="1">
            <a:blip r:embed="rId5" cstate="screen">
              <a:extLst>
                <a:ext uri="{28A0092B-C50C-407E-A947-70E740481C1C}">
                  <a14:useLocalDpi xmlns:a14="http://schemas.microsoft.com/office/drawing/2010/main"/>
                </a:ext>
              </a:extLst>
            </a:blip>
            <a:srcRect b="-487"/>
            <a:stretch/>
          </p:blipFill>
          <p:spPr>
            <a:xfrm>
              <a:off x="2536089" y="2493267"/>
              <a:ext cx="1798703" cy="1901362"/>
            </a:xfrm>
            <a:prstGeom prst="ellipse">
              <a:avLst/>
            </a:prstGeom>
            <a:ln>
              <a:solidFill>
                <a:srgbClr val="152128"/>
              </a:solidFill>
            </a:ln>
          </p:spPr>
        </p:pic>
      </p:grpSp>
      <p:grpSp>
        <p:nvGrpSpPr>
          <p:cNvPr id="4" name="Group 3"/>
          <p:cNvGrpSpPr/>
          <p:nvPr/>
        </p:nvGrpSpPr>
        <p:grpSpPr>
          <a:xfrm>
            <a:off x="656628" y="2059425"/>
            <a:ext cx="1913837" cy="3310948"/>
            <a:chOff x="511488" y="2493267"/>
            <a:chExt cx="1913837" cy="3642043"/>
          </a:xfrm>
        </p:grpSpPr>
        <p:sp>
          <p:nvSpPr>
            <p:cNvPr id="10" name="TextBox 9"/>
            <p:cNvSpPr txBox="1"/>
            <p:nvPr/>
          </p:nvSpPr>
          <p:spPr>
            <a:xfrm>
              <a:off x="939035" y="4621700"/>
              <a:ext cx="1486290" cy="1513610"/>
            </a:xfrm>
            <a:prstGeom prst="rect">
              <a:avLst/>
            </a:prstGeom>
            <a:noFill/>
          </p:spPr>
          <p:txBody>
            <a:bodyPr wrap="square" lIns="0" tIns="0" rIns="0" bIns="0" rtlCol="0">
              <a:spAutoFit/>
            </a:bodyPr>
            <a:lstStyle/>
            <a:p>
              <a:pPr>
                <a:lnSpc>
                  <a:spcPct val="140000"/>
                </a:lnSpc>
              </a:pPr>
              <a:r>
                <a:rPr lang="en-US" sz="1100" b="1" dirty="0">
                  <a:solidFill>
                    <a:srgbClr val="0F455F"/>
                  </a:solidFill>
                  <a:latin typeface="Helvetica"/>
                  <a:cs typeface="Helvetica"/>
                </a:rPr>
                <a:t>Intelligence Channels</a:t>
              </a:r>
            </a:p>
            <a:p>
              <a:pPr>
                <a:lnSpc>
                  <a:spcPct val="140000"/>
                </a:lnSpc>
              </a:pPr>
              <a:r>
                <a:rPr lang="en-US" sz="1000" dirty="0">
                  <a:solidFill>
                    <a:srgbClr val="152128"/>
                  </a:solidFill>
                  <a:latin typeface="Helvetica"/>
                  <a:cs typeface="Helvetica"/>
                </a:rPr>
                <a:t>Gather late-breaking intelligence from an expansive gallery of highly filtered, trusted sources or import and manipulate your own feeds.</a:t>
              </a:r>
            </a:p>
          </p:txBody>
        </p:sp>
        <p:sp>
          <p:nvSpPr>
            <p:cNvPr id="21" name="Oval 20"/>
            <p:cNvSpPr>
              <a:spLocks/>
            </p:cNvSpPr>
            <p:nvPr/>
          </p:nvSpPr>
          <p:spPr>
            <a:xfrm>
              <a:off x="511488" y="4571959"/>
              <a:ext cx="344194" cy="364839"/>
            </a:xfrm>
            <a:prstGeom prst="ellipse">
              <a:avLst/>
            </a:prstGeom>
            <a:solidFill>
              <a:srgbClr val="F37C1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80000"/>
                </a:lnSpc>
              </a:pPr>
              <a:r>
                <a:rPr lang="en-US" sz="1200" b="1" dirty="0">
                  <a:solidFill>
                    <a:schemeClr val="bg1"/>
                  </a:solidFill>
                  <a:latin typeface="Helvetica"/>
                  <a:cs typeface="Helvetica"/>
                </a:rPr>
                <a:t>1</a:t>
              </a:r>
            </a:p>
          </p:txBody>
        </p:sp>
        <p:pic>
          <p:nvPicPr>
            <p:cNvPr id="19" name="Picture 18" descr="newspaper-logos.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8518" y="2493267"/>
              <a:ext cx="1789831" cy="1903148"/>
            </a:xfrm>
            <a:prstGeom prst="ellipse">
              <a:avLst/>
            </a:prstGeom>
            <a:ln>
              <a:solidFill>
                <a:srgbClr val="152128"/>
              </a:solidFill>
            </a:ln>
          </p:spPr>
        </p:pic>
      </p:grpSp>
      <p:sp>
        <p:nvSpPr>
          <p:cNvPr id="2" name="Rectangle 1"/>
          <p:cNvSpPr/>
          <p:nvPr/>
        </p:nvSpPr>
        <p:spPr>
          <a:xfrm>
            <a:off x="4593588" y="2890916"/>
            <a:ext cx="264488" cy="297427"/>
          </a:xfrm>
          <a:prstGeom prst="rect">
            <a:avLst/>
          </a:prstGeom>
        </p:spPr>
        <p:txBody>
          <a:bodyPr wrap="none" lIns="80165" tIns="40083" rIns="80165" bIns="40083">
            <a:spAutoFit/>
          </a:bodyPr>
          <a:lstStyle/>
          <a:p>
            <a:r>
              <a:rPr lang="en-US" dirty="0">
                <a:solidFill>
                  <a:srgbClr val="FFFFFF"/>
                </a:solidFill>
                <a:latin typeface="Gotham Medium"/>
                <a:cs typeface="Gotham Medium"/>
              </a:rPr>
              <a:t>®</a:t>
            </a:r>
            <a:endParaRPr lang="en-US" dirty="0"/>
          </a:p>
        </p:txBody>
      </p:sp>
      <p:sp>
        <p:nvSpPr>
          <p:cNvPr id="27" name="Footer Placeholder 3"/>
          <p:cNvSpPr>
            <a:spLocks noGrp="1"/>
          </p:cNvSpPr>
          <p:nvPr>
            <p:ph type="ftr" sz="quarter" idx="4294967295"/>
          </p:nvPr>
        </p:nvSpPr>
        <p:spPr>
          <a:xfrm>
            <a:off x="526444" y="6428544"/>
            <a:ext cx="4113213" cy="247650"/>
          </a:xfrm>
          <a:prstGeom prst="rect">
            <a:avLst/>
          </a:prstGeom>
        </p:spPr>
        <p:txBody>
          <a:bodyPr lIns="0" rIns="0"/>
          <a:lstStyle/>
          <a:p>
            <a:r>
              <a:rPr lang="en-US" sz="1000" dirty="0" smtClean="0">
                <a:solidFill>
                  <a:schemeClr val="bg1">
                    <a:lumMod val="50000"/>
                  </a:schemeClr>
                </a:solidFill>
                <a:latin typeface="Helvetica Light"/>
                <a:cs typeface="Helvetica Light"/>
              </a:rPr>
              <a:t>© 2015 Swan Island Networks -- Confidential</a:t>
            </a:r>
            <a:endParaRPr lang="en-US" sz="1000" dirty="0">
              <a:solidFill>
                <a:schemeClr val="bg1">
                  <a:lumMod val="50000"/>
                </a:schemeClr>
              </a:solidFill>
              <a:latin typeface="Helvetica Light"/>
              <a:cs typeface="Helvetica Light"/>
            </a:endParaRPr>
          </a:p>
        </p:txBody>
      </p:sp>
      <p:sp>
        <p:nvSpPr>
          <p:cNvPr id="28" name="Slide Number Placeholder 4"/>
          <p:cNvSpPr>
            <a:spLocks noGrp="1"/>
          </p:cNvSpPr>
          <p:nvPr>
            <p:ph type="sldNum" sz="quarter" idx="4294967295"/>
          </p:nvPr>
        </p:nvSpPr>
        <p:spPr>
          <a:xfrm>
            <a:off x="6522962" y="6428543"/>
            <a:ext cx="2133600" cy="247650"/>
          </a:xfrm>
          <a:prstGeom prst="rect">
            <a:avLst/>
          </a:prstGeom>
        </p:spPr>
        <p:txBody>
          <a:bodyPr lIns="0" rIns="0"/>
          <a:lstStyle/>
          <a:p>
            <a:pPr algn="r"/>
            <a:fld id="{1E586573-451A-E440-A888-B876F521F955}" type="slidenum">
              <a:rPr lang="en-US" sz="1000" b="1" smtClean="0">
                <a:solidFill>
                  <a:srgbClr val="7F7F7F"/>
                </a:solidFill>
                <a:latin typeface="Helvetica"/>
                <a:cs typeface="Helvetica"/>
              </a:rPr>
              <a:pPr algn="r"/>
              <a:t>8</a:t>
            </a:fld>
            <a:endParaRPr lang="en-US" sz="1000" b="1" dirty="0">
              <a:solidFill>
                <a:srgbClr val="7F7F7F"/>
              </a:solidFill>
              <a:latin typeface="Helvetica"/>
              <a:cs typeface="Helvetica"/>
            </a:endParaRPr>
          </a:p>
        </p:txBody>
      </p:sp>
    </p:spTree>
    <p:extLst>
      <p:ext uri="{BB962C8B-B14F-4D97-AF65-F5344CB8AC3E}">
        <p14:creationId xmlns:p14="http://schemas.microsoft.com/office/powerpoint/2010/main" val="43596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and TX360</a:t>
            </a:r>
            <a:endParaRPr lang="en-US" dirty="0"/>
          </a:p>
        </p:txBody>
      </p:sp>
      <p:sp>
        <p:nvSpPr>
          <p:cNvPr id="3" name="Content Placeholder 2"/>
          <p:cNvSpPr>
            <a:spLocks noGrp="1"/>
          </p:cNvSpPr>
          <p:nvPr>
            <p:ph idx="1"/>
          </p:nvPr>
        </p:nvSpPr>
        <p:spPr/>
        <p:txBody>
          <a:bodyPr/>
          <a:lstStyle/>
          <a:p>
            <a:r>
              <a:rPr lang="en-US" dirty="0" smtClean="0"/>
              <a:t>Supported since 2004</a:t>
            </a:r>
          </a:p>
          <a:p>
            <a:r>
              <a:rPr lang="en-US" dirty="0" smtClean="0"/>
              <a:t>Consumed millions of CAP alerts</a:t>
            </a:r>
          </a:p>
          <a:p>
            <a:r>
              <a:rPr lang="en-US" dirty="0" smtClean="0"/>
              <a:t>Broadcast targeted and filtered results – avoiding information overload</a:t>
            </a:r>
          </a:p>
          <a:p>
            <a:r>
              <a:rPr lang="en-US" dirty="0" smtClean="0"/>
              <a:t>Can be mixed with other geospatial feeds (GEO-RSS, Twitter, GPS tracking)</a:t>
            </a:r>
          </a:p>
          <a:p>
            <a:r>
              <a:rPr lang="en-US" dirty="0" smtClean="0"/>
              <a:t>Internal CAP alerts can be integrated to augment public alerting</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E08CA-6BF6-C947-A29D-F7F3D78C7756}" type="slidenum">
              <a:rPr lang="en-US" smtClean="0"/>
              <a:t>9</a:t>
            </a:fld>
            <a:endParaRPr lang="en-US"/>
          </a:p>
        </p:txBody>
      </p:sp>
    </p:spTree>
    <p:extLst>
      <p:ext uri="{BB962C8B-B14F-4D97-AF65-F5344CB8AC3E}">
        <p14:creationId xmlns:p14="http://schemas.microsoft.com/office/powerpoint/2010/main" val="2907215735"/>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37C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24373</TotalTime>
  <Words>658</Words>
  <Application>Microsoft Office PowerPoint</Application>
  <PresentationFormat>On-screen Show (4:3)</PresentationFormat>
  <Paragraphs>138</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ＭＳ Ｐゴシック</vt:lpstr>
      <vt:lpstr>Arial</vt:lpstr>
      <vt:lpstr>Calibri</vt:lpstr>
      <vt:lpstr>Gotham Medium</vt:lpstr>
      <vt:lpstr>Gotham XNarrow-Light</vt:lpstr>
      <vt:lpstr>Helvetica</vt:lpstr>
      <vt:lpstr>Helvetica Light</vt:lpstr>
      <vt:lpstr>Verdana</vt:lpstr>
      <vt:lpstr>Wingdings</vt:lpstr>
      <vt:lpstr>Office Theme</vt:lpstr>
      <vt:lpstr>PowerPoint Presentation</vt:lpstr>
      <vt:lpstr>PowerPoint Presentation</vt:lpstr>
      <vt:lpstr>PowerPoint Presentation</vt:lpstr>
      <vt:lpstr>Resilience leverage points</vt:lpstr>
      <vt:lpstr>Swan Island joins forces with Microsoft</vt:lpstr>
      <vt:lpstr>The New Agile Intelligence Paradigm</vt:lpstr>
      <vt:lpstr>TX360 Differentiators</vt:lpstr>
      <vt:lpstr>PowerPoint Presentation</vt:lpstr>
      <vt:lpstr>CAP and TX360</vt:lpstr>
      <vt:lpstr>Using TX360</vt:lpstr>
      <vt:lpstr>Intelligence Channel Gallery</vt:lpstr>
      <vt:lpstr>“Common Operating Picture” Dashboards</vt:lpstr>
      <vt:lpstr>THANK YOU</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Legacy</dc:title>
  <dc:creator>Charles Jennings</dc:creator>
  <cp:lastModifiedBy>Elysa Jones</cp:lastModifiedBy>
  <cp:revision>356</cp:revision>
  <dcterms:created xsi:type="dcterms:W3CDTF">2015-04-07T20:56:23Z</dcterms:created>
  <dcterms:modified xsi:type="dcterms:W3CDTF">2015-09-28T16:02:56Z</dcterms:modified>
</cp:coreProperties>
</file>