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58" r:id="rId3"/>
    <p:sldId id="260" r:id="rId4"/>
    <p:sldId id="261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3" autoAdjust="0"/>
    <p:restoredTop sz="94660"/>
  </p:normalViewPr>
  <p:slideViewPr>
    <p:cSldViewPr snapToGrid="0">
      <p:cViewPr varScale="1">
        <p:scale>
          <a:sx n="62" d="100"/>
          <a:sy n="62" d="100"/>
        </p:scale>
        <p:origin x="63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5D0FAF-4F89-4928-90AE-31D2F786E924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0F51C5-5041-49C7-928D-CE753639B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216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Shape 486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87" name="Shape 487"/>
          <p:cNvSpPr txBox="1">
            <a:spLocks noGrp="1"/>
          </p:cNvSpPr>
          <p:nvPr>
            <p:ph type="body" idx="1"/>
          </p:nvPr>
        </p:nvSpPr>
        <p:spPr>
          <a:xfrm>
            <a:off x="666908" y="4715146"/>
            <a:ext cx="5335199" cy="4466999"/>
          </a:xfrm>
          <a:prstGeom prst="rect">
            <a:avLst/>
          </a:prstGeom>
          <a:noFill/>
          <a:ln>
            <a:noFill/>
          </a:ln>
        </p:spPr>
        <p:txBody>
          <a:bodyPr lIns="90275" tIns="45125" rIns="90275" bIns="451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8" name="Shape 488"/>
          <p:cNvSpPr txBox="1">
            <a:spLocks noGrp="1"/>
          </p:cNvSpPr>
          <p:nvPr>
            <p:ph type="sldNum" idx="12"/>
          </p:nvPr>
        </p:nvSpPr>
        <p:spPr>
          <a:xfrm>
            <a:off x="3777598" y="9428571"/>
            <a:ext cx="2889899" cy="496199"/>
          </a:xfrm>
          <a:prstGeom prst="rect">
            <a:avLst/>
          </a:prstGeom>
          <a:noFill/>
          <a:ln>
            <a:noFill/>
          </a:ln>
        </p:spPr>
        <p:txBody>
          <a:bodyPr lIns="90275" tIns="45125" rIns="90275" bIns="451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lang="en-US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1795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Shape 486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87" name="Shape 487"/>
          <p:cNvSpPr txBox="1">
            <a:spLocks noGrp="1"/>
          </p:cNvSpPr>
          <p:nvPr>
            <p:ph type="body" idx="1"/>
          </p:nvPr>
        </p:nvSpPr>
        <p:spPr>
          <a:xfrm>
            <a:off x="666908" y="4715146"/>
            <a:ext cx="5335199" cy="4466999"/>
          </a:xfrm>
          <a:prstGeom prst="rect">
            <a:avLst/>
          </a:prstGeom>
          <a:noFill/>
          <a:ln>
            <a:noFill/>
          </a:ln>
        </p:spPr>
        <p:txBody>
          <a:bodyPr lIns="90275" tIns="45125" rIns="90275" bIns="451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8" name="Shape 488"/>
          <p:cNvSpPr txBox="1">
            <a:spLocks noGrp="1"/>
          </p:cNvSpPr>
          <p:nvPr>
            <p:ph type="sldNum" idx="12"/>
          </p:nvPr>
        </p:nvSpPr>
        <p:spPr>
          <a:xfrm>
            <a:off x="3777598" y="9428571"/>
            <a:ext cx="2889899" cy="496199"/>
          </a:xfrm>
          <a:prstGeom prst="rect">
            <a:avLst/>
          </a:prstGeom>
          <a:noFill/>
          <a:ln>
            <a:noFill/>
          </a:ln>
        </p:spPr>
        <p:txBody>
          <a:bodyPr lIns="90275" tIns="45125" rIns="90275" bIns="451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fld>
            <a:endParaRPr lang="en-US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028322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Shape 486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87" name="Shape 487"/>
          <p:cNvSpPr txBox="1">
            <a:spLocks noGrp="1"/>
          </p:cNvSpPr>
          <p:nvPr>
            <p:ph type="body" idx="1"/>
          </p:nvPr>
        </p:nvSpPr>
        <p:spPr>
          <a:xfrm>
            <a:off x="666908" y="4715146"/>
            <a:ext cx="5335199" cy="4466999"/>
          </a:xfrm>
          <a:prstGeom prst="rect">
            <a:avLst/>
          </a:prstGeom>
          <a:noFill/>
          <a:ln>
            <a:noFill/>
          </a:ln>
        </p:spPr>
        <p:txBody>
          <a:bodyPr lIns="90275" tIns="45125" rIns="90275" bIns="451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8" name="Shape 488"/>
          <p:cNvSpPr txBox="1">
            <a:spLocks noGrp="1"/>
          </p:cNvSpPr>
          <p:nvPr>
            <p:ph type="sldNum" idx="12"/>
          </p:nvPr>
        </p:nvSpPr>
        <p:spPr>
          <a:xfrm>
            <a:off x="3777598" y="9428571"/>
            <a:ext cx="2889899" cy="496199"/>
          </a:xfrm>
          <a:prstGeom prst="rect">
            <a:avLst/>
          </a:prstGeom>
          <a:noFill/>
          <a:ln>
            <a:noFill/>
          </a:ln>
        </p:spPr>
        <p:txBody>
          <a:bodyPr lIns="90275" tIns="45125" rIns="90275" bIns="451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fld>
            <a:endParaRPr lang="en-US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993367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Shape 486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87" name="Shape 487"/>
          <p:cNvSpPr txBox="1">
            <a:spLocks noGrp="1"/>
          </p:cNvSpPr>
          <p:nvPr>
            <p:ph type="body" idx="1"/>
          </p:nvPr>
        </p:nvSpPr>
        <p:spPr>
          <a:xfrm>
            <a:off x="666908" y="4715146"/>
            <a:ext cx="5335199" cy="4466999"/>
          </a:xfrm>
          <a:prstGeom prst="rect">
            <a:avLst/>
          </a:prstGeom>
          <a:noFill/>
          <a:ln>
            <a:noFill/>
          </a:ln>
        </p:spPr>
        <p:txBody>
          <a:bodyPr lIns="90275" tIns="45125" rIns="90275" bIns="451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8" name="Shape 488"/>
          <p:cNvSpPr txBox="1">
            <a:spLocks noGrp="1"/>
          </p:cNvSpPr>
          <p:nvPr>
            <p:ph type="sldNum" idx="12"/>
          </p:nvPr>
        </p:nvSpPr>
        <p:spPr>
          <a:xfrm>
            <a:off x="3777598" y="9428571"/>
            <a:ext cx="2889899" cy="496199"/>
          </a:xfrm>
          <a:prstGeom prst="rect">
            <a:avLst/>
          </a:prstGeom>
          <a:noFill/>
          <a:ln>
            <a:noFill/>
          </a:ln>
        </p:spPr>
        <p:txBody>
          <a:bodyPr lIns="90275" tIns="45125" rIns="90275" bIns="451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fld>
            <a:endParaRPr lang="en-US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047454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Shape 486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87" name="Shape 487"/>
          <p:cNvSpPr txBox="1">
            <a:spLocks noGrp="1"/>
          </p:cNvSpPr>
          <p:nvPr>
            <p:ph type="body" idx="1"/>
          </p:nvPr>
        </p:nvSpPr>
        <p:spPr>
          <a:xfrm>
            <a:off x="666908" y="4715146"/>
            <a:ext cx="5335199" cy="4466999"/>
          </a:xfrm>
          <a:prstGeom prst="rect">
            <a:avLst/>
          </a:prstGeom>
          <a:noFill/>
          <a:ln>
            <a:noFill/>
          </a:ln>
        </p:spPr>
        <p:txBody>
          <a:bodyPr lIns="90275" tIns="45125" rIns="90275" bIns="451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8" name="Shape 488"/>
          <p:cNvSpPr txBox="1">
            <a:spLocks noGrp="1"/>
          </p:cNvSpPr>
          <p:nvPr>
            <p:ph type="sldNum" idx="12"/>
          </p:nvPr>
        </p:nvSpPr>
        <p:spPr>
          <a:xfrm>
            <a:off x="3777598" y="9428571"/>
            <a:ext cx="2889899" cy="496199"/>
          </a:xfrm>
          <a:prstGeom prst="rect">
            <a:avLst/>
          </a:prstGeom>
          <a:noFill/>
          <a:ln>
            <a:noFill/>
          </a:ln>
        </p:spPr>
        <p:txBody>
          <a:bodyPr lIns="90275" tIns="45125" rIns="90275" bIns="451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</a:t>
            </a:fld>
            <a:endParaRPr lang="en-US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23405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1C68E-2502-4C16-830B-87E313D263AF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01590-6B7A-423B-A334-30FAC3911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820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1C68E-2502-4C16-830B-87E313D263AF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01590-6B7A-423B-A334-30FAC3911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233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1C68E-2502-4C16-830B-87E313D263AF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01590-6B7A-423B-A334-30FAC3911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300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1C68E-2502-4C16-830B-87E313D263AF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01590-6B7A-423B-A334-30FAC3911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521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1C68E-2502-4C16-830B-87E313D263AF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01590-6B7A-423B-A334-30FAC3911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215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1C68E-2502-4C16-830B-87E313D263AF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01590-6B7A-423B-A334-30FAC3911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381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1C68E-2502-4C16-830B-87E313D263AF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01590-6B7A-423B-A334-30FAC3911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310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1C68E-2502-4C16-830B-87E313D263AF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01590-6B7A-423B-A334-30FAC3911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157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1C68E-2502-4C16-830B-87E313D263AF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01590-6B7A-423B-A334-30FAC3911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264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1C68E-2502-4C16-830B-87E313D263AF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01590-6B7A-423B-A334-30FAC3911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613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1C68E-2502-4C16-830B-87E313D263AF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01590-6B7A-423B-A334-30FAC3911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504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1C68E-2502-4C16-830B-87E313D263AF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01590-6B7A-423B-A334-30FAC3911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634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83"/>
          <p:cNvSpPr txBox="1">
            <a:spLocks/>
          </p:cNvSpPr>
          <p:nvPr/>
        </p:nvSpPr>
        <p:spPr>
          <a:xfrm>
            <a:off x="722600" y="2420900"/>
            <a:ext cx="7730700" cy="1123798"/>
          </a:xfrm>
          <a:prstGeom prst="rect">
            <a:avLst/>
          </a:prstGeom>
          <a:solidFill>
            <a:srgbClr val="802E3A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r>
              <a:rPr lang="en-US" dirty="0" smtClean="0">
                <a:solidFill>
                  <a:srgbClr val="FFFFFF"/>
                </a:solidFill>
                <a:latin typeface="+mn-lt"/>
                <a:ea typeface="Arial"/>
                <a:cs typeface="Arial"/>
                <a:sym typeface="Arial"/>
              </a:rPr>
              <a:t>Coalition-building game</a:t>
            </a:r>
            <a:endParaRPr lang="en-US" dirty="0">
              <a:solidFill>
                <a:srgbClr val="FFFFFF"/>
              </a:solidFill>
              <a:latin typeface="+mn-lt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2702659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Shape 491"/>
          <p:cNvSpPr txBox="1">
            <a:spLocks noGrp="1"/>
          </p:cNvSpPr>
          <p:nvPr>
            <p:ph type="title" idx="4294967295"/>
          </p:nvPr>
        </p:nvSpPr>
        <p:spPr>
          <a:xfrm>
            <a:off x="1815548" y="-1"/>
            <a:ext cx="7328435" cy="112378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r>
              <a:rPr lang="en-US" sz="3600" b="0" i="0" u="none" strike="noStrike" cap="none" dirty="0" smtClean="0">
                <a:solidFill>
                  <a:schemeClr val="tx1"/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</a:rPr>
              <a:t>Coalition-building game</a:t>
            </a:r>
            <a:endParaRPr lang="en-US" sz="3600" b="0" i="0" u="none" strike="noStrike" cap="none" dirty="0">
              <a:solidFill>
                <a:schemeClr val="tx1"/>
              </a:solidFill>
              <a:latin typeface="Calibri" panose="020F050202020403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908313" y="927655"/>
            <a:ext cx="7235687" cy="198780"/>
          </a:xfrm>
          <a:prstGeom prst="rect">
            <a:avLst/>
          </a:prstGeom>
          <a:solidFill>
            <a:srgbClr val="802E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1342" y="1809865"/>
            <a:ext cx="2384854" cy="3339184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Group </a:t>
            </a: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1: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“Resilience committee of Southside district”: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roles at district level will include: local authority; local business owner; district representatives; Red Cross representative; journalist from district news channel; etc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30378" y="1801627"/>
            <a:ext cx="2590800" cy="3635547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</a:pP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Group 2: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“Our resilient city” municipal platform: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roles at district level will include: mayor; Red Cross branch president; Ministry of the Environment representative; local NGO; dean from the local university; head of the local adult training institute; etc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890054" y="1818102"/>
            <a:ext cx="2895600" cy="4524637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Group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“National resilience platform</a:t>
            </a: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”:</a:t>
            </a:r>
          </a:p>
          <a:p>
            <a:pPr>
              <a:lnSpc>
                <a:spcPct val="107000"/>
              </a:lnSpc>
            </a:pPr>
            <a:r>
              <a:rPr lang="en-US" dirty="0"/>
              <a:t>The roles at district level will include: National Director of the Civil Protection system; Secretary General of the National Red Cross Society; JICA representative (Japanese Government Aid); representative of the Chamber of Commerce; representative of corresponding ministries; representative of INGO active in the country; etc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98443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Shape 491"/>
          <p:cNvSpPr txBox="1">
            <a:spLocks noGrp="1"/>
          </p:cNvSpPr>
          <p:nvPr>
            <p:ph type="title" idx="4294967295"/>
          </p:nvPr>
        </p:nvSpPr>
        <p:spPr>
          <a:xfrm>
            <a:off x="1815548" y="-1"/>
            <a:ext cx="7328435" cy="112378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r>
              <a:rPr lang="en-US" sz="3600" b="0" i="0" u="none" strike="noStrike" cap="none" dirty="0" smtClean="0">
                <a:solidFill>
                  <a:schemeClr val="tx1"/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</a:rPr>
              <a:t>Coalition-building game</a:t>
            </a:r>
            <a:endParaRPr lang="en-US" sz="3600" b="0" i="0" u="none" strike="noStrike" cap="none" dirty="0">
              <a:solidFill>
                <a:schemeClr val="tx1"/>
              </a:solidFill>
              <a:latin typeface="Calibri" panose="020F050202020403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908313" y="927655"/>
            <a:ext cx="7235687" cy="198780"/>
          </a:xfrm>
          <a:prstGeom prst="rect">
            <a:avLst/>
          </a:prstGeom>
          <a:solidFill>
            <a:srgbClr val="802E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94269" y="1701785"/>
            <a:ext cx="8143103" cy="4421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US" sz="2400" u="sng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Introductions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Participants will present themselves in their new role to their fellow group members (according to the information in their role sheet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).</a:t>
            </a:r>
            <a:b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u="sng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Rapporteur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Once all members have presented themselves, the group should identify a Note-Taker / Rapporteur who will present back to the other 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groups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u="sng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Top priorities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Each group will then identify its proposed Plan of Action presenting its 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top five priorities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and 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corresponding </a:t>
            </a:r>
            <a:r>
              <a:rPr lang="en-US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actions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589411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Shape 491"/>
          <p:cNvSpPr txBox="1">
            <a:spLocks noGrp="1"/>
          </p:cNvSpPr>
          <p:nvPr>
            <p:ph type="title" idx="4294967295"/>
          </p:nvPr>
        </p:nvSpPr>
        <p:spPr>
          <a:xfrm>
            <a:off x="1815548" y="-1"/>
            <a:ext cx="7328435" cy="112378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r>
              <a:rPr lang="en-US" sz="3600" b="0" i="0" u="none" strike="noStrike" cap="none" dirty="0" smtClean="0">
                <a:solidFill>
                  <a:schemeClr val="tx1"/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</a:rPr>
              <a:t>Coalition-building game</a:t>
            </a:r>
            <a:endParaRPr lang="en-US" sz="3600" b="0" i="0" u="none" strike="noStrike" cap="none" dirty="0">
              <a:solidFill>
                <a:schemeClr val="tx1"/>
              </a:solidFill>
              <a:latin typeface="Calibri" panose="020F050202020403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908313" y="927655"/>
            <a:ext cx="7235687" cy="198780"/>
          </a:xfrm>
          <a:prstGeom prst="rect">
            <a:avLst/>
          </a:prstGeom>
          <a:solidFill>
            <a:srgbClr val="802E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94269" y="1701785"/>
            <a:ext cx="814310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b="1" dirty="0"/>
              <a:t>Change</a:t>
            </a:r>
            <a:r>
              <a:rPr lang="en-US" sz="2400" dirty="0"/>
              <a:t>: The group determines that it is a priority action that the members can accomplish on their own [short-term</a:t>
            </a:r>
            <a:r>
              <a:rPr lang="en-US" sz="2400" dirty="0" smtClean="0"/>
              <a:t>];</a:t>
            </a:r>
          </a:p>
          <a:p>
            <a:pPr lvl="0"/>
            <a:endParaRPr lang="en-US" sz="2400" dirty="0"/>
          </a:p>
          <a:p>
            <a:pPr lvl="0"/>
            <a:r>
              <a:rPr lang="en-US" sz="2400" b="1" dirty="0"/>
              <a:t>Influence</a:t>
            </a:r>
            <a:r>
              <a:rPr lang="en-US" sz="2400" dirty="0"/>
              <a:t>: The group determines that the priority action requires support or additional information from outside partners [mid-term</a:t>
            </a:r>
            <a:r>
              <a:rPr lang="en-US" sz="2400" dirty="0" smtClean="0"/>
              <a:t>];</a:t>
            </a:r>
          </a:p>
          <a:p>
            <a:pPr lvl="0"/>
            <a:endParaRPr lang="en-US" sz="2400" dirty="0"/>
          </a:p>
          <a:p>
            <a:pPr lvl="0"/>
            <a:r>
              <a:rPr lang="en-US" sz="2400" b="1" dirty="0" smtClean="0"/>
              <a:t>Transform: </a:t>
            </a:r>
            <a:r>
              <a:rPr lang="en-US" sz="2400" dirty="0"/>
              <a:t>The group identifies which of their priority actions are probably outside of their </a:t>
            </a:r>
            <a:r>
              <a:rPr lang="en-US" sz="2400" dirty="0" smtClean="0"/>
              <a:t>direct reach</a:t>
            </a:r>
            <a:r>
              <a:rPr lang="en-US" sz="2400" dirty="0"/>
              <a:t>, requiring </a:t>
            </a:r>
            <a:r>
              <a:rPr lang="en-US" sz="2400" dirty="0" smtClean="0"/>
              <a:t>advocacy for legal </a:t>
            </a:r>
            <a:r>
              <a:rPr lang="en-US" sz="2400" dirty="0"/>
              <a:t>changes, agreements or decrees (e.g. agreement of different stakeholders to relocate a vulnerable population) [long-term]</a:t>
            </a:r>
          </a:p>
        </p:txBody>
      </p:sp>
    </p:spTree>
    <p:extLst>
      <p:ext uri="{BB962C8B-B14F-4D97-AF65-F5344CB8AC3E}">
        <p14:creationId xmlns:p14="http://schemas.microsoft.com/office/powerpoint/2010/main" val="271120262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Shape 491"/>
          <p:cNvSpPr txBox="1">
            <a:spLocks noGrp="1"/>
          </p:cNvSpPr>
          <p:nvPr>
            <p:ph type="title" idx="4294967295"/>
          </p:nvPr>
        </p:nvSpPr>
        <p:spPr>
          <a:xfrm>
            <a:off x="1815548" y="-1"/>
            <a:ext cx="7328435" cy="112378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r>
              <a:rPr lang="en-US" sz="3600" b="0" i="0" u="none" strike="noStrike" cap="none" dirty="0" smtClean="0">
                <a:solidFill>
                  <a:schemeClr val="tx1"/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</a:rPr>
              <a:t>Coalition-building game</a:t>
            </a:r>
            <a:endParaRPr lang="en-US" sz="3600" b="0" i="0" u="none" strike="noStrike" cap="none" dirty="0">
              <a:solidFill>
                <a:schemeClr val="tx1"/>
              </a:solidFill>
              <a:latin typeface="Calibri" panose="020F050202020403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908313" y="927655"/>
            <a:ext cx="7235687" cy="198780"/>
          </a:xfrm>
          <a:prstGeom prst="rect">
            <a:avLst/>
          </a:prstGeom>
          <a:solidFill>
            <a:srgbClr val="802E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345989" y="1767015"/>
          <a:ext cx="8452023" cy="3584792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582562"/>
                <a:gridCol w="2842054"/>
                <a:gridCol w="3027407"/>
              </a:tblGrid>
              <a:tr h="413696">
                <a:tc>
                  <a:txBody>
                    <a:bodyPr/>
                    <a:lstStyle/>
                    <a:p>
                      <a:pPr marL="0" marR="0">
                        <a:spcAft>
                          <a:spcPts val="0"/>
                        </a:spcAft>
                      </a:pPr>
                      <a:r>
                        <a:rPr lang="en-US" sz="2800" spc="2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Top 5 priorities</a:t>
                      </a:r>
                      <a:endParaRPr lang="en-US" sz="2800" spc="2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Aft>
                          <a:spcPts val="0"/>
                        </a:spcAft>
                      </a:pPr>
                      <a:r>
                        <a:rPr lang="en-US" sz="2800" spc="20" dirty="0" smtClean="0">
                          <a:effectLst/>
                          <a:latin typeface="+mn-lt"/>
                        </a:rPr>
                        <a:t>Planned actions</a:t>
                      </a:r>
                      <a:endParaRPr lang="en-US" sz="2800" spc="2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Aft>
                          <a:spcPts val="0"/>
                        </a:spcAft>
                      </a:pPr>
                      <a:r>
                        <a:rPr lang="en-US" sz="2800" spc="20" dirty="0" smtClean="0">
                          <a:effectLst/>
                          <a:latin typeface="+mn-lt"/>
                        </a:rPr>
                        <a:t>Change/Influence/Transform?</a:t>
                      </a:r>
                      <a:endParaRPr lang="en-US" sz="2800" spc="2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419">
                <a:tc rowSpan="3">
                  <a:txBody>
                    <a:bodyPr/>
                    <a:lstStyle/>
                    <a:p>
                      <a:pPr marL="0" marR="0">
                        <a:spcAft>
                          <a:spcPts val="0"/>
                        </a:spcAft>
                      </a:pPr>
                      <a:endParaRPr lang="en-US" sz="1100" spc="2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Aft>
                          <a:spcPts val="0"/>
                        </a:spcAft>
                      </a:pPr>
                      <a:endParaRPr lang="en-US" sz="1100" spc="2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Aft>
                          <a:spcPts val="0"/>
                        </a:spcAft>
                      </a:pPr>
                      <a:endParaRPr lang="en-US" sz="1100" spc="2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419">
                <a:tc vMerge="1">
                  <a:txBody>
                    <a:bodyPr/>
                    <a:lstStyle/>
                    <a:p>
                      <a:pPr marL="0" marR="0">
                        <a:spcAft>
                          <a:spcPts val="0"/>
                        </a:spcAft>
                      </a:pPr>
                      <a:endParaRPr lang="en-US" sz="1100" spc="2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Aft>
                          <a:spcPts val="0"/>
                        </a:spcAft>
                      </a:pPr>
                      <a:endParaRPr lang="en-US" sz="1100" spc="2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Aft>
                          <a:spcPts val="0"/>
                        </a:spcAft>
                      </a:pPr>
                      <a:endParaRPr lang="en-US" sz="1100" spc="2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419">
                <a:tc vMerge="1">
                  <a:txBody>
                    <a:bodyPr/>
                    <a:lstStyle/>
                    <a:p>
                      <a:pPr marL="0" marR="0">
                        <a:spcAft>
                          <a:spcPts val="0"/>
                        </a:spcAft>
                      </a:pPr>
                      <a:endParaRPr lang="en-US" sz="1100" spc="2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Aft>
                          <a:spcPts val="0"/>
                        </a:spcAft>
                      </a:pPr>
                      <a:endParaRPr lang="en-US" sz="1100" spc="2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Aft>
                          <a:spcPts val="0"/>
                        </a:spcAft>
                      </a:pPr>
                      <a:endParaRPr lang="en-US" sz="1100" spc="2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419">
                <a:tc rowSpan="3">
                  <a:txBody>
                    <a:bodyPr/>
                    <a:lstStyle/>
                    <a:p>
                      <a:pPr marL="0" marR="0">
                        <a:spcAft>
                          <a:spcPts val="0"/>
                        </a:spcAft>
                      </a:pPr>
                      <a:endParaRPr lang="en-US" sz="1100" spc="2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Aft>
                          <a:spcPts val="0"/>
                        </a:spcAft>
                      </a:pPr>
                      <a:endParaRPr lang="en-US" sz="1100" spc="2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Aft>
                          <a:spcPts val="0"/>
                        </a:spcAft>
                      </a:pPr>
                      <a:endParaRPr lang="en-US" sz="1100" spc="2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419">
                <a:tc vMerge="1">
                  <a:txBody>
                    <a:bodyPr/>
                    <a:lstStyle/>
                    <a:p>
                      <a:pPr marL="0" marR="0">
                        <a:spcAft>
                          <a:spcPts val="0"/>
                        </a:spcAft>
                      </a:pPr>
                      <a:endParaRPr lang="en-US" sz="1100" spc="2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Aft>
                          <a:spcPts val="0"/>
                        </a:spcAft>
                      </a:pPr>
                      <a:endParaRPr lang="en-US" sz="1100" spc="2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Aft>
                          <a:spcPts val="0"/>
                        </a:spcAft>
                      </a:pPr>
                      <a:endParaRPr lang="en-US" sz="1100" spc="2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419">
                <a:tc vMerge="1">
                  <a:txBody>
                    <a:bodyPr/>
                    <a:lstStyle/>
                    <a:p>
                      <a:pPr marL="0" marR="0">
                        <a:spcAft>
                          <a:spcPts val="0"/>
                        </a:spcAft>
                      </a:pPr>
                      <a:endParaRPr lang="en-US" sz="1100" spc="2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Aft>
                          <a:spcPts val="0"/>
                        </a:spcAft>
                      </a:pPr>
                      <a:endParaRPr lang="en-US" sz="1100" spc="2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Aft>
                          <a:spcPts val="0"/>
                        </a:spcAft>
                      </a:pPr>
                      <a:endParaRPr lang="en-US" sz="1100" spc="2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419">
                <a:tc>
                  <a:txBody>
                    <a:bodyPr/>
                    <a:lstStyle/>
                    <a:p>
                      <a:pPr marL="0" marR="0">
                        <a:spcAft>
                          <a:spcPts val="0"/>
                        </a:spcAft>
                      </a:pPr>
                      <a:endParaRPr lang="en-US" sz="1100" spc="2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Aft>
                          <a:spcPts val="0"/>
                        </a:spcAft>
                      </a:pPr>
                      <a:endParaRPr lang="en-US" sz="1100" spc="2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Aft>
                          <a:spcPts val="0"/>
                        </a:spcAft>
                      </a:pPr>
                      <a:endParaRPr lang="en-US" sz="1100" spc="2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419">
                <a:tc>
                  <a:txBody>
                    <a:bodyPr/>
                    <a:lstStyle/>
                    <a:p>
                      <a:pPr marL="0" marR="0">
                        <a:spcAft>
                          <a:spcPts val="0"/>
                        </a:spcAft>
                      </a:pPr>
                      <a:endParaRPr lang="en-US" sz="1100" spc="2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Aft>
                          <a:spcPts val="0"/>
                        </a:spcAft>
                      </a:pPr>
                      <a:endParaRPr lang="en-US" sz="1100" spc="2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Aft>
                          <a:spcPts val="0"/>
                        </a:spcAft>
                      </a:pPr>
                      <a:endParaRPr lang="en-US" sz="1100" spc="2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342483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324</TotalTime>
  <Words>285</Words>
  <Application>Microsoft Office PowerPoint</Application>
  <PresentationFormat>On-screen Show (4:3)</PresentationFormat>
  <Paragraphs>27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Coalition-building game</vt:lpstr>
      <vt:lpstr>Coalition-building game</vt:lpstr>
      <vt:lpstr>Coalition-building game</vt:lpstr>
      <vt:lpstr>Coalition-building game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O'Donnell</dc:creator>
  <cp:lastModifiedBy>Ian O'Donnell</cp:lastModifiedBy>
  <cp:revision>11</cp:revision>
  <dcterms:created xsi:type="dcterms:W3CDTF">2016-03-01T01:30:24Z</dcterms:created>
  <dcterms:modified xsi:type="dcterms:W3CDTF">2016-03-08T21:24:11Z</dcterms:modified>
</cp:coreProperties>
</file>