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275" r:id="rId3"/>
    <p:sldId id="281" r:id="rId4"/>
    <p:sldId id="279" r:id="rId5"/>
    <p:sldId id="353" r:id="rId6"/>
    <p:sldId id="339" r:id="rId7"/>
    <p:sldId id="303" r:id="rId8"/>
    <p:sldId id="304" r:id="rId9"/>
    <p:sldId id="285" r:id="rId10"/>
    <p:sldId id="341" r:id="rId11"/>
    <p:sldId id="305" r:id="rId12"/>
    <p:sldId id="347" r:id="rId13"/>
    <p:sldId id="287" r:id="rId14"/>
    <p:sldId id="295" r:id="rId15"/>
    <p:sldId id="306" r:id="rId16"/>
    <p:sldId id="307" r:id="rId17"/>
    <p:sldId id="308" r:id="rId18"/>
    <p:sldId id="310" r:id="rId19"/>
    <p:sldId id="301" r:id="rId20"/>
    <p:sldId id="300" r:id="rId21"/>
    <p:sldId id="333" r:id="rId22"/>
    <p:sldId id="331" r:id="rId23"/>
    <p:sldId id="332" r:id="rId24"/>
    <p:sldId id="354" r:id="rId25"/>
    <p:sldId id="352" r:id="rId26"/>
  </p:sldIdLst>
  <p:sldSz cx="9144000" cy="6858000" type="screen4x3"/>
  <p:notesSz cx="7019925" cy="93059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DD"/>
    <a:srgbClr val="C9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9" autoAdjust="0"/>
    <p:restoredTop sz="88329" autoAdjust="0"/>
  </p:normalViewPr>
  <p:slideViewPr>
    <p:cSldViewPr>
      <p:cViewPr>
        <p:scale>
          <a:sx n="90" d="100"/>
          <a:sy n="90" d="100"/>
        </p:scale>
        <p:origin x="-816" y="378"/>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20"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6524715660542434E-2"/>
          <c:y val="3.9351851851851853E-2"/>
          <c:w val="0.56111111111111112"/>
          <c:h val="0.93518518518518523"/>
        </c:manualLayout>
      </c:layout>
      <c:doughnutChart>
        <c:varyColors val="1"/>
        <c:ser>
          <c:idx val="0"/>
          <c:order val="0"/>
          <c:dPt>
            <c:idx val="0"/>
            <c:bubble3D val="0"/>
            <c:spPr>
              <a:solidFill>
                <a:schemeClr val="accent3">
                  <a:tint val="54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F29-4661-9B2F-E59C91B97D69}"/>
              </c:ext>
            </c:extLst>
          </c:dPt>
          <c:dPt>
            <c:idx val="1"/>
            <c:bubble3D val="0"/>
            <c:spPr>
              <a:solidFill>
                <a:schemeClr val="accent3">
                  <a:tint val="77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F29-4661-9B2F-E59C91B97D69}"/>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F29-4661-9B2F-E59C91B97D69}"/>
              </c:ext>
            </c:extLst>
          </c:dPt>
          <c:dPt>
            <c:idx val="3"/>
            <c:bubble3D val="0"/>
            <c:spPr>
              <a:solidFill>
                <a:schemeClr val="accent3">
                  <a:shade val="76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F29-4661-9B2F-E59C91B97D69}"/>
              </c:ext>
            </c:extLst>
          </c:dPt>
          <c:dPt>
            <c:idx val="4"/>
            <c:bubble3D val="0"/>
            <c:spPr>
              <a:solidFill>
                <a:schemeClr val="accent3">
                  <a:shade val="53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F29-4661-9B2F-E59C91B97D6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Hoja1!$C$4:$C$8</c:f>
              <c:strCache>
                <c:ptCount val="5"/>
                <c:pt idx="0">
                  <c:v>Geológicos</c:v>
                </c:pt>
                <c:pt idx="1">
                  <c:v>Hidrometeorológicos</c:v>
                </c:pt>
                <c:pt idx="2">
                  <c:v>Químico Tecnológicos</c:v>
                </c:pt>
                <c:pt idx="3">
                  <c:v>Sanitario Ecológicos</c:v>
                </c:pt>
                <c:pt idx="4">
                  <c:v>Sociorganizativos</c:v>
                </c:pt>
              </c:strCache>
            </c:strRef>
          </c:cat>
          <c:val>
            <c:numRef>
              <c:f>Hoja1!$D$4:$D$8</c:f>
              <c:numCache>
                <c:formatCode>#,##0</c:formatCode>
                <c:ptCount val="5"/>
                <c:pt idx="0">
                  <c:v>450</c:v>
                </c:pt>
                <c:pt idx="1">
                  <c:v>1434</c:v>
                </c:pt>
                <c:pt idx="2">
                  <c:v>3871</c:v>
                </c:pt>
                <c:pt idx="3">
                  <c:v>100</c:v>
                </c:pt>
                <c:pt idx="4">
                  <c:v>4589</c:v>
                </c:pt>
              </c:numCache>
            </c:numRef>
          </c:val>
          <c:extLst xmlns:c16r2="http://schemas.microsoft.com/office/drawing/2015/06/chart">
            <c:ext xmlns:c16="http://schemas.microsoft.com/office/drawing/2014/chart" uri="{C3380CC4-5D6E-409C-BE32-E72D297353CC}">
              <c16:uniqueId val="{0000000A-CF29-4661-9B2F-E59C91B97D6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6416076115485567"/>
          <c:y val="0.18894539224263643"/>
          <c:w val="0.31639479440069995"/>
          <c:h val="0.645257363662875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777A8-E605-4D8F-8B35-6262CEA0F814}" type="doc">
      <dgm:prSet loTypeId="urn:microsoft.com/office/officeart/2005/8/layout/cycle4#1" loCatId="matrix" qsTypeId="urn:microsoft.com/office/officeart/2005/8/quickstyle/simple1" qsCatId="simple" csTypeId="urn:microsoft.com/office/officeart/2005/8/colors/colorful2" csCatId="colorful" phldr="1"/>
      <dgm:spPr/>
      <dgm:t>
        <a:bodyPr/>
        <a:lstStyle/>
        <a:p>
          <a:endParaRPr lang="es-ES"/>
        </a:p>
      </dgm:t>
    </dgm:pt>
    <dgm:pt modelId="{B6AB3F77-5C7D-4A23-942E-019F20323F30}">
      <dgm:prSet phldrT="[Texto]" custT="1"/>
      <dgm:spPr/>
      <dgm:t>
        <a:bodyPr/>
        <a:lstStyle/>
        <a:p>
          <a:r>
            <a:rPr lang="es-ES" sz="1600" dirty="0" err="1" smtClean="0"/>
            <a:t>Risk</a:t>
          </a:r>
          <a:r>
            <a:rPr lang="es-ES" sz="1600" dirty="0" smtClean="0"/>
            <a:t> </a:t>
          </a:r>
          <a:r>
            <a:rPr lang="es-ES" sz="1600" dirty="0" err="1" smtClean="0"/>
            <a:t>Knowledge</a:t>
          </a:r>
          <a:endParaRPr lang="es-ES" sz="1600" dirty="0"/>
        </a:p>
      </dgm:t>
    </dgm:pt>
    <dgm:pt modelId="{B9583DE9-5287-4216-AB7C-12064252E278}" type="parTrans" cxnId="{D089F59C-AE83-4D8C-AF42-0FD99703DCB4}">
      <dgm:prSet/>
      <dgm:spPr/>
      <dgm:t>
        <a:bodyPr/>
        <a:lstStyle/>
        <a:p>
          <a:endParaRPr lang="es-ES" sz="3200"/>
        </a:p>
      </dgm:t>
    </dgm:pt>
    <dgm:pt modelId="{33477549-7B07-4C5B-B01E-ACD98622CE1E}" type="sibTrans" cxnId="{D089F59C-AE83-4D8C-AF42-0FD99703DCB4}">
      <dgm:prSet/>
      <dgm:spPr/>
      <dgm:t>
        <a:bodyPr/>
        <a:lstStyle/>
        <a:p>
          <a:endParaRPr lang="es-ES" sz="3200"/>
        </a:p>
      </dgm:t>
    </dgm:pt>
    <dgm:pt modelId="{73D1F71A-46EC-462A-B709-2E3F02C84124}">
      <dgm:prSet phldrT="[Texto]" custT="1"/>
      <dgm:spPr/>
      <dgm:t>
        <a:bodyPr/>
        <a:lstStyle/>
        <a:p>
          <a:r>
            <a:rPr lang="en-US" sz="1400" dirty="0" smtClean="0"/>
            <a:t>Atlas of City Risks</a:t>
          </a:r>
          <a:endParaRPr lang="es-ES" sz="1400" dirty="0"/>
        </a:p>
      </dgm:t>
    </dgm:pt>
    <dgm:pt modelId="{0EBCA87F-2C7A-4C33-9397-922F3AACC15E}" type="parTrans" cxnId="{5F5B6551-48B4-496D-8408-7DF9B153CF3F}">
      <dgm:prSet/>
      <dgm:spPr/>
      <dgm:t>
        <a:bodyPr/>
        <a:lstStyle/>
        <a:p>
          <a:endParaRPr lang="es-ES" sz="3200"/>
        </a:p>
      </dgm:t>
    </dgm:pt>
    <dgm:pt modelId="{F4A00C8E-4D09-4A14-B8D6-65479D2C96B9}" type="sibTrans" cxnId="{5F5B6551-48B4-496D-8408-7DF9B153CF3F}">
      <dgm:prSet/>
      <dgm:spPr/>
      <dgm:t>
        <a:bodyPr/>
        <a:lstStyle/>
        <a:p>
          <a:endParaRPr lang="es-ES" sz="3200"/>
        </a:p>
      </dgm:t>
    </dgm:pt>
    <dgm:pt modelId="{553E1E43-82EE-46A5-BB8D-73D705A2440B}">
      <dgm:prSet phldrT="[Texto]" custT="1"/>
      <dgm:spPr/>
      <dgm:t>
        <a:bodyPr/>
        <a:lstStyle/>
        <a:p>
          <a:r>
            <a:rPr lang="es-MX" sz="1600" dirty="0" err="1" smtClean="0"/>
            <a:t>Phenomenon</a:t>
          </a:r>
          <a:r>
            <a:rPr lang="es-MX" sz="1600" dirty="0" smtClean="0"/>
            <a:t> </a:t>
          </a:r>
          <a:r>
            <a:rPr lang="es-MX" sz="1600" dirty="0" err="1" smtClean="0"/>
            <a:t>monitoring</a:t>
          </a:r>
          <a:endParaRPr lang="es-ES" sz="1600" dirty="0"/>
        </a:p>
      </dgm:t>
    </dgm:pt>
    <dgm:pt modelId="{7AE14118-A962-4522-8DFA-14A4DAD5D1F0}" type="parTrans" cxnId="{E48C8993-A0F3-445E-9203-C572A1297208}">
      <dgm:prSet/>
      <dgm:spPr/>
      <dgm:t>
        <a:bodyPr/>
        <a:lstStyle/>
        <a:p>
          <a:endParaRPr lang="es-ES" sz="3200"/>
        </a:p>
      </dgm:t>
    </dgm:pt>
    <dgm:pt modelId="{32E36242-B28E-4983-90A2-D6D2C49DE17C}" type="sibTrans" cxnId="{E48C8993-A0F3-445E-9203-C572A1297208}">
      <dgm:prSet/>
      <dgm:spPr/>
      <dgm:t>
        <a:bodyPr/>
        <a:lstStyle/>
        <a:p>
          <a:endParaRPr lang="es-ES" sz="3200"/>
        </a:p>
      </dgm:t>
    </dgm:pt>
    <dgm:pt modelId="{252D2E31-CCBE-4251-BBF7-64CFB698177F}">
      <dgm:prSet phldrT="[Texto]" custT="1"/>
      <dgm:spPr/>
      <dgm:t>
        <a:bodyPr/>
        <a:lstStyle/>
        <a:p>
          <a:r>
            <a:rPr lang="es-ES" sz="1400" dirty="0" smtClean="0"/>
            <a:t>CIRES</a:t>
          </a:r>
          <a:endParaRPr lang="es-ES" sz="1400" dirty="0"/>
        </a:p>
      </dgm:t>
    </dgm:pt>
    <dgm:pt modelId="{D7989BDB-F8EB-4A72-8587-69F4F9F57B17}" type="parTrans" cxnId="{E0243C39-6CD1-4225-9DE1-81E6D7575366}">
      <dgm:prSet/>
      <dgm:spPr/>
      <dgm:t>
        <a:bodyPr/>
        <a:lstStyle/>
        <a:p>
          <a:endParaRPr lang="es-ES" sz="3200"/>
        </a:p>
      </dgm:t>
    </dgm:pt>
    <dgm:pt modelId="{AFE345F5-F2AE-4E19-ADC0-5193C84DC5E9}" type="sibTrans" cxnId="{E0243C39-6CD1-4225-9DE1-81E6D7575366}">
      <dgm:prSet/>
      <dgm:spPr/>
      <dgm:t>
        <a:bodyPr/>
        <a:lstStyle/>
        <a:p>
          <a:endParaRPr lang="es-ES" sz="3200"/>
        </a:p>
      </dgm:t>
    </dgm:pt>
    <dgm:pt modelId="{32CA4299-3288-4A8F-A7A6-C0F851ECFC00}">
      <dgm:prSet phldrT="[Texto]" custT="1"/>
      <dgm:spPr/>
      <dgm:t>
        <a:bodyPr/>
        <a:lstStyle/>
        <a:p>
          <a:r>
            <a:rPr lang="es-MX" sz="1600" dirty="0" err="1" smtClean="0"/>
            <a:t>Answer's</a:t>
          </a:r>
          <a:r>
            <a:rPr lang="es-MX" sz="1600" dirty="0" smtClean="0"/>
            <a:t> </a:t>
          </a:r>
          <a:r>
            <a:rPr lang="es-MX" sz="1600" dirty="0" err="1" smtClean="0"/>
            <a:t>capacity</a:t>
          </a:r>
          <a:endParaRPr lang="es-ES" sz="1600" dirty="0"/>
        </a:p>
      </dgm:t>
    </dgm:pt>
    <dgm:pt modelId="{B8AD5DC0-91FD-44D5-A30B-E041BD5538B9}" type="parTrans" cxnId="{7C33A04E-A839-4A05-A8E8-42909FD32793}">
      <dgm:prSet/>
      <dgm:spPr/>
      <dgm:t>
        <a:bodyPr/>
        <a:lstStyle/>
        <a:p>
          <a:endParaRPr lang="es-ES" sz="3200"/>
        </a:p>
      </dgm:t>
    </dgm:pt>
    <dgm:pt modelId="{08E1A0C2-8806-4FF3-8B4B-3D537C985FB3}" type="sibTrans" cxnId="{7C33A04E-A839-4A05-A8E8-42909FD32793}">
      <dgm:prSet/>
      <dgm:spPr/>
      <dgm:t>
        <a:bodyPr/>
        <a:lstStyle/>
        <a:p>
          <a:endParaRPr lang="es-ES" sz="3200"/>
        </a:p>
      </dgm:t>
    </dgm:pt>
    <dgm:pt modelId="{30408FA5-BE30-402B-AB38-DDE6945058F4}">
      <dgm:prSet phldrT="[Texto]" custT="1"/>
      <dgm:spPr/>
      <dgm:t>
        <a:bodyPr/>
        <a:lstStyle/>
        <a:p>
          <a:r>
            <a:rPr lang="es-MX" sz="1600" dirty="0" err="1" smtClean="0"/>
            <a:t>Dissemination</a:t>
          </a:r>
          <a:r>
            <a:rPr lang="es-MX" sz="1600" dirty="0" smtClean="0"/>
            <a:t> of </a:t>
          </a:r>
          <a:r>
            <a:rPr lang="es-MX" sz="1600" dirty="0" err="1" smtClean="0"/>
            <a:t>Alerts</a:t>
          </a:r>
          <a:endParaRPr lang="es-ES" sz="1600" dirty="0"/>
        </a:p>
      </dgm:t>
    </dgm:pt>
    <dgm:pt modelId="{3012F0B9-5697-4841-9721-74C998178A55}" type="parTrans" cxnId="{3319AA7B-4646-44F7-AD6B-64C862F6F8E4}">
      <dgm:prSet/>
      <dgm:spPr/>
      <dgm:t>
        <a:bodyPr/>
        <a:lstStyle/>
        <a:p>
          <a:endParaRPr lang="es-ES" sz="3200"/>
        </a:p>
      </dgm:t>
    </dgm:pt>
    <dgm:pt modelId="{C01E960B-374E-452C-B7E2-FC9962E2C00D}" type="sibTrans" cxnId="{3319AA7B-4646-44F7-AD6B-64C862F6F8E4}">
      <dgm:prSet/>
      <dgm:spPr/>
      <dgm:t>
        <a:bodyPr/>
        <a:lstStyle/>
        <a:p>
          <a:endParaRPr lang="es-ES" sz="3200"/>
        </a:p>
      </dgm:t>
    </dgm:pt>
    <dgm:pt modelId="{D9D368F9-4221-493D-AEB2-458D550D6B02}">
      <dgm:prSet phldrT="[Texto]" custT="1"/>
      <dgm:spPr/>
      <dgm:t>
        <a:bodyPr/>
        <a:lstStyle/>
        <a:p>
          <a:r>
            <a:rPr lang="es-ES" sz="1400" dirty="0" smtClean="0"/>
            <a:t>Radio</a:t>
          </a:r>
          <a:endParaRPr lang="es-ES" sz="1400" dirty="0"/>
        </a:p>
      </dgm:t>
    </dgm:pt>
    <dgm:pt modelId="{413E04A2-1C20-4621-BF9D-0B2FCC462FA2}" type="parTrans" cxnId="{851D1E96-34C7-4124-8C2B-8877E48D411C}">
      <dgm:prSet/>
      <dgm:spPr/>
      <dgm:t>
        <a:bodyPr/>
        <a:lstStyle/>
        <a:p>
          <a:endParaRPr lang="es-ES" sz="3200"/>
        </a:p>
      </dgm:t>
    </dgm:pt>
    <dgm:pt modelId="{533EECED-428A-4802-B8D8-CAC443B1208E}" type="sibTrans" cxnId="{851D1E96-34C7-4124-8C2B-8877E48D411C}">
      <dgm:prSet/>
      <dgm:spPr/>
      <dgm:t>
        <a:bodyPr/>
        <a:lstStyle/>
        <a:p>
          <a:endParaRPr lang="es-ES" sz="3200"/>
        </a:p>
      </dgm:t>
    </dgm:pt>
    <dgm:pt modelId="{F1ABDAED-1ECC-40D7-A705-DCB274FFB64B}">
      <dgm:prSet phldrT="[Texto]" custT="1"/>
      <dgm:spPr/>
      <dgm:t>
        <a:bodyPr/>
        <a:lstStyle/>
        <a:p>
          <a:r>
            <a:rPr lang="es-ES" sz="1400" dirty="0" smtClean="0"/>
            <a:t>C5</a:t>
          </a:r>
          <a:endParaRPr lang="es-ES" sz="1400" dirty="0"/>
        </a:p>
      </dgm:t>
    </dgm:pt>
    <dgm:pt modelId="{E673A122-AE49-482D-9454-D76A67A11A70}" type="parTrans" cxnId="{A97F463D-D0D4-46CD-9967-7D3C3430AE38}">
      <dgm:prSet/>
      <dgm:spPr/>
      <dgm:t>
        <a:bodyPr/>
        <a:lstStyle/>
        <a:p>
          <a:endParaRPr lang="es-ES" sz="3200"/>
        </a:p>
      </dgm:t>
    </dgm:pt>
    <dgm:pt modelId="{52FF642E-BD7C-406B-AAED-8ABFBD62FDBE}" type="sibTrans" cxnId="{A97F463D-D0D4-46CD-9967-7D3C3430AE38}">
      <dgm:prSet/>
      <dgm:spPr/>
      <dgm:t>
        <a:bodyPr/>
        <a:lstStyle/>
        <a:p>
          <a:endParaRPr lang="es-ES" sz="3200"/>
        </a:p>
      </dgm:t>
    </dgm:pt>
    <dgm:pt modelId="{D567ECB5-22D4-4992-A9BF-3CDE6C468811}">
      <dgm:prSet phldrT="[Texto]" custT="1"/>
      <dgm:spPr/>
      <dgm:t>
        <a:bodyPr/>
        <a:lstStyle/>
        <a:p>
          <a:r>
            <a:rPr lang="es-ES" sz="1400" dirty="0" smtClean="0"/>
            <a:t>TV</a:t>
          </a:r>
          <a:endParaRPr lang="es-ES" sz="1400" dirty="0"/>
        </a:p>
      </dgm:t>
    </dgm:pt>
    <dgm:pt modelId="{CD1AE1EE-7FA5-4074-A837-856772F9615A}" type="parTrans" cxnId="{8740AB5A-7352-450E-95B8-B8B61E41A4A8}">
      <dgm:prSet/>
      <dgm:spPr/>
      <dgm:t>
        <a:bodyPr/>
        <a:lstStyle/>
        <a:p>
          <a:endParaRPr lang="es-ES" sz="3200"/>
        </a:p>
      </dgm:t>
    </dgm:pt>
    <dgm:pt modelId="{2EAFA73B-7150-471E-BC5C-0ED3BF072BEE}" type="sibTrans" cxnId="{8740AB5A-7352-450E-95B8-B8B61E41A4A8}">
      <dgm:prSet/>
      <dgm:spPr/>
      <dgm:t>
        <a:bodyPr/>
        <a:lstStyle/>
        <a:p>
          <a:endParaRPr lang="es-ES" sz="3200"/>
        </a:p>
      </dgm:t>
    </dgm:pt>
    <dgm:pt modelId="{57D9B213-8285-47DE-8A59-5F6A7052EFBD}">
      <dgm:prSet phldrT="[Texto]" custT="1"/>
      <dgm:spPr/>
      <dgm:t>
        <a:bodyPr/>
        <a:lstStyle/>
        <a:p>
          <a:r>
            <a:rPr lang="es-ES" sz="1400" dirty="0" err="1" smtClean="0"/>
            <a:t>Speakers</a:t>
          </a:r>
          <a:endParaRPr lang="es-ES" sz="1400" dirty="0"/>
        </a:p>
      </dgm:t>
    </dgm:pt>
    <dgm:pt modelId="{D8D9F037-18C0-4DF7-BA6A-2FAAB8764BC8}" type="parTrans" cxnId="{0FF00581-7D7F-4EBC-ACB6-FBC84A59C39F}">
      <dgm:prSet/>
      <dgm:spPr/>
      <dgm:t>
        <a:bodyPr/>
        <a:lstStyle/>
        <a:p>
          <a:endParaRPr lang="es-ES" sz="3200"/>
        </a:p>
      </dgm:t>
    </dgm:pt>
    <dgm:pt modelId="{81C8C1E9-2EEE-40AF-98FD-D9703D384527}" type="sibTrans" cxnId="{0FF00581-7D7F-4EBC-ACB6-FBC84A59C39F}">
      <dgm:prSet/>
      <dgm:spPr/>
      <dgm:t>
        <a:bodyPr/>
        <a:lstStyle/>
        <a:p>
          <a:endParaRPr lang="es-ES" sz="3200"/>
        </a:p>
      </dgm:t>
    </dgm:pt>
    <dgm:pt modelId="{E1478E56-C730-41DA-ADE5-FDD08C885583}">
      <dgm:prSet phldrT="[Texto]" custT="1"/>
      <dgm:spPr/>
      <dgm:t>
        <a:bodyPr/>
        <a:lstStyle/>
        <a:p>
          <a:r>
            <a:rPr lang="es-ES" sz="1400" dirty="0" smtClean="0"/>
            <a:t>Social Network</a:t>
          </a:r>
          <a:endParaRPr lang="es-ES" sz="1400" dirty="0"/>
        </a:p>
      </dgm:t>
    </dgm:pt>
    <dgm:pt modelId="{3F42FE90-4FD7-41DE-B6CD-AC0DD5527F46}" type="parTrans" cxnId="{CF0437CB-D3E2-4B4A-8707-99360B491CCA}">
      <dgm:prSet/>
      <dgm:spPr/>
      <dgm:t>
        <a:bodyPr/>
        <a:lstStyle/>
        <a:p>
          <a:endParaRPr lang="es-ES" sz="3200"/>
        </a:p>
      </dgm:t>
    </dgm:pt>
    <dgm:pt modelId="{F73ACD90-5C61-470E-B15D-C04BCCE27647}" type="sibTrans" cxnId="{CF0437CB-D3E2-4B4A-8707-99360B491CCA}">
      <dgm:prSet/>
      <dgm:spPr/>
      <dgm:t>
        <a:bodyPr/>
        <a:lstStyle/>
        <a:p>
          <a:endParaRPr lang="es-ES" sz="3200"/>
        </a:p>
      </dgm:t>
    </dgm:pt>
    <dgm:pt modelId="{D0039A56-C573-4958-87F3-CEA510F369AB}">
      <dgm:prSet phldrT="[Texto]" custT="1"/>
      <dgm:spPr/>
      <dgm:t>
        <a:bodyPr/>
        <a:lstStyle/>
        <a:p>
          <a:endParaRPr lang="es-ES" sz="1200" dirty="0"/>
        </a:p>
      </dgm:t>
    </dgm:pt>
    <dgm:pt modelId="{9A033E1F-4547-4943-BF18-320382A9068B}" type="parTrans" cxnId="{254DB64B-C10A-413F-BF7E-44A24687B56D}">
      <dgm:prSet/>
      <dgm:spPr/>
      <dgm:t>
        <a:bodyPr/>
        <a:lstStyle/>
        <a:p>
          <a:endParaRPr lang="es-ES" sz="3200"/>
        </a:p>
      </dgm:t>
    </dgm:pt>
    <dgm:pt modelId="{5F310F4B-E6ED-4C27-B2F9-442AF1C22EBE}" type="sibTrans" cxnId="{254DB64B-C10A-413F-BF7E-44A24687B56D}">
      <dgm:prSet/>
      <dgm:spPr/>
      <dgm:t>
        <a:bodyPr/>
        <a:lstStyle/>
        <a:p>
          <a:endParaRPr lang="es-ES" sz="3200"/>
        </a:p>
      </dgm:t>
    </dgm:pt>
    <dgm:pt modelId="{BC2013E4-BDDC-4FD0-865F-23EAAFA106C4}">
      <dgm:prSet phldrT="[Texto]" custT="1"/>
      <dgm:spPr/>
      <dgm:t>
        <a:bodyPr/>
        <a:lstStyle/>
        <a:p>
          <a:r>
            <a:rPr lang="en-US" sz="1200" dirty="0" smtClean="0"/>
            <a:t>Training Communication strategy Action Protocols</a:t>
          </a:r>
          <a:endParaRPr lang="es-ES" sz="1200" dirty="0"/>
        </a:p>
      </dgm:t>
    </dgm:pt>
    <dgm:pt modelId="{01CEA584-63E2-4D46-896C-F1CDD0CCD7CD}" type="parTrans" cxnId="{9A6F8914-97DE-49B4-9B56-60EC8A5E4331}">
      <dgm:prSet/>
      <dgm:spPr/>
      <dgm:t>
        <a:bodyPr/>
        <a:lstStyle/>
        <a:p>
          <a:endParaRPr lang="es-ES" sz="3200"/>
        </a:p>
      </dgm:t>
    </dgm:pt>
    <dgm:pt modelId="{716D5D32-87A8-45AB-A5E6-5DC50F1B2821}" type="sibTrans" cxnId="{9A6F8914-97DE-49B4-9B56-60EC8A5E4331}">
      <dgm:prSet/>
      <dgm:spPr/>
      <dgm:t>
        <a:bodyPr/>
        <a:lstStyle/>
        <a:p>
          <a:endParaRPr lang="es-ES" sz="3200"/>
        </a:p>
      </dgm:t>
    </dgm:pt>
    <dgm:pt modelId="{C91F05C3-97CD-4413-8CCE-A4102AB2D10A}">
      <dgm:prSet phldrT="[Texto]" custT="1"/>
      <dgm:spPr/>
      <dgm:t>
        <a:bodyPr/>
        <a:lstStyle/>
        <a:p>
          <a:r>
            <a:rPr lang="es-ES" sz="1400" dirty="0" smtClean="0"/>
            <a:t>CAP</a:t>
          </a:r>
          <a:endParaRPr lang="es-ES" sz="1400" dirty="0"/>
        </a:p>
      </dgm:t>
    </dgm:pt>
    <dgm:pt modelId="{E0DD22DC-868D-467F-8783-8900C04D5049}" type="parTrans" cxnId="{3EE30D0B-DC04-43F1-8E3E-43327849B7EE}">
      <dgm:prSet/>
      <dgm:spPr/>
      <dgm:t>
        <a:bodyPr/>
        <a:lstStyle/>
        <a:p>
          <a:endParaRPr lang="es-ES"/>
        </a:p>
      </dgm:t>
    </dgm:pt>
    <dgm:pt modelId="{2D8596E7-FE5E-4905-9DFB-A893A40DE3F7}" type="sibTrans" cxnId="{3EE30D0B-DC04-43F1-8E3E-43327849B7EE}">
      <dgm:prSet/>
      <dgm:spPr/>
      <dgm:t>
        <a:bodyPr/>
        <a:lstStyle/>
        <a:p>
          <a:endParaRPr lang="es-ES"/>
        </a:p>
      </dgm:t>
    </dgm:pt>
    <dgm:pt modelId="{689C887E-C7E9-46F1-934F-7766E2714708}">
      <dgm:prSet phldrT="[Texto]" custT="1"/>
      <dgm:spPr/>
      <dgm:t>
        <a:bodyPr/>
        <a:lstStyle/>
        <a:p>
          <a:r>
            <a:rPr lang="es-ES" sz="1400" dirty="0" smtClean="0"/>
            <a:t>SACMEX</a:t>
          </a:r>
          <a:endParaRPr lang="es-ES" sz="1400" dirty="0"/>
        </a:p>
      </dgm:t>
    </dgm:pt>
    <dgm:pt modelId="{1A366124-F09D-4087-8B42-6F7B15B1E608}" type="parTrans" cxnId="{1FE8DE9F-8278-4766-B379-BFE2F023E315}">
      <dgm:prSet/>
      <dgm:spPr/>
      <dgm:t>
        <a:bodyPr/>
        <a:lstStyle/>
        <a:p>
          <a:endParaRPr lang="es-ES"/>
        </a:p>
      </dgm:t>
    </dgm:pt>
    <dgm:pt modelId="{CFA73239-0383-42BE-848D-5169D94FF408}" type="sibTrans" cxnId="{1FE8DE9F-8278-4766-B379-BFE2F023E315}">
      <dgm:prSet/>
      <dgm:spPr/>
      <dgm:t>
        <a:bodyPr/>
        <a:lstStyle/>
        <a:p>
          <a:endParaRPr lang="es-ES"/>
        </a:p>
      </dgm:t>
    </dgm:pt>
    <dgm:pt modelId="{F6D61347-4E0D-4822-8884-0B555D30EB64}">
      <dgm:prSet phldrT="[Texto]" custT="1"/>
      <dgm:spPr/>
      <dgm:t>
        <a:bodyPr/>
        <a:lstStyle/>
        <a:p>
          <a:r>
            <a:rPr lang="es-ES" sz="1400" dirty="0" smtClean="0"/>
            <a:t>CENAPRED</a:t>
          </a:r>
          <a:endParaRPr lang="es-ES" sz="1400" dirty="0"/>
        </a:p>
      </dgm:t>
    </dgm:pt>
    <dgm:pt modelId="{486CCADF-678B-444A-8CF2-E862AA93EF66}" type="parTrans" cxnId="{8DCBEF4E-DAA6-4BBD-A983-21FACA5B9768}">
      <dgm:prSet/>
      <dgm:spPr/>
      <dgm:t>
        <a:bodyPr/>
        <a:lstStyle/>
        <a:p>
          <a:endParaRPr lang="es-ES"/>
        </a:p>
      </dgm:t>
    </dgm:pt>
    <dgm:pt modelId="{B37AC260-409A-4E79-A493-CA0DB0362152}" type="sibTrans" cxnId="{8DCBEF4E-DAA6-4BBD-A983-21FACA5B9768}">
      <dgm:prSet/>
      <dgm:spPr/>
      <dgm:t>
        <a:bodyPr/>
        <a:lstStyle/>
        <a:p>
          <a:endParaRPr lang="es-ES"/>
        </a:p>
      </dgm:t>
    </dgm:pt>
    <dgm:pt modelId="{B08C8C52-96ED-4F38-8FE1-E8699B8A0F3D}">
      <dgm:prSet phldrT="[Texto]" custT="1"/>
      <dgm:spPr/>
      <dgm:t>
        <a:bodyPr/>
        <a:lstStyle/>
        <a:p>
          <a:endParaRPr lang="es-ES" sz="1200" dirty="0"/>
        </a:p>
      </dgm:t>
    </dgm:pt>
    <dgm:pt modelId="{D8169BD2-C16D-4851-8A78-B83C7920C6A9}" type="parTrans" cxnId="{6B46F554-25B4-404A-9899-053D3F3D65B9}">
      <dgm:prSet/>
      <dgm:spPr/>
      <dgm:t>
        <a:bodyPr/>
        <a:lstStyle/>
        <a:p>
          <a:endParaRPr lang="es-ES"/>
        </a:p>
      </dgm:t>
    </dgm:pt>
    <dgm:pt modelId="{FF818148-8A77-47C6-B9BB-6A1C56CF9627}" type="sibTrans" cxnId="{6B46F554-25B4-404A-9899-053D3F3D65B9}">
      <dgm:prSet/>
      <dgm:spPr/>
      <dgm:t>
        <a:bodyPr/>
        <a:lstStyle/>
        <a:p>
          <a:endParaRPr lang="es-ES"/>
        </a:p>
      </dgm:t>
    </dgm:pt>
    <dgm:pt modelId="{1F584EDB-E3A0-4FE1-A882-9A63032D7E57}">
      <dgm:prSet phldrT="[Texto]" custT="1"/>
      <dgm:spPr/>
      <dgm:t>
        <a:bodyPr/>
        <a:lstStyle/>
        <a:p>
          <a:r>
            <a:rPr lang="en-US" sz="1400" dirty="0" smtClean="0"/>
            <a:t>Atlas of City Hall</a:t>
          </a:r>
          <a:endParaRPr lang="es-ES" sz="1400" dirty="0"/>
        </a:p>
      </dgm:t>
    </dgm:pt>
    <dgm:pt modelId="{488159C5-7F99-4DA5-AA86-D88E1F149A5C}" type="parTrans" cxnId="{FDC8B956-9219-4B66-AC38-44AF114E2D79}">
      <dgm:prSet/>
      <dgm:spPr/>
    </dgm:pt>
    <dgm:pt modelId="{FB8AE424-83AD-43ED-8B75-3D2A421A8096}" type="sibTrans" cxnId="{FDC8B956-9219-4B66-AC38-44AF114E2D79}">
      <dgm:prSet/>
      <dgm:spPr/>
    </dgm:pt>
    <dgm:pt modelId="{CBCCD752-EADB-4765-BDB2-FC2F57B7041D}">
      <dgm:prSet phldrT="[Texto]" custT="1"/>
      <dgm:spPr/>
      <dgm:t>
        <a:bodyPr/>
        <a:lstStyle/>
        <a:p>
          <a:r>
            <a:rPr lang="en-US" sz="1400" dirty="0" smtClean="0"/>
            <a:t>Risks Specific studies</a:t>
          </a:r>
          <a:endParaRPr lang="es-ES" sz="1400" dirty="0"/>
        </a:p>
      </dgm:t>
    </dgm:pt>
    <dgm:pt modelId="{0A4BFA2A-D2F0-4C4A-B0AC-96D7991AEA8F}" type="parTrans" cxnId="{9E28D413-2569-4AEE-81FA-947DD804011E}">
      <dgm:prSet/>
      <dgm:spPr/>
    </dgm:pt>
    <dgm:pt modelId="{4312354E-3EF4-4E03-82D8-E754DC620A49}" type="sibTrans" cxnId="{9E28D413-2569-4AEE-81FA-947DD804011E}">
      <dgm:prSet/>
      <dgm:spPr/>
    </dgm:pt>
    <dgm:pt modelId="{6170A3D6-68DB-4E78-B8F2-BC7B79AAA475}" type="pres">
      <dgm:prSet presAssocID="{E15777A8-E605-4D8F-8B35-6262CEA0F814}" presName="cycleMatrixDiagram" presStyleCnt="0">
        <dgm:presLayoutVars>
          <dgm:chMax val="1"/>
          <dgm:dir/>
          <dgm:animLvl val="lvl"/>
          <dgm:resizeHandles val="exact"/>
        </dgm:presLayoutVars>
      </dgm:prSet>
      <dgm:spPr/>
      <dgm:t>
        <a:bodyPr/>
        <a:lstStyle/>
        <a:p>
          <a:endParaRPr lang="es-ES"/>
        </a:p>
      </dgm:t>
    </dgm:pt>
    <dgm:pt modelId="{FB17CA56-62D2-4653-BE0E-F645142091D8}" type="pres">
      <dgm:prSet presAssocID="{E15777A8-E605-4D8F-8B35-6262CEA0F814}" presName="children" presStyleCnt="0"/>
      <dgm:spPr/>
    </dgm:pt>
    <dgm:pt modelId="{F7E19882-0410-4D32-987A-D549180B42E0}" type="pres">
      <dgm:prSet presAssocID="{E15777A8-E605-4D8F-8B35-6262CEA0F814}" presName="child1group" presStyleCnt="0"/>
      <dgm:spPr/>
    </dgm:pt>
    <dgm:pt modelId="{21EECCD6-5D9B-4814-B174-4400B237D10D}" type="pres">
      <dgm:prSet presAssocID="{E15777A8-E605-4D8F-8B35-6262CEA0F814}" presName="child1" presStyleLbl="bgAcc1" presStyleIdx="0" presStyleCnt="4"/>
      <dgm:spPr/>
      <dgm:t>
        <a:bodyPr/>
        <a:lstStyle/>
        <a:p>
          <a:endParaRPr lang="es-ES"/>
        </a:p>
      </dgm:t>
    </dgm:pt>
    <dgm:pt modelId="{46D92540-C7F5-48CE-ADDA-2FA673E7997E}" type="pres">
      <dgm:prSet presAssocID="{E15777A8-E605-4D8F-8B35-6262CEA0F814}" presName="child1Text" presStyleLbl="bgAcc1" presStyleIdx="0" presStyleCnt="4">
        <dgm:presLayoutVars>
          <dgm:bulletEnabled val="1"/>
        </dgm:presLayoutVars>
      </dgm:prSet>
      <dgm:spPr/>
      <dgm:t>
        <a:bodyPr/>
        <a:lstStyle/>
        <a:p>
          <a:endParaRPr lang="es-ES"/>
        </a:p>
      </dgm:t>
    </dgm:pt>
    <dgm:pt modelId="{9BA9E053-F515-42F2-9D99-B8879AB75836}" type="pres">
      <dgm:prSet presAssocID="{E15777A8-E605-4D8F-8B35-6262CEA0F814}" presName="child2group" presStyleCnt="0"/>
      <dgm:spPr/>
    </dgm:pt>
    <dgm:pt modelId="{60E3F2C0-282C-4A1B-834C-05878FBE6A80}" type="pres">
      <dgm:prSet presAssocID="{E15777A8-E605-4D8F-8B35-6262CEA0F814}" presName="child2" presStyleLbl="bgAcc1" presStyleIdx="1" presStyleCnt="4"/>
      <dgm:spPr/>
      <dgm:t>
        <a:bodyPr/>
        <a:lstStyle/>
        <a:p>
          <a:endParaRPr lang="es-ES"/>
        </a:p>
      </dgm:t>
    </dgm:pt>
    <dgm:pt modelId="{C5B86DAC-F219-4A2C-9734-C5BBC850DFD5}" type="pres">
      <dgm:prSet presAssocID="{E15777A8-E605-4D8F-8B35-6262CEA0F814}" presName="child2Text" presStyleLbl="bgAcc1" presStyleIdx="1" presStyleCnt="4">
        <dgm:presLayoutVars>
          <dgm:bulletEnabled val="1"/>
        </dgm:presLayoutVars>
      </dgm:prSet>
      <dgm:spPr/>
      <dgm:t>
        <a:bodyPr/>
        <a:lstStyle/>
        <a:p>
          <a:endParaRPr lang="es-ES"/>
        </a:p>
      </dgm:t>
    </dgm:pt>
    <dgm:pt modelId="{3FE5A218-D129-4C02-9532-820E529D5FE5}" type="pres">
      <dgm:prSet presAssocID="{E15777A8-E605-4D8F-8B35-6262CEA0F814}" presName="child3group" presStyleCnt="0"/>
      <dgm:spPr/>
    </dgm:pt>
    <dgm:pt modelId="{F4192F75-58D7-42FC-9D9A-DBCAB142706C}" type="pres">
      <dgm:prSet presAssocID="{E15777A8-E605-4D8F-8B35-6262CEA0F814}" presName="child3" presStyleLbl="bgAcc1" presStyleIdx="2" presStyleCnt="4" custScaleX="101032"/>
      <dgm:spPr/>
      <dgm:t>
        <a:bodyPr/>
        <a:lstStyle/>
        <a:p>
          <a:endParaRPr lang="es-ES"/>
        </a:p>
      </dgm:t>
    </dgm:pt>
    <dgm:pt modelId="{A28E8940-FBF8-400D-ADC8-EF8B50B28339}" type="pres">
      <dgm:prSet presAssocID="{E15777A8-E605-4D8F-8B35-6262CEA0F814}" presName="child3Text" presStyleLbl="bgAcc1" presStyleIdx="2" presStyleCnt="4">
        <dgm:presLayoutVars>
          <dgm:bulletEnabled val="1"/>
        </dgm:presLayoutVars>
      </dgm:prSet>
      <dgm:spPr/>
      <dgm:t>
        <a:bodyPr/>
        <a:lstStyle/>
        <a:p>
          <a:endParaRPr lang="es-ES"/>
        </a:p>
      </dgm:t>
    </dgm:pt>
    <dgm:pt modelId="{517416FC-4EB5-4963-ABE9-188E9A5FA8B2}" type="pres">
      <dgm:prSet presAssocID="{E15777A8-E605-4D8F-8B35-6262CEA0F814}" presName="child4group" presStyleCnt="0"/>
      <dgm:spPr/>
    </dgm:pt>
    <dgm:pt modelId="{985457E0-C6AC-41AC-A00B-C021683FF886}" type="pres">
      <dgm:prSet presAssocID="{E15777A8-E605-4D8F-8B35-6262CEA0F814}" presName="child4" presStyleLbl="bgAcc1" presStyleIdx="3" presStyleCnt="4"/>
      <dgm:spPr/>
      <dgm:t>
        <a:bodyPr/>
        <a:lstStyle/>
        <a:p>
          <a:endParaRPr lang="es-ES"/>
        </a:p>
      </dgm:t>
    </dgm:pt>
    <dgm:pt modelId="{1186DD3E-D281-4FBB-8E0C-3300C5CF4FB1}" type="pres">
      <dgm:prSet presAssocID="{E15777A8-E605-4D8F-8B35-6262CEA0F814}" presName="child4Text" presStyleLbl="bgAcc1" presStyleIdx="3" presStyleCnt="4">
        <dgm:presLayoutVars>
          <dgm:bulletEnabled val="1"/>
        </dgm:presLayoutVars>
      </dgm:prSet>
      <dgm:spPr/>
      <dgm:t>
        <a:bodyPr/>
        <a:lstStyle/>
        <a:p>
          <a:endParaRPr lang="es-ES"/>
        </a:p>
      </dgm:t>
    </dgm:pt>
    <dgm:pt modelId="{00DD0B13-9DE6-4695-8A2A-AD865BD892C7}" type="pres">
      <dgm:prSet presAssocID="{E15777A8-E605-4D8F-8B35-6262CEA0F814}" presName="childPlaceholder" presStyleCnt="0"/>
      <dgm:spPr/>
    </dgm:pt>
    <dgm:pt modelId="{F3141B5C-F241-44BA-B36C-184DFD52A10B}" type="pres">
      <dgm:prSet presAssocID="{E15777A8-E605-4D8F-8B35-6262CEA0F814}" presName="circle" presStyleCnt="0"/>
      <dgm:spPr/>
    </dgm:pt>
    <dgm:pt modelId="{1CCB43CF-2361-47E5-AA82-C40F2B85A813}" type="pres">
      <dgm:prSet presAssocID="{E15777A8-E605-4D8F-8B35-6262CEA0F814}" presName="quadrant1" presStyleLbl="node1" presStyleIdx="0" presStyleCnt="4">
        <dgm:presLayoutVars>
          <dgm:chMax val="1"/>
          <dgm:bulletEnabled val="1"/>
        </dgm:presLayoutVars>
      </dgm:prSet>
      <dgm:spPr/>
      <dgm:t>
        <a:bodyPr/>
        <a:lstStyle/>
        <a:p>
          <a:endParaRPr lang="es-ES"/>
        </a:p>
      </dgm:t>
    </dgm:pt>
    <dgm:pt modelId="{2B7BA603-BE74-44A7-A568-AE172745086C}" type="pres">
      <dgm:prSet presAssocID="{E15777A8-E605-4D8F-8B35-6262CEA0F814}" presName="quadrant2" presStyleLbl="node1" presStyleIdx="1" presStyleCnt="4">
        <dgm:presLayoutVars>
          <dgm:chMax val="1"/>
          <dgm:bulletEnabled val="1"/>
        </dgm:presLayoutVars>
      </dgm:prSet>
      <dgm:spPr/>
      <dgm:t>
        <a:bodyPr/>
        <a:lstStyle/>
        <a:p>
          <a:endParaRPr lang="es-ES"/>
        </a:p>
      </dgm:t>
    </dgm:pt>
    <dgm:pt modelId="{9A0FD64B-FB52-41C3-B55A-F323283D05E1}" type="pres">
      <dgm:prSet presAssocID="{E15777A8-E605-4D8F-8B35-6262CEA0F814}" presName="quadrant3" presStyleLbl="node1" presStyleIdx="2" presStyleCnt="4">
        <dgm:presLayoutVars>
          <dgm:chMax val="1"/>
          <dgm:bulletEnabled val="1"/>
        </dgm:presLayoutVars>
      </dgm:prSet>
      <dgm:spPr/>
      <dgm:t>
        <a:bodyPr/>
        <a:lstStyle/>
        <a:p>
          <a:endParaRPr lang="es-ES"/>
        </a:p>
      </dgm:t>
    </dgm:pt>
    <dgm:pt modelId="{906F5531-AC74-40DA-8997-4B66863B61D9}" type="pres">
      <dgm:prSet presAssocID="{E15777A8-E605-4D8F-8B35-6262CEA0F814}" presName="quadrant4" presStyleLbl="node1" presStyleIdx="3" presStyleCnt="4">
        <dgm:presLayoutVars>
          <dgm:chMax val="1"/>
          <dgm:bulletEnabled val="1"/>
        </dgm:presLayoutVars>
      </dgm:prSet>
      <dgm:spPr/>
      <dgm:t>
        <a:bodyPr/>
        <a:lstStyle/>
        <a:p>
          <a:endParaRPr lang="es-ES"/>
        </a:p>
      </dgm:t>
    </dgm:pt>
    <dgm:pt modelId="{F1B2B2EE-DEA7-4CEB-BCE4-CCE7140B32BB}" type="pres">
      <dgm:prSet presAssocID="{E15777A8-E605-4D8F-8B35-6262CEA0F814}" presName="quadrantPlaceholder" presStyleCnt="0"/>
      <dgm:spPr/>
    </dgm:pt>
    <dgm:pt modelId="{57D8ACAE-6822-4DD3-816E-F67485D4A86B}" type="pres">
      <dgm:prSet presAssocID="{E15777A8-E605-4D8F-8B35-6262CEA0F814}" presName="center1" presStyleLbl="fgShp" presStyleIdx="0" presStyleCnt="2"/>
      <dgm:spPr/>
    </dgm:pt>
    <dgm:pt modelId="{85915EF6-4C30-4F74-A08A-E7B0CB399AEB}" type="pres">
      <dgm:prSet presAssocID="{E15777A8-E605-4D8F-8B35-6262CEA0F814}" presName="center2" presStyleLbl="fgShp" presStyleIdx="1" presStyleCnt="2"/>
      <dgm:spPr/>
    </dgm:pt>
  </dgm:ptLst>
  <dgm:cxnLst>
    <dgm:cxn modelId="{3319AA7B-4646-44F7-AD6B-64C862F6F8E4}" srcId="{E15777A8-E605-4D8F-8B35-6262CEA0F814}" destId="{30408FA5-BE30-402B-AB38-DDE6945058F4}" srcOrd="3" destOrd="0" parTransId="{3012F0B9-5697-4841-9721-74C998178A55}" sibTransId="{C01E960B-374E-452C-B7E2-FC9962E2C00D}"/>
    <dgm:cxn modelId="{5C3E7008-0E6A-41B8-8665-00CD68A8227E}" type="presOf" srcId="{F6D61347-4E0D-4822-8884-0B555D30EB64}" destId="{60E3F2C0-282C-4A1B-834C-05878FBE6A80}" srcOrd="0" destOrd="2" presId="urn:microsoft.com/office/officeart/2005/8/layout/cycle4#1"/>
    <dgm:cxn modelId="{9F2F4046-40C1-4AA5-B24C-FEBC4194CBEA}" type="presOf" srcId="{D9D368F9-4221-493D-AEB2-458D550D6B02}" destId="{1186DD3E-D281-4FBB-8E0C-3300C5CF4FB1}" srcOrd="1" destOrd="1" presId="urn:microsoft.com/office/officeart/2005/8/layout/cycle4#1"/>
    <dgm:cxn modelId="{3EE30D0B-DC04-43F1-8E3E-43327849B7EE}" srcId="{30408FA5-BE30-402B-AB38-DDE6945058F4}" destId="{C91F05C3-97CD-4413-8CCE-A4102AB2D10A}" srcOrd="0" destOrd="0" parTransId="{E0DD22DC-868D-467F-8783-8900C04D5049}" sibTransId="{2D8596E7-FE5E-4905-9DFB-A893A40DE3F7}"/>
    <dgm:cxn modelId="{30378D17-908A-4ECB-829D-FC83C8E16EF5}" type="presOf" srcId="{D567ECB5-22D4-4992-A9BF-3CDE6C468811}" destId="{1186DD3E-D281-4FBB-8E0C-3300C5CF4FB1}" srcOrd="1" destOrd="2" presId="urn:microsoft.com/office/officeart/2005/8/layout/cycle4#1"/>
    <dgm:cxn modelId="{08CB499B-D2AF-4C94-B7D9-77E533E43AFB}" type="presOf" srcId="{E1478E56-C730-41DA-ADE5-FDD08C885583}" destId="{985457E0-C6AC-41AC-A00B-C021683FF886}" srcOrd="0" destOrd="4" presId="urn:microsoft.com/office/officeart/2005/8/layout/cycle4#1"/>
    <dgm:cxn modelId="{DC49E36D-53E2-420E-9960-738D8BD2C6D9}" type="presOf" srcId="{E1478E56-C730-41DA-ADE5-FDD08C885583}" destId="{1186DD3E-D281-4FBB-8E0C-3300C5CF4FB1}" srcOrd="1" destOrd="4" presId="urn:microsoft.com/office/officeart/2005/8/layout/cycle4#1"/>
    <dgm:cxn modelId="{CFE117AB-7752-4B00-9894-DC55073876CF}" type="presOf" srcId="{C91F05C3-97CD-4413-8CCE-A4102AB2D10A}" destId="{1186DD3E-D281-4FBB-8E0C-3300C5CF4FB1}" srcOrd="1" destOrd="0" presId="urn:microsoft.com/office/officeart/2005/8/layout/cycle4#1"/>
    <dgm:cxn modelId="{1FE8DE9F-8278-4766-B379-BFE2F023E315}" srcId="{553E1E43-82EE-46A5-BB8D-73D705A2440B}" destId="{689C887E-C7E9-46F1-934F-7766E2714708}" srcOrd="1" destOrd="0" parTransId="{1A366124-F09D-4087-8B42-6F7B15B1E608}" sibTransId="{CFA73239-0383-42BE-848D-5169D94FF408}"/>
    <dgm:cxn modelId="{D3B2748F-1975-47FB-B84E-D12C8DF8B4F7}" type="presOf" srcId="{E15777A8-E605-4D8F-8B35-6262CEA0F814}" destId="{6170A3D6-68DB-4E78-B8F2-BC7B79AAA475}" srcOrd="0" destOrd="0" presId="urn:microsoft.com/office/officeart/2005/8/layout/cycle4#1"/>
    <dgm:cxn modelId="{8DCBEF4E-DAA6-4BBD-A983-21FACA5B9768}" srcId="{553E1E43-82EE-46A5-BB8D-73D705A2440B}" destId="{F6D61347-4E0D-4822-8884-0B555D30EB64}" srcOrd="2" destOrd="0" parTransId="{486CCADF-678B-444A-8CF2-E862AA93EF66}" sibTransId="{B37AC260-409A-4E79-A493-CA0DB0362152}"/>
    <dgm:cxn modelId="{698BB959-402F-4754-9039-7BCE9D6A3270}" type="presOf" srcId="{689C887E-C7E9-46F1-934F-7766E2714708}" destId="{C5B86DAC-F219-4A2C-9734-C5BBC850DFD5}" srcOrd="1" destOrd="1" presId="urn:microsoft.com/office/officeart/2005/8/layout/cycle4#1"/>
    <dgm:cxn modelId="{E7AEF2B1-CA67-43E2-9165-3A311453E81B}" type="presOf" srcId="{553E1E43-82EE-46A5-BB8D-73D705A2440B}" destId="{2B7BA603-BE74-44A7-A568-AE172745086C}" srcOrd="0" destOrd="0" presId="urn:microsoft.com/office/officeart/2005/8/layout/cycle4#1"/>
    <dgm:cxn modelId="{9A6F8914-97DE-49B4-9B56-60EC8A5E4331}" srcId="{32CA4299-3288-4A8F-A7A6-C0F851ECFC00}" destId="{BC2013E4-BDDC-4FD0-865F-23EAAFA106C4}" srcOrd="1" destOrd="0" parTransId="{01CEA584-63E2-4D46-896C-F1CDD0CCD7CD}" sibTransId="{716D5D32-87A8-45AB-A5E6-5DC50F1B2821}"/>
    <dgm:cxn modelId="{A97F463D-D0D4-46CD-9967-7D3C3430AE38}" srcId="{553E1E43-82EE-46A5-BB8D-73D705A2440B}" destId="{F1ABDAED-1ECC-40D7-A705-DCB274FFB64B}" srcOrd="3" destOrd="0" parTransId="{E673A122-AE49-482D-9454-D76A67A11A70}" sibTransId="{52FF642E-BD7C-406B-AAED-8ABFBD62FDBE}"/>
    <dgm:cxn modelId="{1017D8B9-3E9E-476A-8F9B-6953FB387B43}" type="presOf" srcId="{B08C8C52-96ED-4F38-8FE1-E8699B8A0F3D}" destId="{A28E8940-FBF8-400D-ADC8-EF8B50B28339}" srcOrd="1" destOrd="0" presId="urn:microsoft.com/office/officeart/2005/8/layout/cycle4#1"/>
    <dgm:cxn modelId="{2C44660C-96E8-46D8-8A80-A6AF389805DA}" type="presOf" srcId="{689C887E-C7E9-46F1-934F-7766E2714708}" destId="{60E3F2C0-282C-4A1B-834C-05878FBE6A80}" srcOrd="0" destOrd="1" presId="urn:microsoft.com/office/officeart/2005/8/layout/cycle4#1"/>
    <dgm:cxn modelId="{7C33A04E-A839-4A05-A8E8-42909FD32793}" srcId="{E15777A8-E605-4D8F-8B35-6262CEA0F814}" destId="{32CA4299-3288-4A8F-A7A6-C0F851ECFC00}" srcOrd="2" destOrd="0" parTransId="{B8AD5DC0-91FD-44D5-A30B-E041BD5538B9}" sibTransId="{08E1A0C2-8806-4FF3-8B4B-3D537C985FB3}"/>
    <dgm:cxn modelId="{DF4A8607-1535-436F-9312-702AD57D959E}" type="presOf" srcId="{D0039A56-C573-4958-87F3-CEA510F369AB}" destId="{A28E8940-FBF8-400D-ADC8-EF8B50B28339}" srcOrd="1" destOrd="2" presId="urn:microsoft.com/office/officeart/2005/8/layout/cycle4#1"/>
    <dgm:cxn modelId="{CA9DB34C-9BF0-4FEE-91C7-BA7B75107A2D}" type="presOf" srcId="{252D2E31-CCBE-4251-BBF7-64CFB698177F}" destId="{60E3F2C0-282C-4A1B-834C-05878FBE6A80}" srcOrd="0" destOrd="0" presId="urn:microsoft.com/office/officeart/2005/8/layout/cycle4#1"/>
    <dgm:cxn modelId="{79F34A9F-2ABD-4DA3-B568-9D0AE5EF7B64}" type="presOf" srcId="{D9D368F9-4221-493D-AEB2-458D550D6B02}" destId="{985457E0-C6AC-41AC-A00B-C021683FF886}" srcOrd="0" destOrd="1" presId="urn:microsoft.com/office/officeart/2005/8/layout/cycle4#1"/>
    <dgm:cxn modelId="{C2009EAE-DBB2-4B06-BF71-4F7481712CC5}" type="presOf" srcId="{C91F05C3-97CD-4413-8CCE-A4102AB2D10A}" destId="{985457E0-C6AC-41AC-A00B-C021683FF886}" srcOrd="0" destOrd="0" presId="urn:microsoft.com/office/officeart/2005/8/layout/cycle4#1"/>
    <dgm:cxn modelId="{07A84E1F-8181-4818-8CDE-83BB57B4CA2F}" type="presOf" srcId="{B6AB3F77-5C7D-4A23-942E-019F20323F30}" destId="{1CCB43CF-2361-47E5-AA82-C40F2B85A813}" srcOrd="0" destOrd="0" presId="urn:microsoft.com/office/officeart/2005/8/layout/cycle4#1"/>
    <dgm:cxn modelId="{F0B6A8FC-6DA6-4610-AE44-3F0C1F78E73A}" type="presOf" srcId="{1F584EDB-E3A0-4FE1-A882-9A63032D7E57}" destId="{21EECCD6-5D9B-4814-B174-4400B237D10D}" srcOrd="0" destOrd="1" presId="urn:microsoft.com/office/officeart/2005/8/layout/cycle4#1"/>
    <dgm:cxn modelId="{4343E59C-676B-4415-9D5D-395FA4C0E9BB}" type="presOf" srcId="{BC2013E4-BDDC-4FD0-865F-23EAAFA106C4}" destId="{A28E8940-FBF8-400D-ADC8-EF8B50B28339}" srcOrd="1" destOrd="1" presId="urn:microsoft.com/office/officeart/2005/8/layout/cycle4#1"/>
    <dgm:cxn modelId="{C42BEA0F-477E-4114-AEAA-7ED14D4907EF}" type="presOf" srcId="{32CA4299-3288-4A8F-A7A6-C0F851ECFC00}" destId="{9A0FD64B-FB52-41C3-B55A-F323283D05E1}" srcOrd="0" destOrd="0" presId="urn:microsoft.com/office/officeart/2005/8/layout/cycle4#1"/>
    <dgm:cxn modelId="{B4BCB148-A8F0-4DBC-A057-2D70D3EF4F06}" type="presOf" srcId="{73D1F71A-46EC-462A-B709-2E3F02C84124}" destId="{46D92540-C7F5-48CE-ADDA-2FA673E7997E}" srcOrd="1" destOrd="0" presId="urn:microsoft.com/office/officeart/2005/8/layout/cycle4#1"/>
    <dgm:cxn modelId="{CF0437CB-D3E2-4B4A-8707-99360B491CCA}" srcId="{30408FA5-BE30-402B-AB38-DDE6945058F4}" destId="{E1478E56-C730-41DA-ADE5-FDD08C885583}" srcOrd="4" destOrd="0" parTransId="{3F42FE90-4FD7-41DE-B6CD-AC0DD5527F46}" sibTransId="{F73ACD90-5C61-470E-B15D-C04BCCE27647}"/>
    <dgm:cxn modelId="{8740AB5A-7352-450E-95B8-B8B61E41A4A8}" srcId="{30408FA5-BE30-402B-AB38-DDE6945058F4}" destId="{D567ECB5-22D4-4992-A9BF-3CDE6C468811}" srcOrd="2" destOrd="0" parTransId="{CD1AE1EE-7FA5-4074-A837-856772F9615A}" sibTransId="{2EAFA73B-7150-471E-BC5C-0ED3BF072BEE}"/>
    <dgm:cxn modelId="{128D116C-8986-402F-9C69-EB7942F5540E}" type="presOf" srcId="{1F584EDB-E3A0-4FE1-A882-9A63032D7E57}" destId="{46D92540-C7F5-48CE-ADDA-2FA673E7997E}" srcOrd="1" destOrd="1" presId="urn:microsoft.com/office/officeart/2005/8/layout/cycle4#1"/>
    <dgm:cxn modelId="{860D6611-643D-4042-8BE7-21B3FE7B7D87}" type="presOf" srcId="{57D9B213-8285-47DE-8A59-5F6A7052EFBD}" destId="{985457E0-C6AC-41AC-A00B-C021683FF886}" srcOrd="0" destOrd="3" presId="urn:microsoft.com/office/officeart/2005/8/layout/cycle4#1"/>
    <dgm:cxn modelId="{790F6FD6-16FA-4B3F-9C5D-B26CE2B36DEB}" type="presOf" srcId="{CBCCD752-EADB-4765-BDB2-FC2F57B7041D}" destId="{21EECCD6-5D9B-4814-B174-4400B237D10D}" srcOrd="0" destOrd="2" presId="urn:microsoft.com/office/officeart/2005/8/layout/cycle4#1"/>
    <dgm:cxn modelId="{FDC8B956-9219-4B66-AC38-44AF114E2D79}" srcId="{B6AB3F77-5C7D-4A23-942E-019F20323F30}" destId="{1F584EDB-E3A0-4FE1-A882-9A63032D7E57}" srcOrd="1" destOrd="0" parTransId="{488159C5-7F99-4DA5-AA86-D88E1F149A5C}" sibTransId="{FB8AE424-83AD-43ED-8B75-3D2A421A8096}"/>
    <dgm:cxn modelId="{E0243C39-6CD1-4225-9DE1-81E6D7575366}" srcId="{553E1E43-82EE-46A5-BB8D-73D705A2440B}" destId="{252D2E31-CCBE-4251-BBF7-64CFB698177F}" srcOrd="0" destOrd="0" parTransId="{D7989BDB-F8EB-4A72-8587-69F4F9F57B17}" sibTransId="{AFE345F5-F2AE-4E19-ADC0-5193C84DC5E9}"/>
    <dgm:cxn modelId="{5F5B6551-48B4-496D-8408-7DF9B153CF3F}" srcId="{B6AB3F77-5C7D-4A23-942E-019F20323F30}" destId="{73D1F71A-46EC-462A-B709-2E3F02C84124}" srcOrd="0" destOrd="0" parTransId="{0EBCA87F-2C7A-4C33-9397-922F3AACC15E}" sibTransId="{F4A00C8E-4D09-4A14-B8D6-65479D2C96B9}"/>
    <dgm:cxn modelId="{3B959827-B2BC-4905-96C6-E7B37B52A5E9}" type="presOf" srcId="{252D2E31-CCBE-4251-BBF7-64CFB698177F}" destId="{C5B86DAC-F219-4A2C-9734-C5BBC850DFD5}" srcOrd="1" destOrd="0" presId="urn:microsoft.com/office/officeart/2005/8/layout/cycle4#1"/>
    <dgm:cxn modelId="{F1A8A43E-4D38-4159-BD56-8788C0612C3B}" type="presOf" srcId="{CBCCD752-EADB-4765-BDB2-FC2F57B7041D}" destId="{46D92540-C7F5-48CE-ADDA-2FA673E7997E}" srcOrd="1" destOrd="2" presId="urn:microsoft.com/office/officeart/2005/8/layout/cycle4#1"/>
    <dgm:cxn modelId="{B6D46802-852F-4752-9F7B-302722929D83}" type="presOf" srcId="{73D1F71A-46EC-462A-B709-2E3F02C84124}" destId="{21EECCD6-5D9B-4814-B174-4400B237D10D}" srcOrd="0" destOrd="0" presId="urn:microsoft.com/office/officeart/2005/8/layout/cycle4#1"/>
    <dgm:cxn modelId="{4D2FE44E-3C2F-4B1E-8A86-5A11334A2D96}" type="presOf" srcId="{BC2013E4-BDDC-4FD0-865F-23EAAFA106C4}" destId="{F4192F75-58D7-42FC-9D9A-DBCAB142706C}" srcOrd="0" destOrd="1" presId="urn:microsoft.com/office/officeart/2005/8/layout/cycle4#1"/>
    <dgm:cxn modelId="{C357FAE4-C463-4E38-96EA-A61B20F25E89}" type="presOf" srcId="{F6D61347-4E0D-4822-8884-0B555D30EB64}" destId="{C5B86DAC-F219-4A2C-9734-C5BBC850DFD5}" srcOrd="1" destOrd="2" presId="urn:microsoft.com/office/officeart/2005/8/layout/cycle4#1"/>
    <dgm:cxn modelId="{D089F59C-AE83-4D8C-AF42-0FD99703DCB4}" srcId="{E15777A8-E605-4D8F-8B35-6262CEA0F814}" destId="{B6AB3F77-5C7D-4A23-942E-019F20323F30}" srcOrd="0" destOrd="0" parTransId="{B9583DE9-5287-4216-AB7C-12064252E278}" sibTransId="{33477549-7B07-4C5B-B01E-ACD98622CE1E}"/>
    <dgm:cxn modelId="{254DB64B-C10A-413F-BF7E-44A24687B56D}" srcId="{32CA4299-3288-4A8F-A7A6-C0F851ECFC00}" destId="{D0039A56-C573-4958-87F3-CEA510F369AB}" srcOrd="2" destOrd="0" parTransId="{9A033E1F-4547-4943-BF18-320382A9068B}" sibTransId="{5F310F4B-E6ED-4C27-B2F9-442AF1C22EBE}"/>
    <dgm:cxn modelId="{9E28D413-2569-4AEE-81FA-947DD804011E}" srcId="{B6AB3F77-5C7D-4A23-942E-019F20323F30}" destId="{CBCCD752-EADB-4765-BDB2-FC2F57B7041D}" srcOrd="2" destOrd="0" parTransId="{0A4BFA2A-D2F0-4C4A-B0AC-96D7991AEA8F}" sibTransId="{4312354E-3EF4-4E03-82D8-E754DC620A49}"/>
    <dgm:cxn modelId="{7B629C28-AA2E-4293-ADCD-DAF7749B5C0E}" type="presOf" srcId="{D567ECB5-22D4-4992-A9BF-3CDE6C468811}" destId="{985457E0-C6AC-41AC-A00B-C021683FF886}" srcOrd="0" destOrd="2" presId="urn:microsoft.com/office/officeart/2005/8/layout/cycle4#1"/>
    <dgm:cxn modelId="{51ECBC03-838C-4943-A769-3F5C4B1A3D9C}" type="presOf" srcId="{F1ABDAED-1ECC-40D7-A705-DCB274FFB64B}" destId="{C5B86DAC-F219-4A2C-9734-C5BBC850DFD5}" srcOrd="1" destOrd="3" presId="urn:microsoft.com/office/officeart/2005/8/layout/cycle4#1"/>
    <dgm:cxn modelId="{D2305696-A76A-4FDB-B35E-37CDBDC96AA9}" type="presOf" srcId="{F1ABDAED-1ECC-40D7-A705-DCB274FFB64B}" destId="{60E3F2C0-282C-4A1B-834C-05878FBE6A80}" srcOrd="0" destOrd="3" presId="urn:microsoft.com/office/officeart/2005/8/layout/cycle4#1"/>
    <dgm:cxn modelId="{1865BCE3-0C84-4D6E-8092-9604EC3FF26C}" type="presOf" srcId="{30408FA5-BE30-402B-AB38-DDE6945058F4}" destId="{906F5531-AC74-40DA-8997-4B66863B61D9}" srcOrd="0" destOrd="0" presId="urn:microsoft.com/office/officeart/2005/8/layout/cycle4#1"/>
    <dgm:cxn modelId="{C0E81C82-DD23-4ADF-B124-ECADB6DEAA5E}" type="presOf" srcId="{D0039A56-C573-4958-87F3-CEA510F369AB}" destId="{F4192F75-58D7-42FC-9D9A-DBCAB142706C}" srcOrd="0" destOrd="2" presId="urn:microsoft.com/office/officeart/2005/8/layout/cycle4#1"/>
    <dgm:cxn modelId="{31666D2D-B171-47FE-B29C-3CE552563541}" type="presOf" srcId="{B08C8C52-96ED-4F38-8FE1-E8699B8A0F3D}" destId="{F4192F75-58D7-42FC-9D9A-DBCAB142706C}" srcOrd="0" destOrd="0" presId="urn:microsoft.com/office/officeart/2005/8/layout/cycle4#1"/>
    <dgm:cxn modelId="{E48C8993-A0F3-445E-9203-C572A1297208}" srcId="{E15777A8-E605-4D8F-8B35-6262CEA0F814}" destId="{553E1E43-82EE-46A5-BB8D-73D705A2440B}" srcOrd="1" destOrd="0" parTransId="{7AE14118-A962-4522-8DFA-14A4DAD5D1F0}" sibTransId="{32E36242-B28E-4983-90A2-D6D2C49DE17C}"/>
    <dgm:cxn modelId="{851D1E96-34C7-4124-8C2B-8877E48D411C}" srcId="{30408FA5-BE30-402B-AB38-DDE6945058F4}" destId="{D9D368F9-4221-493D-AEB2-458D550D6B02}" srcOrd="1" destOrd="0" parTransId="{413E04A2-1C20-4621-BF9D-0B2FCC462FA2}" sibTransId="{533EECED-428A-4802-B8D8-CAC443B1208E}"/>
    <dgm:cxn modelId="{0FF00581-7D7F-4EBC-ACB6-FBC84A59C39F}" srcId="{30408FA5-BE30-402B-AB38-DDE6945058F4}" destId="{57D9B213-8285-47DE-8A59-5F6A7052EFBD}" srcOrd="3" destOrd="0" parTransId="{D8D9F037-18C0-4DF7-BA6A-2FAAB8764BC8}" sibTransId="{81C8C1E9-2EEE-40AF-98FD-D9703D384527}"/>
    <dgm:cxn modelId="{6B46F554-25B4-404A-9899-053D3F3D65B9}" srcId="{32CA4299-3288-4A8F-A7A6-C0F851ECFC00}" destId="{B08C8C52-96ED-4F38-8FE1-E8699B8A0F3D}" srcOrd="0" destOrd="0" parTransId="{D8169BD2-C16D-4851-8A78-B83C7920C6A9}" sibTransId="{FF818148-8A77-47C6-B9BB-6A1C56CF9627}"/>
    <dgm:cxn modelId="{4D03C38D-9339-4F78-839D-12D2F2A062C0}" type="presOf" srcId="{57D9B213-8285-47DE-8A59-5F6A7052EFBD}" destId="{1186DD3E-D281-4FBB-8E0C-3300C5CF4FB1}" srcOrd="1" destOrd="3" presId="urn:microsoft.com/office/officeart/2005/8/layout/cycle4#1"/>
    <dgm:cxn modelId="{CBAF475D-A082-4CC0-904C-6D75F568B951}" type="presParOf" srcId="{6170A3D6-68DB-4E78-B8F2-BC7B79AAA475}" destId="{FB17CA56-62D2-4653-BE0E-F645142091D8}" srcOrd="0" destOrd="0" presId="urn:microsoft.com/office/officeart/2005/8/layout/cycle4#1"/>
    <dgm:cxn modelId="{E9AECFA1-CC08-46BA-B852-ECDED2147287}" type="presParOf" srcId="{FB17CA56-62D2-4653-BE0E-F645142091D8}" destId="{F7E19882-0410-4D32-987A-D549180B42E0}" srcOrd="0" destOrd="0" presId="urn:microsoft.com/office/officeart/2005/8/layout/cycle4#1"/>
    <dgm:cxn modelId="{FF3775E3-4B08-48F1-B322-6C58DCEA7524}" type="presParOf" srcId="{F7E19882-0410-4D32-987A-D549180B42E0}" destId="{21EECCD6-5D9B-4814-B174-4400B237D10D}" srcOrd="0" destOrd="0" presId="urn:microsoft.com/office/officeart/2005/8/layout/cycle4#1"/>
    <dgm:cxn modelId="{5B391F95-6266-41D4-9E07-07ED3A9C849E}" type="presParOf" srcId="{F7E19882-0410-4D32-987A-D549180B42E0}" destId="{46D92540-C7F5-48CE-ADDA-2FA673E7997E}" srcOrd="1" destOrd="0" presId="urn:microsoft.com/office/officeart/2005/8/layout/cycle4#1"/>
    <dgm:cxn modelId="{D56AFBF9-EE25-4D2D-BBDA-92223784C6DE}" type="presParOf" srcId="{FB17CA56-62D2-4653-BE0E-F645142091D8}" destId="{9BA9E053-F515-42F2-9D99-B8879AB75836}" srcOrd="1" destOrd="0" presId="urn:microsoft.com/office/officeart/2005/8/layout/cycle4#1"/>
    <dgm:cxn modelId="{3D35B138-DE20-445A-A8D0-461D55784A2B}" type="presParOf" srcId="{9BA9E053-F515-42F2-9D99-B8879AB75836}" destId="{60E3F2C0-282C-4A1B-834C-05878FBE6A80}" srcOrd="0" destOrd="0" presId="urn:microsoft.com/office/officeart/2005/8/layout/cycle4#1"/>
    <dgm:cxn modelId="{AED5D004-1AF5-45DA-90E5-A77070ED9E9C}" type="presParOf" srcId="{9BA9E053-F515-42F2-9D99-B8879AB75836}" destId="{C5B86DAC-F219-4A2C-9734-C5BBC850DFD5}" srcOrd="1" destOrd="0" presId="urn:microsoft.com/office/officeart/2005/8/layout/cycle4#1"/>
    <dgm:cxn modelId="{37BB034E-8B48-49EB-A77E-41DD859E511F}" type="presParOf" srcId="{FB17CA56-62D2-4653-BE0E-F645142091D8}" destId="{3FE5A218-D129-4C02-9532-820E529D5FE5}" srcOrd="2" destOrd="0" presId="urn:microsoft.com/office/officeart/2005/8/layout/cycle4#1"/>
    <dgm:cxn modelId="{049E77CE-03D9-458E-85B2-5C662A125067}" type="presParOf" srcId="{3FE5A218-D129-4C02-9532-820E529D5FE5}" destId="{F4192F75-58D7-42FC-9D9A-DBCAB142706C}" srcOrd="0" destOrd="0" presId="urn:microsoft.com/office/officeart/2005/8/layout/cycle4#1"/>
    <dgm:cxn modelId="{7E6CE8E2-AE3D-4FC4-89FA-6887C205A96C}" type="presParOf" srcId="{3FE5A218-D129-4C02-9532-820E529D5FE5}" destId="{A28E8940-FBF8-400D-ADC8-EF8B50B28339}" srcOrd="1" destOrd="0" presId="urn:microsoft.com/office/officeart/2005/8/layout/cycle4#1"/>
    <dgm:cxn modelId="{BF9C361B-CEF1-4C4A-9B49-4EF9FA64C6AB}" type="presParOf" srcId="{FB17CA56-62D2-4653-BE0E-F645142091D8}" destId="{517416FC-4EB5-4963-ABE9-188E9A5FA8B2}" srcOrd="3" destOrd="0" presId="urn:microsoft.com/office/officeart/2005/8/layout/cycle4#1"/>
    <dgm:cxn modelId="{118F560D-AADC-4CE9-8878-907BAA57FED0}" type="presParOf" srcId="{517416FC-4EB5-4963-ABE9-188E9A5FA8B2}" destId="{985457E0-C6AC-41AC-A00B-C021683FF886}" srcOrd="0" destOrd="0" presId="urn:microsoft.com/office/officeart/2005/8/layout/cycle4#1"/>
    <dgm:cxn modelId="{D4F7BF29-059A-49FE-AA57-FA9B7F0C1047}" type="presParOf" srcId="{517416FC-4EB5-4963-ABE9-188E9A5FA8B2}" destId="{1186DD3E-D281-4FBB-8E0C-3300C5CF4FB1}" srcOrd="1" destOrd="0" presId="urn:microsoft.com/office/officeart/2005/8/layout/cycle4#1"/>
    <dgm:cxn modelId="{95C45644-8976-4D93-A2C4-06F2C02723D9}" type="presParOf" srcId="{FB17CA56-62D2-4653-BE0E-F645142091D8}" destId="{00DD0B13-9DE6-4695-8A2A-AD865BD892C7}" srcOrd="4" destOrd="0" presId="urn:microsoft.com/office/officeart/2005/8/layout/cycle4#1"/>
    <dgm:cxn modelId="{8780B4C8-140C-4E2E-BB10-A5D9879643BC}" type="presParOf" srcId="{6170A3D6-68DB-4E78-B8F2-BC7B79AAA475}" destId="{F3141B5C-F241-44BA-B36C-184DFD52A10B}" srcOrd="1" destOrd="0" presId="urn:microsoft.com/office/officeart/2005/8/layout/cycle4#1"/>
    <dgm:cxn modelId="{3F2B0EFA-E2A9-49E5-ADC4-ACA904E6E855}" type="presParOf" srcId="{F3141B5C-F241-44BA-B36C-184DFD52A10B}" destId="{1CCB43CF-2361-47E5-AA82-C40F2B85A813}" srcOrd="0" destOrd="0" presId="urn:microsoft.com/office/officeart/2005/8/layout/cycle4#1"/>
    <dgm:cxn modelId="{C53A745F-343A-4AFE-87F5-49345D3A8FCD}" type="presParOf" srcId="{F3141B5C-F241-44BA-B36C-184DFD52A10B}" destId="{2B7BA603-BE74-44A7-A568-AE172745086C}" srcOrd="1" destOrd="0" presId="urn:microsoft.com/office/officeart/2005/8/layout/cycle4#1"/>
    <dgm:cxn modelId="{E5C2E2A0-720C-49C3-8E09-8D8CEFF6BC34}" type="presParOf" srcId="{F3141B5C-F241-44BA-B36C-184DFD52A10B}" destId="{9A0FD64B-FB52-41C3-B55A-F323283D05E1}" srcOrd="2" destOrd="0" presId="urn:microsoft.com/office/officeart/2005/8/layout/cycle4#1"/>
    <dgm:cxn modelId="{7B9CBE47-281D-4229-8944-C66C4A30FFE3}" type="presParOf" srcId="{F3141B5C-F241-44BA-B36C-184DFD52A10B}" destId="{906F5531-AC74-40DA-8997-4B66863B61D9}" srcOrd="3" destOrd="0" presId="urn:microsoft.com/office/officeart/2005/8/layout/cycle4#1"/>
    <dgm:cxn modelId="{D7AD0A8C-B3BB-47B5-B9FF-F4E1E5B6F6ED}" type="presParOf" srcId="{F3141B5C-F241-44BA-B36C-184DFD52A10B}" destId="{F1B2B2EE-DEA7-4CEB-BCE4-CCE7140B32BB}" srcOrd="4" destOrd="0" presId="urn:microsoft.com/office/officeart/2005/8/layout/cycle4#1"/>
    <dgm:cxn modelId="{88EBDD3B-FD2B-4671-8357-CCE5B2D9401B}" type="presParOf" srcId="{6170A3D6-68DB-4E78-B8F2-BC7B79AAA475}" destId="{57D8ACAE-6822-4DD3-816E-F67485D4A86B}" srcOrd="2" destOrd="0" presId="urn:microsoft.com/office/officeart/2005/8/layout/cycle4#1"/>
    <dgm:cxn modelId="{00C72FC1-0C8A-457A-9C05-702DE413998E}" type="presParOf" srcId="{6170A3D6-68DB-4E78-B8F2-BC7B79AAA475}" destId="{85915EF6-4C30-4F74-A08A-E7B0CB399AEB}"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92F75-58D7-42FC-9D9A-DBCAB142706C}">
      <dsp:nvSpPr>
        <dsp:cNvPr id="0" name=""/>
        <dsp:cNvSpPr/>
      </dsp:nvSpPr>
      <dsp:spPr>
        <a:xfrm>
          <a:off x="4859069" y="3532870"/>
          <a:ext cx="2593013" cy="16625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n-US" sz="1200" kern="1200" dirty="0" smtClean="0"/>
            <a:t>Training Communication strategy Action Protocols</a:t>
          </a:r>
          <a:endParaRPr lang="es-ES" sz="1200" kern="1200" dirty="0"/>
        </a:p>
        <a:p>
          <a:pPr marL="114300" lvl="1" indent="-114300" algn="l" defTabSz="533400">
            <a:lnSpc>
              <a:spcPct val="90000"/>
            </a:lnSpc>
            <a:spcBef>
              <a:spcPct val="0"/>
            </a:spcBef>
            <a:spcAft>
              <a:spcPct val="15000"/>
            </a:spcAft>
            <a:buChar char="••"/>
          </a:pPr>
          <a:endParaRPr lang="es-ES" sz="1200" kern="1200" dirty="0"/>
        </a:p>
      </dsp:txBody>
      <dsp:txXfrm>
        <a:off x="5673493" y="3985022"/>
        <a:ext cx="1742069" cy="1173855"/>
      </dsp:txXfrm>
    </dsp:sp>
    <dsp:sp modelId="{985457E0-C6AC-41AC-A00B-C021683FF886}">
      <dsp:nvSpPr>
        <dsp:cNvPr id="0" name=""/>
        <dsp:cNvSpPr/>
      </dsp:nvSpPr>
      <dsp:spPr>
        <a:xfrm>
          <a:off x="684821" y="3532870"/>
          <a:ext cx="2566526" cy="16625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CAP</a:t>
          </a:r>
          <a:endParaRPr lang="es-ES" sz="1400" kern="1200" dirty="0"/>
        </a:p>
        <a:p>
          <a:pPr marL="114300" lvl="1" indent="-114300" algn="l" defTabSz="622300">
            <a:lnSpc>
              <a:spcPct val="90000"/>
            </a:lnSpc>
            <a:spcBef>
              <a:spcPct val="0"/>
            </a:spcBef>
            <a:spcAft>
              <a:spcPct val="15000"/>
            </a:spcAft>
            <a:buChar char="••"/>
          </a:pPr>
          <a:r>
            <a:rPr lang="es-ES" sz="1400" kern="1200" dirty="0" smtClean="0"/>
            <a:t>Radio</a:t>
          </a:r>
          <a:endParaRPr lang="es-ES" sz="1400" kern="1200" dirty="0"/>
        </a:p>
        <a:p>
          <a:pPr marL="114300" lvl="1" indent="-114300" algn="l" defTabSz="622300">
            <a:lnSpc>
              <a:spcPct val="90000"/>
            </a:lnSpc>
            <a:spcBef>
              <a:spcPct val="0"/>
            </a:spcBef>
            <a:spcAft>
              <a:spcPct val="15000"/>
            </a:spcAft>
            <a:buChar char="••"/>
          </a:pPr>
          <a:r>
            <a:rPr lang="es-ES" sz="1400" kern="1200" dirty="0" smtClean="0"/>
            <a:t>TV</a:t>
          </a:r>
          <a:endParaRPr lang="es-ES" sz="1400" kern="1200" dirty="0"/>
        </a:p>
        <a:p>
          <a:pPr marL="114300" lvl="1" indent="-114300" algn="l" defTabSz="622300">
            <a:lnSpc>
              <a:spcPct val="90000"/>
            </a:lnSpc>
            <a:spcBef>
              <a:spcPct val="0"/>
            </a:spcBef>
            <a:spcAft>
              <a:spcPct val="15000"/>
            </a:spcAft>
            <a:buChar char="••"/>
          </a:pPr>
          <a:r>
            <a:rPr lang="es-ES" sz="1400" kern="1200" dirty="0" err="1" smtClean="0"/>
            <a:t>Speakers</a:t>
          </a:r>
          <a:endParaRPr lang="es-ES" sz="1400" kern="1200" dirty="0"/>
        </a:p>
        <a:p>
          <a:pPr marL="114300" lvl="1" indent="-114300" algn="l" defTabSz="622300">
            <a:lnSpc>
              <a:spcPct val="90000"/>
            </a:lnSpc>
            <a:spcBef>
              <a:spcPct val="0"/>
            </a:spcBef>
            <a:spcAft>
              <a:spcPct val="15000"/>
            </a:spcAft>
            <a:buChar char="••"/>
          </a:pPr>
          <a:r>
            <a:rPr lang="es-ES" sz="1400" kern="1200" dirty="0" smtClean="0"/>
            <a:t>Social Network</a:t>
          </a:r>
          <a:endParaRPr lang="es-ES" sz="1400" kern="1200" dirty="0"/>
        </a:p>
      </dsp:txBody>
      <dsp:txXfrm>
        <a:off x="721341" y="3985022"/>
        <a:ext cx="1723528" cy="1173855"/>
      </dsp:txXfrm>
    </dsp:sp>
    <dsp:sp modelId="{60E3F2C0-282C-4A1B-834C-05878FBE6A80}">
      <dsp:nvSpPr>
        <dsp:cNvPr id="0" name=""/>
        <dsp:cNvSpPr/>
      </dsp:nvSpPr>
      <dsp:spPr>
        <a:xfrm>
          <a:off x="4872312" y="0"/>
          <a:ext cx="2566526" cy="16625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CIRES</a:t>
          </a:r>
          <a:endParaRPr lang="es-ES" sz="1400" kern="1200" dirty="0"/>
        </a:p>
        <a:p>
          <a:pPr marL="114300" lvl="1" indent="-114300" algn="l" defTabSz="622300">
            <a:lnSpc>
              <a:spcPct val="90000"/>
            </a:lnSpc>
            <a:spcBef>
              <a:spcPct val="0"/>
            </a:spcBef>
            <a:spcAft>
              <a:spcPct val="15000"/>
            </a:spcAft>
            <a:buChar char="••"/>
          </a:pPr>
          <a:r>
            <a:rPr lang="es-ES" sz="1400" kern="1200" dirty="0" smtClean="0"/>
            <a:t>SACMEX</a:t>
          </a:r>
          <a:endParaRPr lang="es-ES" sz="1400" kern="1200" dirty="0"/>
        </a:p>
        <a:p>
          <a:pPr marL="114300" lvl="1" indent="-114300" algn="l" defTabSz="622300">
            <a:lnSpc>
              <a:spcPct val="90000"/>
            </a:lnSpc>
            <a:spcBef>
              <a:spcPct val="0"/>
            </a:spcBef>
            <a:spcAft>
              <a:spcPct val="15000"/>
            </a:spcAft>
            <a:buChar char="••"/>
          </a:pPr>
          <a:r>
            <a:rPr lang="es-ES" sz="1400" kern="1200" dirty="0" smtClean="0"/>
            <a:t>CENAPRED</a:t>
          </a:r>
          <a:endParaRPr lang="es-ES" sz="1400" kern="1200" dirty="0"/>
        </a:p>
        <a:p>
          <a:pPr marL="114300" lvl="1" indent="-114300" algn="l" defTabSz="622300">
            <a:lnSpc>
              <a:spcPct val="90000"/>
            </a:lnSpc>
            <a:spcBef>
              <a:spcPct val="0"/>
            </a:spcBef>
            <a:spcAft>
              <a:spcPct val="15000"/>
            </a:spcAft>
            <a:buChar char="••"/>
          </a:pPr>
          <a:r>
            <a:rPr lang="es-ES" sz="1400" kern="1200" dirty="0" smtClean="0"/>
            <a:t>C5</a:t>
          </a:r>
          <a:endParaRPr lang="es-ES" sz="1400" kern="1200" dirty="0"/>
        </a:p>
      </dsp:txBody>
      <dsp:txXfrm>
        <a:off x="5678790" y="36520"/>
        <a:ext cx="1723528" cy="1173855"/>
      </dsp:txXfrm>
    </dsp:sp>
    <dsp:sp modelId="{21EECCD6-5D9B-4814-B174-4400B237D10D}">
      <dsp:nvSpPr>
        <dsp:cNvPr id="0" name=""/>
        <dsp:cNvSpPr/>
      </dsp:nvSpPr>
      <dsp:spPr>
        <a:xfrm>
          <a:off x="684821" y="0"/>
          <a:ext cx="2566526" cy="16625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Atlas of City Risks</a:t>
          </a:r>
          <a:endParaRPr lang="es-ES" sz="1400" kern="1200" dirty="0"/>
        </a:p>
        <a:p>
          <a:pPr marL="114300" lvl="1" indent="-114300" algn="l" defTabSz="622300">
            <a:lnSpc>
              <a:spcPct val="90000"/>
            </a:lnSpc>
            <a:spcBef>
              <a:spcPct val="0"/>
            </a:spcBef>
            <a:spcAft>
              <a:spcPct val="15000"/>
            </a:spcAft>
            <a:buChar char="••"/>
          </a:pPr>
          <a:r>
            <a:rPr lang="en-US" sz="1400" kern="1200" dirty="0" smtClean="0"/>
            <a:t>Atlas of City Hall</a:t>
          </a:r>
          <a:endParaRPr lang="es-ES" sz="1400" kern="1200" dirty="0"/>
        </a:p>
        <a:p>
          <a:pPr marL="114300" lvl="1" indent="-114300" algn="l" defTabSz="622300">
            <a:lnSpc>
              <a:spcPct val="90000"/>
            </a:lnSpc>
            <a:spcBef>
              <a:spcPct val="0"/>
            </a:spcBef>
            <a:spcAft>
              <a:spcPct val="15000"/>
            </a:spcAft>
            <a:buChar char="••"/>
          </a:pPr>
          <a:r>
            <a:rPr lang="en-US" sz="1400" kern="1200" dirty="0" smtClean="0"/>
            <a:t>Risks Specific studies</a:t>
          </a:r>
          <a:endParaRPr lang="es-ES" sz="1400" kern="1200" dirty="0"/>
        </a:p>
      </dsp:txBody>
      <dsp:txXfrm>
        <a:off x="721341" y="36520"/>
        <a:ext cx="1723528" cy="1173855"/>
      </dsp:txXfrm>
    </dsp:sp>
    <dsp:sp modelId="{1CCB43CF-2361-47E5-AA82-C40F2B85A813}">
      <dsp:nvSpPr>
        <dsp:cNvPr id="0" name=""/>
        <dsp:cNvSpPr/>
      </dsp:nvSpPr>
      <dsp:spPr>
        <a:xfrm>
          <a:off x="1766890" y="296137"/>
          <a:ext cx="2249607" cy="2249607"/>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err="1" smtClean="0"/>
            <a:t>Risk</a:t>
          </a:r>
          <a:r>
            <a:rPr lang="es-ES" sz="1600" kern="1200" dirty="0" smtClean="0"/>
            <a:t> </a:t>
          </a:r>
          <a:r>
            <a:rPr lang="es-ES" sz="1600" kern="1200" dirty="0" err="1" smtClean="0"/>
            <a:t>Knowledge</a:t>
          </a:r>
          <a:endParaRPr lang="es-ES" sz="1600" kern="1200" dirty="0"/>
        </a:p>
      </dsp:txBody>
      <dsp:txXfrm>
        <a:off x="2425785" y="955032"/>
        <a:ext cx="1590712" cy="1590712"/>
      </dsp:txXfrm>
    </dsp:sp>
    <dsp:sp modelId="{2B7BA603-BE74-44A7-A568-AE172745086C}">
      <dsp:nvSpPr>
        <dsp:cNvPr id="0" name=""/>
        <dsp:cNvSpPr/>
      </dsp:nvSpPr>
      <dsp:spPr>
        <a:xfrm rot="5400000">
          <a:off x="4120405" y="296137"/>
          <a:ext cx="2249607" cy="2249607"/>
        </a:xfrm>
        <a:prstGeom prst="pieWedg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err="1" smtClean="0"/>
            <a:t>Phenomenon</a:t>
          </a:r>
          <a:r>
            <a:rPr lang="es-MX" sz="1600" kern="1200" dirty="0" smtClean="0"/>
            <a:t> </a:t>
          </a:r>
          <a:r>
            <a:rPr lang="es-MX" sz="1600" kern="1200" dirty="0" err="1" smtClean="0"/>
            <a:t>monitoring</a:t>
          </a:r>
          <a:endParaRPr lang="es-ES" sz="1600" kern="1200" dirty="0"/>
        </a:p>
      </dsp:txBody>
      <dsp:txXfrm rot="-5400000">
        <a:off x="4120405" y="955032"/>
        <a:ext cx="1590712" cy="1590712"/>
      </dsp:txXfrm>
    </dsp:sp>
    <dsp:sp modelId="{9A0FD64B-FB52-41C3-B55A-F323283D05E1}">
      <dsp:nvSpPr>
        <dsp:cNvPr id="0" name=""/>
        <dsp:cNvSpPr/>
      </dsp:nvSpPr>
      <dsp:spPr>
        <a:xfrm rot="10800000">
          <a:off x="4120405" y="2649652"/>
          <a:ext cx="2249607" cy="2249607"/>
        </a:xfrm>
        <a:prstGeom prst="pieWedg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err="1" smtClean="0"/>
            <a:t>Answer's</a:t>
          </a:r>
          <a:r>
            <a:rPr lang="es-MX" sz="1600" kern="1200" dirty="0" smtClean="0"/>
            <a:t> </a:t>
          </a:r>
          <a:r>
            <a:rPr lang="es-MX" sz="1600" kern="1200" dirty="0" err="1" smtClean="0"/>
            <a:t>capacity</a:t>
          </a:r>
          <a:endParaRPr lang="es-ES" sz="1600" kern="1200" dirty="0"/>
        </a:p>
      </dsp:txBody>
      <dsp:txXfrm rot="10800000">
        <a:off x="4120405" y="2649652"/>
        <a:ext cx="1590712" cy="1590712"/>
      </dsp:txXfrm>
    </dsp:sp>
    <dsp:sp modelId="{906F5531-AC74-40DA-8997-4B66863B61D9}">
      <dsp:nvSpPr>
        <dsp:cNvPr id="0" name=""/>
        <dsp:cNvSpPr/>
      </dsp:nvSpPr>
      <dsp:spPr>
        <a:xfrm rot="16200000">
          <a:off x="1766890" y="2649652"/>
          <a:ext cx="2249607" cy="2249607"/>
        </a:xfrm>
        <a:prstGeom prst="pieWedg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err="1" smtClean="0"/>
            <a:t>Dissemination</a:t>
          </a:r>
          <a:r>
            <a:rPr lang="es-MX" sz="1600" kern="1200" dirty="0" smtClean="0"/>
            <a:t> of </a:t>
          </a:r>
          <a:r>
            <a:rPr lang="es-MX" sz="1600" kern="1200" dirty="0" err="1" smtClean="0"/>
            <a:t>Alerts</a:t>
          </a:r>
          <a:endParaRPr lang="es-ES" sz="1600" kern="1200" dirty="0"/>
        </a:p>
      </dsp:txBody>
      <dsp:txXfrm rot="5400000">
        <a:off x="2425785" y="2649652"/>
        <a:ext cx="1590712" cy="1590712"/>
      </dsp:txXfrm>
    </dsp:sp>
    <dsp:sp modelId="{57D8ACAE-6822-4DD3-816E-F67485D4A86B}">
      <dsp:nvSpPr>
        <dsp:cNvPr id="0" name=""/>
        <dsp:cNvSpPr/>
      </dsp:nvSpPr>
      <dsp:spPr>
        <a:xfrm>
          <a:off x="3680095" y="2130113"/>
          <a:ext cx="776712" cy="67540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915EF6-4C30-4F74-A08A-E7B0CB399AEB}">
      <dsp:nvSpPr>
        <dsp:cNvPr id="0" name=""/>
        <dsp:cNvSpPr/>
      </dsp:nvSpPr>
      <dsp:spPr>
        <a:xfrm rot="10800000">
          <a:off x="3680095" y="2389883"/>
          <a:ext cx="776712" cy="67540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s-MX"/>
          </a:p>
        </p:txBody>
      </p:sp>
      <p:sp>
        <p:nvSpPr>
          <p:cNvPr id="3" name="2 Marcador de fecha"/>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53591C6C-E731-43C0-9D1F-AE0A93BC63B8}" type="datetimeFigureOut">
              <a:rPr lang="es-MX" smtClean="0"/>
              <a:pPr/>
              <a:t>25/10/2019</a:t>
            </a:fld>
            <a:endParaRPr lang="es-MX"/>
          </a:p>
        </p:txBody>
      </p:sp>
      <p:sp>
        <p:nvSpPr>
          <p:cNvPr id="4" name="3 Marcador de imagen de diapositiva"/>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s-MX"/>
          </a:p>
        </p:txBody>
      </p:sp>
      <p:sp>
        <p:nvSpPr>
          <p:cNvPr id="5" name="4 Marcador de notas"/>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0DF561D7-0735-4F24-972F-33A17119AAA7}" type="slidenum">
              <a:rPr lang="es-MX" smtClean="0"/>
              <a:pPr/>
              <a:t>‹#›</a:t>
            </a:fld>
            <a:endParaRPr lang="es-MX"/>
          </a:p>
        </p:txBody>
      </p:sp>
    </p:spTree>
    <p:extLst>
      <p:ext uri="{BB962C8B-B14F-4D97-AF65-F5344CB8AC3E}">
        <p14:creationId xmlns:p14="http://schemas.microsoft.com/office/powerpoint/2010/main" val="16345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0DF561D7-0735-4F24-972F-33A17119AAA7}" type="slidenum">
              <a:rPr lang="es-MX" smtClean="0"/>
              <a:pPr/>
              <a:t>1</a:t>
            </a:fld>
            <a:endParaRPr lang="es-MX"/>
          </a:p>
        </p:txBody>
      </p:sp>
    </p:spTree>
    <p:extLst>
      <p:ext uri="{BB962C8B-B14F-4D97-AF65-F5344CB8AC3E}">
        <p14:creationId xmlns:p14="http://schemas.microsoft.com/office/powerpoint/2010/main" val="209900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t>Due to its geographical location, Mexico City is exposed to various disturbing phenomena of natural and anthropogenic origin, so it is necessary to have tools that help the population to carry out self-protection actions. Between January 2018 and July 2019, there have been more than 10 thousand emergencies in the city, of which at least 80% could be alerted in advance, which would undoubtedly have been reflected in a reduction in the affected population, damage and los</a:t>
            </a:r>
            <a:endParaRPr lang="en-US" dirty="0"/>
          </a:p>
        </p:txBody>
      </p:sp>
      <p:sp>
        <p:nvSpPr>
          <p:cNvPr id="4" name="Marcador de número de diapositiva 3"/>
          <p:cNvSpPr>
            <a:spLocks noGrp="1"/>
          </p:cNvSpPr>
          <p:nvPr>
            <p:ph type="sldNum" sz="quarter" idx="10"/>
          </p:nvPr>
        </p:nvSpPr>
        <p:spPr/>
        <p:txBody>
          <a:bodyPr/>
          <a:lstStyle/>
          <a:p>
            <a:fld id="{0DF561D7-0735-4F24-972F-33A17119AAA7}" type="slidenum">
              <a:rPr lang="es-MX" smtClean="0"/>
              <a:pPr/>
              <a:t>2</a:t>
            </a:fld>
            <a:endParaRPr lang="es-MX"/>
          </a:p>
        </p:txBody>
      </p:sp>
    </p:spTree>
    <p:extLst>
      <p:ext uri="{BB962C8B-B14F-4D97-AF65-F5344CB8AC3E}">
        <p14:creationId xmlns:p14="http://schemas.microsoft.com/office/powerpoint/2010/main" val="91484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0DF561D7-0735-4F24-972F-33A17119AAA7}" type="slidenum">
              <a:rPr lang="es-MX" smtClean="0"/>
              <a:pPr/>
              <a:t>3</a:t>
            </a:fld>
            <a:endParaRPr lang="es-MX"/>
          </a:p>
        </p:txBody>
      </p:sp>
    </p:spTree>
    <p:extLst>
      <p:ext uri="{BB962C8B-B14F-4D97-AF65-F5344CB8AC3E}">
        <p14:creationId xmlns:p14="http://schemas.microsoft.com/office/powerpoint/2010/main" val="256777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0DF561D7-0735-4F24-972F-33A17119AAA7}" type="slidenum">
              <a:rPr lang="es-MX" smtClean="0"/>
              <a:pPr/>
              <a:t>4</a:t>
            </a:fld>
            <a:endParaRPr lang="es-MX"/>
          </a:p>
        </p:txBody>
      </p:sp>
    </p:spTree>
    <p:extLst>
      <p:ext uri="{BB962C8B-B14F-4D97-AF65-F5344CB8AC3E}">
        <p14:creationId xmlns:p14="http://schemas.microsoft.com/office/powerpoint/2010/main" val="355941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100" dirty="0" smtClean="0"/>
              <a:t>Early Warning systems are composed of four fundamental elements, which we are integrating into the Mexico City Alert System.</a:t>
            </a:r>
          </a:p>
          <a:p>
            <a:endParaRPr lang="en-US" sz="1100" dirty="0" smtClean="0"/>
          </a:p>
          <a:p>
            <a:r>
              <a:rPr lang="en-US" sz="1100" dirty="0" smtClean="0"/>
              <a:t>Regarding the knowledge of the risks, we have a Risk Atlas that allows us to know the areas of greatest impact on the impact of the different phenomena, but also the levels of vulnerability of the exposed systems. In the area of ​​monitoring of phenomena, the City Government has a wide network of monitoring of various phenomena, through CIRES the areas in which the highest incidence of earthquakes are recorded are implemented, SACMEX monitors the conditions of the hydraulic infrastructure of the city and has a Meteorological Radar that allows more accurate forecasts of </a:t>
            </a:r>
            <a:r>
              <a:rPr lang="en-US" sz="1100" dirty="0" err="1" smtClean="0"/>
              <a:t>hydrometeorological</a:t>
            </a:r>
            <a:r>
              <a:rPr lang="en-US" sz="1100" dirty="0" smtClean="0"/>
              <a:t> phenomena. For the issue of landslide, we are about to launch a pilot program in which four hillsides will be implemented in which there is a population settled in the West of the City. On the issue of dissemination of alerts, there is infrastructure such as speakers installed throughout the city, screens that are located in the main roads and in the </a:t>
            </a:r>
            <a:r>
              <a:rPr lang="en-US" sz="1100" dirty="0" err="1" smtClean="0"/>
              <a:t>metrobus</a:t>
            </a:r>
            <a:r>
              <a:rPr lang="en-US" sz="1100" dirty="0" smtClean="0"/>
              <a:t>, social networks, receivers installed in public, private buildings and schools, and even some radio and television stations. Although in most of these media at the moment they only spread the seismic alert, it is thought that for the next year they will begin to receive other types of Alerts. </a:t>
            </a:r>
          </a:p>
          <a:p>
            <a:endParaRPr lang="en-US" sz="1100" dirty="0" smtClean="0"/>
          </a:p>
          <a:p>
            <a:r>
              <a:rPr lang="en-US" sz="1100" dirty="0" smtClean="0"/>
              <a:t>Finally, on the issue of responsiveness, we are training the population to know how to act before, during and after the impact of a phenomenon, but above all, how to act when listening to the alert. It is of no use all the technology that is available, if the population that receives the alerts does not know how to react, the alert must be transformed into concrete actions aimed at safeguarding the life and property of the population.</a:t>
            </a:r>
            <a:endParaRPr lang="en-US" sz="1100" dirty="0"/>
          </a:p>
        </p:txBody>
      </p:sp>
      <p:sp>
        <p:nvSpPr>
          <p:cNvPr id="4" name="Marcador de número de diapositiva 3"/>
          <p:cNvSpPr>
            <a:spLocks noGrp="1"/>
          </p:cNvSpPr>
          <p:nvPr>
            <p:ph type="sldNum" sz="quarter" idx="10"/>
          </p:nvPr>
        </p:nvSpPr>
        <p:spPr/>
        <p:txBody>
          <a:bodyPr/>
          <a:lstStyle/>
          <a:p>
            <a:fld id="{0DF561D7-0735-4F24-972F-33A17119AAA7}" type="slidenum">
              <a:rPr lang="es-MX" smtClean="0"/>
              <a:pPr/>
              <a:t>5</a:t>
            </a:fld>
            <a:endParaRPr lang="es-MX"/>
          </a:p>
        </p:txBody>
      </p:sp>
    </p:spTree>
    <p:extLst>
      <p:ext uri="{BB962C8B-B14F-4D97-AF65-F5344CB8AC3E}">
        <p14:creationId xmlns:p14="http://schemas.microsoft.com/office/powerpoint/2010/main" val="342056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DF561D7-0735-4F24-972F-33A17119AAA7}" type="slidenum">
              <a:rPr lang="es-MX" smtClean="0"/>
              <a:pPr/>
              <a:t>10</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7BB528A-187F-42C1-9A07-943ECB8ECA68}" type="datetime1">
              <a:rPr lang="es-MX" smtClean="0"/>
              <a:pPr/>
              <a:t>25/10/2019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409061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CFC187-F4CE-4A51-AC11-55ACF7981B1C}" type="datetime1">
              <a:rPr lang="es-MX" smtClean="0"/>
              <a:pPr/>
              <a:t>25/10/2019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297551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9B1CDF1-D4B0-4709-993B-4AC027332F6E}" type="datetime1">
              <a:rPr lang="es-MX" smtClean="0"/>
              <a:pPr/>
              <a:t>25/10/2019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338139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D604165-AA47-48B1-9774-E32C0B173B97}" type="datetime1">
              <a:rPr lang="es-MX" smtClean="0"/>
              <a:pPr/>
              <a:t>25/10/2019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145020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420ECE7-879A-4C43-9657-7E25AE4BF33A}" type="datetime1">
              <a:rPr lang="es-MX" smtClean="0"/>
              <a:pPr/>
              <a:t>25/10/2019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429025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070C8D5-455C-4665-BC04-AF379CBA974D}" type="datetime1">
              <a:rPr lang="es-MX" smtClean="0"/>
              <a:pPr/>
              <a:t>25/10/2019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167500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C8F43E7-F422-4D8F-A4EA-A4340C29C0B3}" type="datetime1">
              <a:rPr lang="es-MX" smtClean="0"/>
              <a:pPr/>
              <a:t>25/10/2019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38502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DCFCCE8-C06A-45A9-A5C0-0FE587A678AF}" type="datetime1">
              <a:rPr lang="es-MX" smtClean="0"/>
              <a:pPr/>
              <a:t>25/10/2019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174170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04D113-AD83-4D93-BCE1-A3144A0B472D}" type="datetime1">
              <a:rPr lang="es-MX" smtClean="0"/>
              <a:pPr/>
              <a:t>25/10/2019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107365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283794-3C64-424D-877E-1E98D81232C6}" type="datetime1">
              <a:rPr lang="es-MX" smtClean="0"/>
              <a:pPr/>
              <a:t>25/10/2019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120932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D53F8C-6710-499D-BE5F-D9308D108936}" type="datetime1">
              <a:rPr lang="es-MX" smtClean="0"/>
              <a:pPr/>
              <a:t>25/10/2019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EF8008-2793-4B33-AD05-B19B9520372E}" type="slidenum">
              <a:rPr lang="es-MX" smtClean="0"/>
              <a:pPr/>
              <a:t>‹#›</a:t>
            </a:fld>
            <a:endParaRPr lang="es-MX"/>
          </a:p>
        </p:txBody>
      </p:sp>
    </p:spTree>
    <p:extLst>
      <p:ext uri="{BB962C8B-B14F-4D97-AF65-F5344CB8AC3E}">
        <p14:creationId xmlns:p14="http://schemas.microsoft.com/office/powerpoint/2010/main" val="307929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DDFB2-8EAE-4E92-B30D-3F8DC298C6FD}" type="datetime1">
              <a:rPr lang="es-MX" smtClean="0"/>
              <a:pPr/>
              <a:t>25/10/2019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F8008-2793-4B33-AD05-B19B9520372E}" type="slidenum">
              <a:rPr lang="es-MX" smtClean="0"/>
              <a:pPr/>
              <a:t>‹#›</a:t>
            </a:fld>
            <a:endParaRPr lang="es-MX"/>
          </a:p>
        </p:txBody>
      </p:sp>
    </p:spTree>
    <p:extLst>
      <p:ext uri="{BB962C8B-B14F-4D97-AF65-F5344CB8AC3E}">
        <p14:creationId xmlns:p14="http://schemas.microsoft.com/office/powerpoint/2010/main" val="299052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0621" y="2884127"/>
            <a:ext cx="7882756" cy="1754326"/>
          </a:xfrm>
          <a:prstGeom prst="rect">
            <a:avLst/>
          </a:prstGeom>
        </p:spPr>
        <p:txBody>
          <a:bodyPr wrap="square">
            <a:spAutoFit/>
          </a:bodyPr>
          <a:lstStyle/>
          <a:p>
            <a:pPr lvl="0" algn="ctr"/>
            <a:r>
              <a:rPr lang="en-US" sz="3600" dirty="0" smtClean="0"/>
              <a:t>EARLY WARNING SYSTEM</a:t>
            </a:r>
            <a:br>
              <a:rPr lang="en-US" sz="3600" dirty="0" smtClean="0"/>
            </a:br>
            <a:r>
              <a:rPr lang="en-US" sz="3600" dirty="0" smtClean="0"/>
              <a:t> OF THE MEXICO CITY</a:t>
            </a:r>
            <a:br>
              <a:rPr lang="en-US" sz="3600" dirty="0" smtClean="0"/>
            </a:br>
            <a:r>
              <a:rPr lang="en-US" sz="3600" dirty="0" smtClean="0"/>
              <a:t>(Common Alert Protocol)</a:t>
            </a:r>
            <a:endParaRPr lang="es-MX" sz="2400" b="1" dirty="0" smtClean="0"/>
          </a:p>
        </p:txBody>
      </p:sp>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secretaria de gestion integral del riesgo y proteccion ci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secretaria de gestion integral del riesgo y proteccion ci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223" name="Picture 7" descr="Resultado de imagen para secretaria de gestion integral del riesgo y proteccion civ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78" y="1492597"/>
            <a:ext cx="7555442" cy="8562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p:nvPr/>
        </p:nvCxnSpPr>
        <p:spPr>
          <a:xfrm>
            <a:off x="794278" y="2492896"/>
            <a:ext cx="73781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p:cNvSpPr>
            <a:spLocks noGrp="1"/>
          </p:cNvSpPr>
          <p:nvPr>
            <p:ph type="sldNum" sz="quarter" idx="12"/>
          </p:nvPr>
        </p:nvSpPr>
        <p:spPr/>
        <p:txBody>
          <a:bodyPr/>
          <a:lstStyle/>
          <a:p>
            <a:fld id="{3BEF8008-2793-4B33-AD05-B19B9520372E}" type="slidenum">
              <a:rPr lang="es-MX" smtClean="0"/>
              <a:pPr/>
              <a:t>1</a:t>
            </a:fld>
            <a:endParaRPr lang="es-MX"/>
          </a:p>
        </p:txBody>
      </p:sp>
    </p:spTree>
    <p:extLst>
      <p:ext uri="{BB962C8B-B14F-4D97-AF65-F5344CB8AC3E}">
        <p14:creationId xmlns:p14="http://schemas.microsoft.com/office/powerpoint/2010/main" val="1880576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CuadroTexto"/>
          <p:cNvSpPr txBox="1"/>
          <p:nvPr/>
        </p:nvSpPr>
        <p:spPr>
          <a:xfrm>
            <a:off x="460375" y="1233936"/>
            <a:ext cx="8504113" cy="584775"/>
          </a:xfrm>
          <a:prstGeom prst="rect">
            <a:avLst/>
          </a:prstGeom>
          <a:noFill/>
        </p:spPr>
        <p:txBody>
          <a:bodyPr wrap="square" rtlCol="0">
            <a:spAutoFit/>
          </a:bodyPr>
          <a:lstStyle/>
          <a:p>
            <a:r>
              <a:rPr lang="en-US" sz="1600" dirty="0" smtClean="0"/>
              <a:t>The SEDEMA authorities have 45 air quality monitoring stations that make up the Atmospheric Monitoring System, are located in the CDMX and in the EDOMEX.</a:t>
            </a:r>
            <a:endParaRPr lang="es-MX" sz="1600" dirty="0"/>
          </a:p>
        </p:txBody>
      </p:sp>
      <p:pic>
        <p:nvPicPr>
          <p:cNvPr id="8" name="Imagen 7"/>
          <p:cNvPicPr>
            <a:picLocks noChangeAspect="1"/>
          </p:cNvPicPr>
          <p:nvPr/>
        </p:nvPicPr>
        <p:blipFill rotWithShape="1">
          <a:blip r:embed="rId5" cstate="print"/>
          <a:srcRect t="11982" r="21349" b="19626"/>
          <a:stretch/>
        </p:blipFill>
        <p:spPr>
          <a:xfrm>
            <a:off x="251520" y="1922049"/>
            <a:ext cx="8712968" cy="4261779"/>
          </a:xfrm>
          <a:prstGeom prst="rect">
            <a:avLst/>
          </a:prstGeom>
        </p:spPr>
      </p:pic>
      <p:sp>
        <p:nvSpPr>
          <p:cNvPr id="9" name="Marcador de número de diapositiva 8"/>
          <p:cNvSpPr>
            <a:spLocks noGrp="1"/>
          </p:cNvSpPr>
          <p:nvPr>
            <p:ph type="sldNum" sz="quarter" idx="12"/>
          </p:nvPr>
        </p:nvSpPr>
        <p:spPr/>
        <p:txBody>
          <a:bodyPr/>
          <a:lstStyle/>
          <a:p>
            <a:fld id="{3BEF8008-2793-4B33-AD05-B19B9520372E}" type="slidenum">
              <a:rPr lang="es-MX" b="1" smtClean="0">
                <a:solidFill>
                  <a:schemeClr val="bg1"/>
                </a:solidFill>
              </a:rPr>
              <a:pPr/>
              <a:t>10</a:t>
            </a:fld>
            <a:endParaRPr lang="es-MX" b="1" dirty="0">
              <a:solidFill>
                <a:schemeClr val="bg1"/>
              </a:solidFill>
            </a:endParaRPr>
          </a:p>
        </p:txBody>
      </p:sp>
    </p:spTree>
    <p:extLst>
      <p:ext uri="{BB962C8B-B14F-4D97-AF65-F5344CB8AC3E}">
        <p14:creationId xmlns:p14="http://schemas.microsoft.com/office/powerpoint/2010/main" val="4198852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975" y="692696"/>
            <a:ext cx="8584505" cy="1477328"/>
          </a:xfrm>
          <a:prstGeom prst="rect">
            <a:avLst/>
          </a:prstGeom>
        </p:spPr>
        <p:txBody>
          <a:bodyPr wrap="square">
            <a:spAutoFit/>
          </a:bodyPr>
          <a:lstStyle/>
          <a:p>
            <a:r>
              <a:rPr lang="en-US" dirty="0" smtClean="0"/>
              <a:t>The Popocatepetl volcano is monitored 24 hours a day by the National Center for Disaster Prevention and it is through the Volcanic Traffic Light that the population of Mexico City, and neighboring states, is informed about the state it is keeping.</a:t>
            </a:r>
          </a:p>
          <a:p>
            <a:r>
              <a:rPr lang="en-US" dirty="0" smtClean="0"/>
              <a:t/>
            </a:r>
            <a:br>
              <a:rPr lang="en-US" dirty="0" smtClean="0"/>
            </a:br>
            <a:r>
              <a:rPr lang="en-US" dirty="0" smtClean="0"/>
              <a:t>The volcanic traffic light is divided into three phases and colors: green, yellow and red.</a:t>
            </a:r>
            <a:endParaRPr lang="es-MX" dirty="0"/>
          </a:p>
        </p:txBody>
      </p:sp>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316897"/>
            <a:ext cx="6497668" cy="39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11</a:t>
            </a:fld>
            <a:endParaRPr lang="es-MX" b="1" dirty="0">
              <a:solidFill>
                <a:schemeClr val="bg1"/>
              </a:solidFill>
            </a:endParaRPr>
          </a:p>
        </p:txBody>
      </p:sp>
    </p:spTree>
    <p:extLst>
      <p:ext uri="{BB962C8B-B14F-4D97-AF65-F5344CB8AC3E}">
        <p14:creationId xmlns:p14="http://schemas.microsoft.com/office/powerpoint/2010/main" val="3155947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6" name="Picture 2" descr="http://www.cenapred.gob.mx/popo/2019/ago/p0812192.jpeg"/>
          <p:cNvPicPr>
            <a:picLocks noChangeAspect="1" noChangeArrowheads="1"/>
          </p:cNvPicPr>
          <p:nvPr/>
        </p:nvPicPr>
        <p:blipFill>
          <a:blip r:embed="rId4" cstate="print"/>
          <a:srcRect/>
          <a:stretch>
            <a:fillRect/>
          </a:stretch>
        </p:blipFill>
        <p:spPr bwMode="auto">
          <a:xfrm>
            <a:off x="593103" y="764704"/>
            <a:ext cx="7867329" cy="5364088"/>
          </a:xfrm>
          <a:prstGeom prst="rect">
            <a:avLst/>
          </a:prstGeom>
          <a:noFill/>
        </p:spPr>
      </p:pic>
      <p:sp>
        <p:nvSpPr>
          <p:cNvPr id="4" name="Marcador de número de diapositiva 3"/>
          <p:cNvSpPr>
            <a:spLocks noGrp="1"/>
          </p:cNvSpPr>
          <p:nvPr>
            <p:ph type="sldNum" sz="quarter" idx="12"/>
          </p:nvPr>
        </p:nvSpPr>
        <p:spPr/>
        <p:txBody>
          <a:bodyPr/>
          <a:lstStyle/>
          <a:p>
            <a:fld id="{3BEF8008-2793-4B33-AD05-B19B9520372E}" type="slidenum">
              <a:rPr lang="es-MX" b="1" smtClean="0">
                <a:solidFill>
                  <a:schemeClr val="bg1"/>
                </a:solidFill>
              </a:rPr>
              <a:pPr/>
              <a:t>12</a:t>
            </a:fld>
            <a:endParaRPr lang="es-MX" b="1" dirty="0">
              <a:solidFill>
                <a:schemeClr val="bg1"/>
              </a:solidFill>
            </a:endParaRPr>
          </a:p>
        </p:txBody>
      </p:sp>
    </p:spTree>
    <p:extLst>
      <p:ext uri="{BB962C8B-B14F-4D97-AF65-F5344CB8AC3E}">
        <p14:creationId xmlns:p14="http://schemas.microsoft.com/office/powerpoint/2010/main" val="3155947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9 Rectángulo"/>
          <p:cNvSpPr/>
          <p:nvPr/>
        </p:nvSpPr>
        <p:spPr>
          <a:xfrm>
            <a:off x="155575" y="908720"/>
            <a:ext cx="8836024" cy="1200329"/>
          </a:xfrm>
          <a:prstGeom prst="rect">
            <a:avLst/>
          </a:prstGeom>
        </p:spPr>
        <p:txBody>
          <a:bodyPr wrap="square">
            <a:spAutoFit/>
          </a:bodyPr>
          <a:lstStyle/>
          <a:p>
            <a:pPr algn="just"/>
            <a:r>
              <a:rPr lang="en-US" dirty="0" smtClean="0"/>
              <a:t>The warnings and notifications provided by the Integral Risk Management and Civil Protection authorities during mass events are also being integrated into the Early Warning System of Mexico City. As well as the alerts issued by the authorities of the Mexican Health System.</a:t>
            </a:r>
            <a:endParaRPr lang="es-MX" dirty="0"/>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543" y="2460175"/>
            <a:ext cx="5374911" cy="358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número de diapositiva 3"/>
          <p:cNvSpPr>
            <a:spLocks noGrp="1"/>
          </p:cNvSpPr>
          <p:nvPr>
            <p:ph type="sldNum" sz="quarter" idx="12"/>
          </p:nvPr>
        </p:nvSpPr>
        <p:spPr/>
        <p:txBody>
          <a:bodyPr/>
          <a:lstStyle/>
          <a:p>
            <a:fld id="{3BEF8008-2793-4B33-AD05-B19B9520372E}" type="slidenum">
              <a:rPr lang="es-MX" b="1" smtClean="0">
                <a:solidFill>
                  <a:schemeClr val="bg1"/>
                </a:solidFill>
              </a:rPr>
              <a:pPr/>
              <a:t>13</a:t>
            </a:fld>
            <a:endParaRPr lang="es-MX" b="1" dirty="0">
              <a:solidFill>
                <a:schemeClr val="bg1"/>
              </a:solidFill>
            </a:endParaRPr>
          </a:p>
        </p:txBody>
      </p:sp>
    </p:spTree>
    <p:extLst>
      <p:ext uri="{BB962C8B-B14F-4D97-AF65-F5344CB8AC3E}">
        <p14:creationId xmlns:p14="http://schemas.microsoft.com/office/powerpoint/2010/main" val="674789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Rectángulo"/>
          <p:cNvSpPr/>
          <p:nvPr/>
        </p:nvSpPr>
        <p:spPr>
          <a:xfrm>
            <a:off x="243742" y="908720"/>
            <a:ext cx="8656513" cy="1754326"/>
          </a:xfrm>
          <a:prstGeom prst="rect">
            <a:avLst/>
          </a:prstGeom>
        </p:spPr>
        <p:txBody>
          <a:bodyPr wrap="square">
            <a:spAutoFit/>
          </a:bodyPr>
          <a:lstStyle/>
          <a:p>
            <a:endParaRPr lang="es-MX" dirty="0" smtClean="0"/>
          </a:p>
          <a:p>
            <a:r>
              <a:rPr lang="en-US" dirty="0" smtClean="0"/>
              <a:t/>
            </a:r>
            <a:br>
              <a:rPr lang="en-US" dirty="0" smtClean="0"/>
            </a:br>
            <a:r>
              <a:rPr lang="en-US" dirty="0" smtClean="0"/>
              <a:t>The Early Warning for Severe Weather aims are to inform the population about the presence of heavy rains, wind, hail, snowfall or snow water, as well as high or low temperatures. This weather alert has a colored traffic light to indicate the magnitude and estimated time of the onset of the phenomenon and so people can prepare.</a:t>
            </a:r>
            <a:endParaRPr lang="es-MX"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198" y="2927127"/>
            <a:ext cx="4316413"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7975" y="764704"/>
            <a:ext cx="8368481" cy="360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Alerta Temprana por Tiempo Severo </a:t>
            </a:r>
            <a:endParaRPr lang="es-MX" dirty="0"/>
          </a:p>
        </p:txBody>
      </p:sp>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14</a:t>
            </a:fld>
            <a:endParaRPr lang="es-MX" b="1" dirty="0">
              <a:solidFill>
                <a:schemeClr val="bg1"/>
              </a:solidFill>
            </a:endParaRPr>
          </a:p>
        </p:txBody>
      </p:sp>
    </p:spTree>
    <p:extLst>
      <p:ext uri="{BB962C8B-B14F-4D97-AF65-F5344CB8AC3E}">
        <p14:creationId xmlns:p14="http://schemas.microsoft.com/office/powerpoint/2010/main" val="3335615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1535113"/>
            <a:ext cx="8834437"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55576" y="908720"/>
            <a:ext cx="5904656" cy="369332"/>
          </a:xfrm>
          <a:prstGeom prst="rect">
            <a:avLst/>
          </a:prstGeom>
          <a:noFill/>
        </p:spPr>
        <p:txBody>
          <a:bodyPr wrap="square" rtlCol="0">
            <a:spAutoFit/>
          </a:bodyPr>
          <a:lstStyle/>
          <a:p>
            <a:r>
              <a:rPr lang="en-US" dirty="0" smtClean="0"/>
              <a:t>Traffic Light Early Warning for Severe Weather</a:t>
            </a:r>
            <a:endParaRPr lang="es-MX" dirty="0"/>
          </a:p>
        </p:txBody>
      </p:sp>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15</a:t>
            </a:fld>
            <a:endParaRPr lang="es-MX" b="1" dirty="0">
              <a:solidFill>
                <a:schemeClr val="bg1"/>
              </a:solidFill>
            </a:endParaRPr>
          </a:p>
        </p:txBody>
      </p:sp>
    </p:spTree>
    <p:extLst>
      <p:ext uri="{BB962C8B-B14F-4D97-AF65-F5344CB8AC3E}">
        <p14:creationId xmlns:p14="http://schemas.microsoft.com/office/powerpoint/2010/main" val="323381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441529" y="836712"/>
            <a:ext cx="8368481" cy="646331"/>
          </a:xfrm>
          <a:prstGeom prst="rect">
            <a:avLst/>
          </a:prstGeom>
        </p:spPr>
        <p:txBody>
          <a:bodyPr wrap="square">
            <a:spAutoFit/>
          </a:bodyPr>
          <a:lstStyle/>
          <a:p>
            <a:r>
              <a:rPr lang="en-US" dirty="0" smtClean="0"/>
              <a:t>It is divided into 5 levels by intensity of risk; for rains, winds, hail fall, high, low and snowy temperatures.</a:t>
            </a:r>
            <a:endParaRPr lang="es-MX"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1700808"/>
            <a:ext cx="8467725"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16</a:t>
            </a:fld>
            <a:endParaRPr lang="es-MX" b="1" dirty="0">
              <a:solidFill>
                <a:schemeClr val="bg1"/>
              </a:solidFill>
            </a:endParaRPr>
          </a:p>
        </p:txBody>
      </p:sp>
    </p:spTree>
    <p:extLst>
      <p:ext uri="{BB962C8B-B14F-4D97-AF65-F5344CB8AC3E}">
        <p14:creationId xmlns:p14="http://schemas.microsoft.com/office/powerpoint/2010/main" val="397869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Rectángulo"/>
          <p:cNvSpPr/>
          <p:nvPr/>
        </p:nvSpPr>
        <p:spPr>
          <a:xfrm>
            <a:off x="357081" y="1052736"/>
            <a:ext cx="8360097" cy="646331"/>
          </a:xfrm>
          <a:prstGeom prst="rect">
            <a:avLst/>
          </a:prstGeom>
        </p:spPr>
        <p:txBody>
          <a:bodyPr wrap="square">
            <a:spAutoFit/>
          </a:bodyPr>
          <a:lstStyle/>
          <a:p>
            <a:r>
              <a:rPr lang="en-US" dirty="0" smtClean="0"/>
              <a:t>The areas of greater and lesser risk are evaluated in accordance with the provisions of the Atlas of Dangers and Risks of Mexico City.</a:t>
            </a:r>
            <a:endParaRPr lang="es-MX"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7902" y="1375901"/>
            <a:ext cx="25908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91950" y="1988840"/>
            <a:ext cx="5475450" cy="923330"/>
          </a:xfrm>
          <a:prstGeom prst="rect">
            <a:avLst/>
          </a:prstGeom>
        </p:spPr>
        <p:txBody>
          <a:bodyPr wrap="square">
            <a:spAutoFit/>
          </a:bodyPr>
          <a:lstStyle/>
          <a:p>
            <a:r>
              <a:rPr lang="en-US" dirty="0" smtClean="0"/>
              <a:t>Data on temperature, direction and wind speed, humidity, as well as meteorological satellite and radar images for rain detection are collected.</a:t>
            </a:r>
            <a:endParaRPr lang="es-MX" dirty="0"/>
          </a:p>
        </p:txBody>
      </p:sp>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095486"/>
            <a:ext cx="33893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166524" y="3265802"/>
            <a:ext cx="4572000" cy="923330"/>
          </a:xfrm>
          <a:prstGeom prst="rect">
            <a:avLst/>
          </a:prstGeom>
        </p:spPr>
        <p:txBody>
          <a:bodyPr>
            <a:spAutoFit/>
          </a:bodyPr>
          <a:lstStyle/>
          <a:p>
            <a:r>
              <a:rPr lang="en-US" dirty="0" smtClean="0"/>
              <a:t>Computational models solve physical-mathematical equations to obtain short-term forecasts.</a:t>
            </a:r>
            <a:endParaRPr lang="es-MX" dirty="0"/>
          </a:p>
        </p:txBody>
      </p:sp>
      <p:pic>
        <p:nvPicPr>
          <p:cNvPr id="1638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4149080"/>
            <a:ext cx="25669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306402" y="692696"/>
            <a:ext cx="8392300" cy="360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Alerta Temprana por Tiempo Severo </a:t>
            </a:r>
            <a:endParaRPr lang="es-MX" dirty="0"/>
          </a:p>
        </p:txBody>
      </p:sp>
      <p:sp>
        <p:nvSpPr>
          <p:cNvPr id="4" name="Marcador de número de diapositiva 3"/>
          <p:cNvSpPr>
            <a:spLocks noGrp="1"/>
          </p:cNvSpPr>
          <p:nvPr>
            <p:ph type="sldNum" sz="quarter" idx="12"/>
          </p:nvPr>
        </p:nvSpPr>
        <p:spPr/>
        <p:txBody>
          <a:bodyPr/>
          <a:lstStyle/>
          <a:p>
            <a:fld id="{3BEF8008-2793-4B33-AD05-B19B9520372E}" type="slidenum">
              <a:rPr lang="es-MX" b="1" smtClean="0">
                <a:solidFill>
                  <a:schemeClr val="bg1"/>
                </a:solidFill>
              </a:rPr>
              <a:pPr/>
              <a:t>17</a:t>
            </a:fld>
            <a:endParaRPr lang="es-MX" b="1">
              <a:solidFill>
                <a:schemeClr val="bg1"/>
              </a:solidFill>
            </a:endParaRPr>
          </a:p>
        </p:txBody>
      </p:sp>
    </p:spTree>
    <p:extLst>
      <p:ext uri="{BB962C8B-B14F-4D97-AF65-F5344CB8AC3E}">
        <p14:creationId xmlns:p14="http://schemas.microsoft.com/office/powerpoint/2010/main" val="312617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CuadroTexto"/>
          <p:cNvSpPr txBox="1"/>
          <p:nvPr/>
        </p:nvSpPr>
        <p:spPr>
          <a:xfrm>
            <a:off x="612775" y="1027006"/>
            <a:ext cx="8207697" cy="5909310"/>
          </a:xfrm>
          <a:prstGeom prst="rect">
            <a:avLst/>
          </a:prstGeom>
          <a:noFill/>
        </p:spPr>
        <p:txBody>
          <a:bodyPr wrap="square" rtlCol="0">
            <a:spAutoFit/>
          </a:bodyPr>
          <a:lstStyle/>
          <a:p>
            <a:r>
              <a:rPr lang="en-US" dirty="0" smtClean="0"/>
              <a:t>MECHANISMS OF DISSEMINATION OF ALERTS</a:t>
            </a:r>
            <a:endParaRPr lang="es-MX" b="1" dirty="0"/>
          </a:p>
          <a:p>
            <a:endParaRPr lang="es-MX" b="1" dirty="0" smtClean="0"/>
          </a:p>
          <a:p>
            <a:pPr algn="just"/>
            <a:r>
              <a:rPr lang="en-US" dirty="0" smtClean="0"/>
              <a:t>Currently the alert is spread to the population through newsletters for the media, directly through social networks, through the speakers of the C5 cameras, through the available spaces of the city government such as:</a:t>
            </a:r>
          </a:p>
          <a:p>
            <a:pPr algn="just"/>
            <a:endParaRPr lang="en-US" dirty="0" smtClean="0"/>
          </a:p>
          <a:p>
            <a:pPr algn="just"/>
            <a:r>
              <a:rPr lang="en-US" dirty="0" smtClean="0"/>
              <a:t> -</a:t>
            </a:r>
            <a:r>
              <a:rPr lang="en-US" dirty="0" err="1" smtClean="0"/>
              <a:t>Mubibus</a:t>
            </a:r>
            <a:r>
              <a:rPr lang="en-US" dirty="0" smtClean="0"/>
              <a:t> screens</a:t>
            </a:r>
            <a:endParaRPr lang="es-MX" b="1" dirty="0" smtClean="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r>
              <a:rPr lang="es-MX" b="1" dirty="0" smtClean="0"/>
              <a:t> </a:t>
            </a:r>
            <a:endParaRPr lang="es-MX" b="1"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789" y="3717032"/>
            <a:ext cx="429260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18</a:t>
            </a:fld>
            <a:endParaRPr lang="es-MX" b="1" dirty="0">
              <a:solidFill>
                <a:schemeClr val="bg1"/>
              </a:solidFill>
            </a:endParaRPr>
          </a:p>
        </p:txBody>
      </p:sp>
    </p:spTree>
    <p:extLst>
      <p:ext uri="{BB962C8B-B14F-4D97-AF65-F5344CB8AC3E}">
        <p14:creationId xmlns:p14="http://schemas.microsoft.com/office/powerpoint/2010/main" val="278364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155575" y="764704"/>
            <a:ext cx="8664897" cy="2308324"/>
          </a:xfrm>
          <a:prstGeom prst="rect">
            <a:avLst/>
          </a:prstGeom>
        </p:spPr>
        <p:txBody>
          <a:bodyPr wrap="square">
            <a:spAutoFit/>
          </a:bodyPr>
          <a:lstStyle/>
          <a:p>
            <a:pPr algn="just"/>
            <a:endParaRPr lang="es-MX" sz="2400" dirty="0" smtClean="0"/>
          </a:p>
          <a:p>
            <a:pPr algn="just"/>
            <a:endParaRPr lang="es-MX" sz="2400" dirty="0" smtClean="0"/>
          </a:p>
          <a:p>
            <a:pPr algn="just"/>
            <a:endParaRPr lang="es-MX" sz="2400" dirty="0"/>
          </a:p>
          <a:p>
            <a:pPr algn="just"/>
            <a:endParaRPr lang="es-MX" sz="2400" dirty="0" smtClean="0"/>
          </a:p>
          <a:p>
            <a:pPr algn="just"/>
            <a:endParaRPr lang="es-MX" sz="2400" dirty="0"/>
          </a:p>
          <a:p>
            <a:pPr algn="just"/>
            <a:r>
              <a:rPr lang="es-MX" sz="2400" dirty="0" smtClean="0"/>
              <a:t> </a:t>
            </a:r>
          </a:p>
        </p:txBody>
      </p:sp>
      <p:pic>
        <p:nvPicPr>
          <p:cNvPr id="11" name="10 Imagen"/>
          <p:cNvPicPr>
            <a:picLocks noChangeAspect="1"/>
          </p:cNvPicPr>
          <p:nvPr/>
        </p:nvPicPr>
        <p:blipFill rotWithShape="1">
          <a:blip r:embed="rId4" cstate="print">
            <a:extLst>
              <a:ext uri="{28A0092B-C50C-407E-A947-70E740481C1C}">
                <a14:useLocalDpi xmlns:a14="http://schemas.microsoft.com/office/drawing/2010/main" val="0"/>
              </a:ext>
            </a:extLst>
          </a:blip>
          <a:srcRect l="3429" t="17694" r="10618" b="6303"/>
          <a:stretch/>
        </p:blipFill>
        <p:spPr>
          <a:xfrm>
            <a:off x="2236023" y="1934103"/>
            <a:ext cx="4671951" cy="3098270"/>
          </a:xfrm>
          <a:prstGeom prst="rect">
            <a:avLst/>
          </a:prstGeom>
        </p:spPr>
      </p:pic>
      <p:sp>
        <p:nvSpPr>
          <p:cNvPr id="10" name="9 Rectángulo"/>
          <p:cNvSpPr/>
          <p:nvPr/>
        </p:nvSpPr>
        <p:spPr>
          <a:xfrm>
            <a:off x="307975" y="995536"/>
            <a:ext cx="8512497" cy="646331"/>
          </a:xfrm>
          <a:prstGeom prst="rect">
            <a:avLst/>
          </a:prstGeom>
        </p:spPr>
        <p:txBody>
          <a:bodyPr wrap="square">
            <a:spAutoFit/>
          </a:bodyPr>
          <a:lstStyle/>
          <a:p>
            <a:r>
              <a:rPr lang="en-US" dirty="0" smtClean="0"/>
              <a:t>Screens located in the main roads of Mexico City, belonging to the Secretariat of Works and Services of the CDMX.</a:t>
            </a:r>
            <a:endParaRPr lang="es-MX" dirty="0"/>
          </a:p>
        </p:txBody>
      </p:sp>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19</a:t>
            </a:fld>
            <a:endParaRPr lang="es-MX" b="1" dirty="0">
              <a:solidFill>
                <a:schemeClr val="bg1"/>
              </a:solidFill>
            </a:endParaRPr>
          </a:p>
        </p:txBody>
      </p:sp>
    </p:spTree>
    <p:extLst>
      <p:ext uri="{BB962C8B-B14F-4D97-AF65-F5344CB8AC3E}">
        <p14:creationId xmlns:p14="http://schemas.microsoft.com/office/powerpoint/2010/main" val="304426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3 CuadroTexto"/>
          <p:cNvSpPr txBox="1"/>
          <p:nvPr/>
        </p:nvSpPr>
        <p:spPr>
          <a:xfrm>
            <a:off x="1496479" y="620688"/>
            <a:ext cx="6603913" cy="461665"/>
          </a:xfrm>
          <a:prstGeom prst="rect">
            <a:avLst/>
          </a:prstGeom>
          <a:solidFill>
            <a:schemeClr val="bg1"/>
          </a:solidFill>
        </p:spPr>
        <p:txBody>
          <a:bodyPr wrap="square" rtlCol="0">
            <a:spAutoFit/>
          </a:bodyPr>
          <a:lstStyle/>
          <a:p>
            <a:pPr indent="-457200" algn="ctr"/>
            <a:endParaRPr lang="en-US" sz="2400" b="1" dirty="0" smtClean="0"/>
          </a:p>
        </p:txBody>
      </p:sp>
      <p:sp>
        <p:nvSpPr>
          <p:cNvPr id="8" name="7 CuadroTexto"/>
          <p:cNvSpPr txBox="1"/>
          <p:nvPr/>
        </p:nvSpPr>
        <p:spPr>
          <a:xfrm>
            <a:off x="0" y="980728"/>
            <a:ext cx="4263117" cy="1015663"/>
          </a:xfrm>
          <a:prstGeom prst="rect">
            <a:avLst/>
          </a:prstGeom>
          <a:noFill/>
        </p:spPr>
        <p:txBody>
          <a:bodyPr wrap="square" rtlCol="0">
            <a:spAutoFit/>
          </a:bodyPr>
          <a:lstStyle/>
          <a:p>
            <a:pPr algn="ctr"/>
            <a:r>
              <a:rPr lang="en-US" sz="2000" dirty="0" smtClean="0"/>
              <a:t/>
            </a:r>
            <a:br>
              <a:rPr lang="en-US" sz="2000" dirty="0" smtClean="0"/>
            </a:br>
            <a:r>
              <a:rPr lang="en-US" sz="2000" dirty="0" smtClean="0"/>
              <a:t>Number of Emergencies Registered in the Cit</a:t>
            </a:r>
            <a:endParaRPr lang="es-MX" sz="2000" b="1" dirty="0"/>
          </a:p>
        </p:txBody>
      </p:sp>
      <p:graphicFrame>
        <p:nvGraphicFramePr>
          <p:cNvPr id="9" name="Gráfico 8"/>
          <p:cNvGraphicFramePr>
            <a:graphicFrameLocks/>
          </p:cNvGraphicFramePr>
          <p:nvPr>
            <p:extLst>
              <p:ext uri="{D42A27DB-BD31-4B8C-83A1-F6EECF244321}">
                <p14:modId xmlns:p14="http://schemas.microsoft.com/office/powerpoint/2010/main" val="2369096398"/>
              </p:ext>
            </p:extLst>
          </p:nvPr>
        </p:nvGraphicFramePr>
        <p:xfrm>
          <a:off x="4571999" y="2219101"/>
          <a:ext cx="4522587" cy="3359055"/>
        </p:xfrm>
        <a:graphic>
          <a:graphicData uri="http://schemas.openxmlformats.org/drawingml/2006/chart">
            <c:chart xmlns:c="http://schemas.openxmlformats.org/drawingml/2006/chart" xmlns:r="http://schemas.openxmlformats.org/officeDocument/2006/relationships" r:id="rId5"/>
          </a:graphicData>
        </a:graphic>
      </p:graphicFrame>
      <p:sp>
        <p:nvSpPr>
          <p:cNvPr id="10" name="7 CuadroTexto"/>
          <p:cNvSpPr txBox="1"/>
          <p:nvPr/>
        </p:nvSpPr>
        <p:spPr>
          <a:xfrm>
            <a:off x="4652392" y="1215358"/>
            <a:ext cx="4522587" cy="707886"/>
          </a:xfrm>
          <a:prstGeom prst="rect">
            <a:avLst/>
          </a:prstGeom>
          <a:noFill/>
        </p:spPr>
        <p:txBody>
          <a:bodyPr wrap="square" rtlCol="0">
            <a:spAutoFit/>
          </a:bodyPr>
          <a:lstStyle/>
          <a:p>
            <a:pPr algn="ctr"/>
            <a:r>
              <a:rPr lang="en-US" sz="2000" dirty="0" smtClean="0"/>
              <a:t>Percent Distribution of Registered Emergencies in the City</a:t>
            </a:r>
            <a:endParaRPr lang="es-MX" sz="2000" b="1" dirty="0"/>
          </a:p>
        </p:txBody>
      </p:sp>
      <p:graphicFrame>
        <p:nvGraphicFramePr>
          <p:cNvPr id="2" name="Tabla 1"/>
          <p:cNvGraphicFramePr>
            <a:graphicFrameLocks noGrp="1"/>
          </p:cNvGraphicFramePr>
          <p:nvPr>
            <p:extLst>
              <p:ext uri="{D42A27DB-BD31-4B8C-83A1-F6EECF244321}">
                <p14:modId xmlns:p14="http://schemas.microsoft.com/office/powerpoint/2010/main" val="1553077997"/>
              </p:ext>
            </p:extLst>
          </p:nvPr>
        </p:nvGraphicFramePr>
        <p:xfrm>
          <a:off x="84475" y="2401726"/>
          <a:ext cx="4263117" cy="1973580"/>
        </p:xfrm>
        <a:graphic>
          <a:graphicData uri="http://schemas.openxmlformats.org/drawingml/2006/table">
            <a:tbl>
              <a:tblPr>
                <a:tableStyleId>{0505E3EF-67EA-436B-97B2-0124C06EBD24}</a:tableStyleId>
              </a:tblPr>
              <a:tblGrid>
                <a:gridCol w="2661219">
                  <a:extLst>
                    <a:ext uri="{9D8B030D-6E8A-4147-A177-3AD203B41FA5}">
                      <a16:colId xmlns="" xmlns:a16="http://schemas.microsoft.com/office/drawing/2014/main" val="3453999611"/>
                    </a:ext>
                  </a:extLst>
                </a:gridCol>
                <a:gridCol w="1601898">
                  <a:extLst>
                    <a:ext uri="{9D8B030D-6E8A-4147-A177-3AD203B41FA5}">
                      <a16:colId xmlns="" xmlns:a16="http://schemas.microsoft.com/office/drawing/2014/main" val="3067334460"/>
                    </a:ext>
                  </a:extLst>
                </a:gridCol>
              </a:tblGrid>
              <a:tr h="182880">
                <a:tc>
                  <a:txBody>
                    <a:bodyPr/>
                    <a:lstStyle/>
                    <a:p>
                      <a:pPr algn="ctr" fontAlgn="ctr"/>
                      <a:r>
                        <a:rPr lang="es-MX" dirty="0" err="1" smtClean="0"/>
                        <a:t>Type</a:t>
                      </a:r>
                      <a:r>
                        <a:rPr lang="es-MX" dirty="0" smtClean="0"/>
                        <a:t> of </a:t>
                      </a:r>
                      <a:r>
                        <a:rPr lang="es-MX" dirty="0" err="1" smtClean="0"/>
                        <a:t>phenomenon</a:t>
                      </a:r>
                      <a:endParaRPr lang="en-US" sz="1800" b="1"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es-MX" dirty="0" err="1" smtClean="0"/>
                        <a:t>Quantity</a:t>
                      </a:r>
                      <a:endParaRPr lang="en-US" sz="1800" b="1"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extLst>
                  <a:ext uri="{0D108BD9-81ED-4DB2-BD59-A6C34878D82A}">
                    <a16:rowId xmlns="" xmlns:a16="http://schemas.microsoft.com/office/drawing/2014/main" val="3323195289"/>
                  </a:ext>
                </a:extLst>
              </a:tr>
              <a:tr h="182880">
                <a:tc>
                  <a:txBody>
                    <a:bodyPr/>
                    <a:lstStyle/>
                    <a:p>
                      <a:pPr algn="l" fontAlgn="b"/>
                      <a:r>
                        <a:rPr lang="es-MX" dirty="0" smtClean="0"/>
                        <a:t>Geological</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US" sz="1800" u="none" strike="noStrike">
                          <a:effectLst/>
                        </a:rPr>
                        <a:t>450</a:t>
                      </a:r>
                      <a:endParaRPr lang="en-US" sz="1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4102187551"/>
                  </a:ext>
                </a:extLst>
              </a:tr>
              <a:tr h="182880">
                <a:tc>
                  <a:txBody>
                    <a:bodyPr/>
                    <a:lstStyle/>
                    <a:p>
                      <a:pPr algn="l" fontAlgn="b"/>
                      <a:r>
                        <a:rPr lang="es-MX" sz="1800" b="0" i="0" kern="1200" dirty="0" err="1" smtClean="0">
                          <a:solidFill>
                            <a:schemeClr val="dk1"/>
                          </a:solidFill>
                          <a:latin typeface="+mn-lt"/>
                          <a:ea typeface="+mn-ea"/>
                          <a:cs typeface="+mn-cs"/>
                        </a:rPr>
                        <a:t>Hydrometeorological</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US" sz="1800" u="none" strike="noStrike">
                          <a:effectLst/>
                        </a:rPr>
                        <a:t>1,434</a:t>
                      </a:r>
                      <a:endParaRPr lang="en-US" sz="1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3433382142"/>
                  </a:ext>
                </a:extLst>
              </a:tr>
              <a:tr h="182880">
                <a:tc>
                  <a:txBody>
                    <a:bodyPr/>
                    <a:lstStyle/>
                    <a:p>
                      <a:pPr algn="l" fontAlgn="b"/>
                      <a:r>
                        <a:rPr lang="es-MX" dirty="0" err="1" smtClean="0"/>
                        <a:t>Technological</a:t>
                      </a:r>
                      <a:r>
                        <a:rPr lang="es-MX" dirty="0" smtClean="0"/>
                        <a:t> </a:t>
                      </a:r>
                      <a:r>
                        <a:rPr lang="es-MX" dirty="0" err="1" smtClean="0"/>
                        <a:t>Chemist</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US" sz="1800" u="none" strike="noStrike">
                          <a:effectLst/>
                        </a:rPr>
                        <a:t>3,871</a:t>
                      </a:r>
                      <a:endParaRPr lang="en-US" sz="1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688608979"/>
                  </a:ext>
                </a:extLst>
              </a:tr>
              <a:tr h="182880">
                <a:tc>
                  <a:txBody>
                    <a:bodyPr/>
                    <a:lstStyle/>
                    <a:p>
                      <a:pPr algn="l" fontAlgn="b"/>
                      <a:r>
                        <a:rPr lang="es-MX" dirty="0" err="1" smtClean="0"/>
                        <a:t>Ecological</a:t>
                      </a:r>
                      <a:r>
                        <a:rPr lang="es-MX" dirty="0" smtClean="0"/>
                        <a:t> </a:t>
                      </a:r>
                      <a:r>
                        <a:rPr lang="es-MX" dirty="0" err="1" smtClean="0"/>
                        <a:t>Sanitary</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554184060"/>
                  </a:ext>
                </a:extLst>
              </a:tr>
              <a:tr h="182880">
                <a:tc>
                  <a:txBody>
                    <a:bodyPr/>
                    <a:lstStyle/>
                    <a:p>
                      <a:pPr algn="l" fontAlgn="b"/>
                      <a:r>
                        <a:rPr lang="es-MX" dirty="0" smtClean="0"/>
                        <a:t>Socio-</a:t>
                      </a:r>
                      <a:r>
                        <a:rPr lang="es-MX" dirty="0" err="1" smtClean="0"/>
                        <a:t>organizational</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US" sz="1800" u="none" strike="noStrike">
                          <a:effectLst/>
                        </a:rPr>
                        <a:t>4,589</a:t>
                      </a:r>
                      <a:endParaRPr lang="en-US" sz="1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2530009478"/>
                  </a:ext>
                </a:extLst>
              </a:tr>
              <a:tr h="182880">
                <a:tc>
                  <a:txBody>
                    <a:bodyPr/>
                    <a:lstStyle/>
                    <a:p>
                      <a:pPr algn="ctr"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US" sz="1800" b="1" u="none" strike="noStrike" dirty="0">
                          <a:effectLst/>
                        </a:rPr>
                        <a:t>10,444</a:t>
                      </a:r>
                      <a:endParaRPr lang="en-US" sz="18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3133385485"/>
                  </a:ext>
                </a:extLst>
              </a:tr>
            </a:tbl>
          </a:graphicData>
        </a:graphic>
      </p:graphicFrame>
      <p:sp>
        <p:nvSpPr>
          <p:cNvPr id="3" name="Marcador de número de diapositiva 2"/>
          <p:cNvSpPr>
            <a:spLocks noGrp="1"/>
          </p:cNvSpPr>
          <p:nvPr>
            <p:ph type="sldNum" sz="quarter" idx="12"/>
          </p:nvPr>
        </p:nvSpPr>
        <p:spPr>
          <a:xfrm>
            <a:off x="6824335" y="6460559"/>
            <a:ext cx="2133600" cy="365125"/>
          </a:xfrm>
        </p:spPr>
        <p:txBody>
          <a:bodyPr/>
          <a:lstStyle/>
          <a:p>
            <a:fld id="{3BEF8008-2793-4B33-AD05-B19B9520372E}" type="slidenum">
              <a:rPr lang="es-MX" b="1" smtClean="0">
                <a:solidFill>
                  <a:schemeClr val="bg1"/>
                </a:solidFill>
              </a:rPr>
              <a:pPr/>
              <a:t>2</a:t>
            </a:fld>
            <a:endParaRPr lang="es-MX" b="1" dirty="0">
              <a:solidFill>
                <a:schemeClr val="bg1"/>
              </a:solidFill>
            </a:endParaRPr>
          </a:p>
        </p:txBody>
      </p:sp>
    </p:spTree>
    <p:extLst>
      <p:ext uri="{BB962C8B-B14F-4D97-AF65-F5344CB8AC3E}">
        <p14:creationId xmlns:p14="http://schemas.microsoft.com/office/powerpoint/2010/main" val="4263401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gobierno de la ciudad de me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gobierno de la ciudad de mex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p:cNvSpPr/>
          <p:nvPr/>
        </p:nvSpPr>
        <p:spPr>
          <a:xfrm>
            <a:off x="307975" y="980728"/>
            <a:ext cx="8512497" cy="3693319"/>
          </a:xfrm>
          <a:prstGeom prst="rect">
            <a:avLst/>
          </a:prstGeom>
        </p:spPr>
        <p:txBody>
          <a:bodyPr wrap="square">
            <a:spAutoFit/>
          </a:bodyPr>
          <a:lstStyle/>
          <a:p>
            <a:r>
              <a:rPr lang="en-US" dirty="0" smtClean="0"/>
              <a:t>There is dissemination through social networks and coordination through </a:t>
            </a:r>
            <a:r>
              <a:rPr lang="en-US" dirty="0" err="1" smtClean="0"/>
              <a:t>WhatsApp</a:t>
            </a:r>
            <a:r>
              <a:rPr lang="en-US" dirty="0" smtClean="0"/>
              <a:t> and email groups with authorities of the central, federal and 16 Municipal Governments, which allow the establishment of coordinated action protocols, as well as 24-hour surveillance and attention of the day.</a:t>
            </a:r>
            <a:endParaRPr lang="es-MX" dirty="0"/>
          </a:p>
          <a:p>
            <a:endParaRPr lang="es-MX" dirty="0" smtClean="0"/>
          </a:p>
          <a:p>
            <a:endParaRPr lang="es-MX" dirty="0" smtClean="0"/>
          </a:p>
          <a:p>
            <a:endParaRPr lang="es-MX" dirty="0" smtClean="0"/>
          </a:p>
          <a:p>
            <a:endParaRPr lang="es-MX" dirty="0"/>
          </a:p>
          <a:p>
            <a:endParaRPr lang="es-MX" dirty="0" smtClean="0"/>
          </a:p>
          <a:p>
            <a:endParaRPr lang="es-MX" dirty="0"/>
          </a:p>
          <a:p>
            <a:endParaRPr lang="es-MX" dirty="0" smtClean="0"/>
          </a:p>
          <a:p>
            <a:endParaRPr lang="es-MX" dirty="0"/>
          </a:p>
          <a:p>
            <a:endParaRPr lang="es-MX" dirty="0"/>
          </a:p>
        </p:txBody>
      </p:sp>
      <p:sp>
        <p:nvSpPr>
          <p:cNvPr id="2050" name="AutoShape 2" descr="Resultado de imagen para logo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grpSp>
        <p:nvGrpSpPr>
          <p:cNvPr id="12" name="11 Grupo"/>
          <p:cNvGrpSpPr/>
          <p:nvPr/>
        </p:nvGrpSpPr>
        <p:grpSpPr>
          <a:xfrm>
            <a:off x="6084168" y="3645024"/>
            <a:ext cx="2574630" cy="740365"/>
            <a:chOff x="1619672" y="4149080"/>
            <a:chExt cx="6929561" cy="1847850"/>
          </a:xfrm>
        </p:grpSpPr>
        <p:pic>
          <p:nvPicPr>
            <p:cNvPr id="2051" name="Picture 3"/>
            <p:cNvPicPr>
              <a:picLocks noChangeAspect="1" noChangeArrowheads="1"/>
            </p:cNvPicPr>
            <p:nvPr/>
          </p:nvPicPr>
          <p:blipFill>
            <a:blip r:embed="rId4" cstate="print"/>
            <a:srcRect/>
            <a:stretch>
              <a:fillRect/>
            </a:stretch>
          </p:blipFill>
          <p:spPr bwMode="auto">
            <a:xfrm>
              <a:off x="6444208" y="4221088"/>
              <a:ext cx="2105025" cy="17240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211960" y="4149080"/>
              <a:ext cx="1914525" cy="184785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1619672" y="4149080"/>
              <a:ext cx="2390775" cy="1704975"/>
            </a:xfrm>
            <a:prstGeom prst="rect">
              <a:avLst/>
            </a:prstGeom>
            <a:noFill/>
            <a:ln w="9525">
              <a:noFill/>
              <a:miter lim="800000"/>
              <a:headEnd/>
              <a:tailEnd/>
            </a:ln>
          </p:spPr>
        </p:pic>
      </p:grpSp>
      <p:sp>
        <p:nvSpPr>
          <p:cNvPr id="8" name="7 CuadroTexto"/>
          <p:cNvSpPr txBox="1"/>
          <p:nvPr/>
        </p:nvSpPr>
        <p:spPr>
          <a:xfrm>
            <a:off x="3062118" y="5321964"/>
            <a:ext cx="1737655" cy="369332"/>
          </a:xfrm>
          <a:prstGeom prst="rect">
            <a:avLst/>
          </a:prstGeom>
          <a:noFill/>
        </p:spPr>
        <p:txBody>
          <a:bodyPr wrap="none" rtlCol="0">
            <a:spAutoFit/>
          </a:bodyPr>
          <a:lstStyle/>
          <a:p>
            <a:r>
              <a:rPr lang="en-US" dirty="0" smtClean="0"/>
              <a:t>C5 CDMX image </a:t>
            </a:r>
            <a:endParaRPr lang="es-MX" dirty="0"/>
          </a:p>
        </p:txBody>
      </p:sp>
      <p:pic>
        <p:nvPicPr>
          <p:cNvPr id="9" name="8 Imagen"/>
          <p:cNvPicPr>
            <a:picLocks noChangeAspect="1"/>
          </p:cNvPicPr>
          <p:nvPr/>
        </p:nvPicPr>
        <p:blipFill rotWithShape="1">
          <a:blip r:embed="rId7" cstate="print">
            <a:extLst>
              <a:ext uri="{28A0092B-C50C-407E-A947-70E740481C1C}">
                <a14:useLocalDpi xmlns:a14="http://schemas.microsoft.com/office/drawing/2010/main" val="0"/>
              </a:ext>
            </a:extLst>
          </a:blip>
          <a:srcRect t="15378"/>
          <a:stretch/>
        </p:blipFill>
        <p:spPr>
          <a:xfrm>
            <a:off x="597774" y="2276872"/>
            <a:ext cx="4928687" cy="3128089"/>
          </a:xfrm>
          <a:prstGeom prst="rect">
            <a:avLst/>
          </a:prstGeom>
        </p:spPr>
      </p:pic>
      <p:sp>
        <p:nvSpPr>
          <p:cNvPr id="2" name="Marcador de número de diapositiva 1"/>
          <p:cNvSpPr>
            <a:spLocks noGrp="1"/>
          </p:cNvSpPr>
          <p:nvPr>
            <p:ph type="sldNum" sz="quarter" idx="12"/>
          </p:nvPr>
        </p:nvSpPr>
        <p:spPr/>
        <p:txBody>
          <a:bodyPr/>
          <a:lstStyle/>
          <a:p>
            <a:fld id="{3BEF8008-2793-4B33-AD05-B19B9520372E}" type="slidenum">
              <a:rPr lang="es-MX" b="1" smtClean="0">
                <a:solidFill>
                  <a:schemeClr val="bg1"/>
                </a:solidFill>
              </a:rPr>
              <a:pPr/>
              <a:t>20</a:t>
            </a:fld>
            <a:endParaRPr lang="es-MX" b="1" dirty="0">
              <a:solidFill>
                <a:schemeClr val="bg1"/>
              </a:solidFill>
            </a:endParaRPr>
          </a:p>
        </p:txBody>
      </p:sp>
    </p:spTree>
    <p:extLst>
      <p:ext uri="{BB962C8B-B14F-4D97-AF65-F5344CB8AC3E}">
        <p14:creationId xmlns:p14="http://schemas.microsoft.com/office/powerpoint/2010/main" val="3022640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gobierno de la ciudad de me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gobierno de la ciudad de mex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50" name="AutoShape 2" descr="Resultado de imagen para logo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458" y="908720"/>
            <a:ext cx="8172400" cy="4090186"/>
          </a:xfrm>
          <a:prstGeom prst="rect">
            <a:avLst/>
          </a:prstGeom>
        </p:spPr>
      </p:pic>
      <p:sp>
        <p:nvSpPr>
          <p:cNvPr id="2" name="1 CuadroTexto"/>
          <p:cNvSpPr txBox="1"/>
          <p:nvPr/>
        </p:nvSpPr>
        <p:spPr>
          <a:xfrm>
            <a:off x="5364088" y="5157192"/>
            <a:ext cx="3024336" cy="338554"/>
          </a:xfrm>
          <a:prstGeom prst="rect">
            <a:avLst/>
          </a:prstGeom>
          <a:noFill/>
        </p:spPr>
        <p:txBody>
          <a:bodyPr wrap="square" rtlCol="0">
            <a:spAutoFit/>
          </a:bodyPr>
          <a:lstStyle/>
          <a:p>
            <a:r>
              <a:rPr lang="en-US" sz="1600" dirty="0" smtClean="0"/>
              <a:t>Image of an alert</a:t>
            </a:r>
            <a:r>
              <a:rPr lang="es-MX" sz="1600" dirty="0" smtClean="0"/>
              <a:t>.</a:t>
            </a:r>
            <a:endParaRPr lang="es-MX" sz="1600" dirty="0"/>
          </a:p>
        </p:txBody>
      </p:sp>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21</a:t>
            </a:fld>
            <a:endParaRPr lang="es-MX" b="1" dirty="0">
              <a:solidFill>
                <a:schemeClr val="bg1"/>
              </a:solidFill>
            </a:endParaRPr>
          </a:p>
        </p:txBody>
      </p:sp>
    </p:spTree>
    <p:extLst>
      <p:ext uri="{BB962C8B-B14F-4D97-AF65-F5344CB8AC3E}">
        <p14:creationId xmlns:p14="http://schemas.microsoft.com/office/powerpoint/2010/main" val="599546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gobierno de la ciudad de me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gobierno de la ciudad de mex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50" name="AutoShape 2" descr="Resultado de imagen para logo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276" y="1052736"/>
            <a:ext cx="6123445" cy="3157401"/>
          </a:xfrm>
          <a:prstGeom prst="rect">
            <a:avLst/>
          </a:prstGeom>
        </p:spPr>
      </p:pic>
      <p:sp>
        <p:nvSpPr>
          <p:cNvPr id="7" name="6 CuadroTexto"/>
          <p:cNvSpPr txBox="1"/>
          <p:nvPr/>
        </p:nvSpPr>
        <p:spPr>
          <a:xfrm>
            <a:off x="4211960" y="4293096"/>
            <a:ext cx="3240360" cy="369332"/>
          </a:xfrm>
          <a:prstGeom prst="rect">
            <a:avLst/>
          </a:prstGeom>
          <a:noFill/>
        </p:spPr>
        <p:txBody>
          <a:bodyPr wrap="square" rtlCol="0">
            <a:spAutoFit/>
          </a:bodyPr>
          <a:lstStyle/>
          <a:p>
            <a:r>
              <a:rPr lang="en-US" dirty="0" smtClean="0"/>
              <a:t>Warning image for the CDMX.</a:t>
            </a:r>
            <a:endParaRPr lang="es-MX" dirty="0"/>
          </a:p>
        </p:txBody>
      </p:sp>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22</a:t>
            </a:fld>
            <a:endParaRPr lang="es-MX" b="1" dirty="0">
              <a:solidFill>
                <a:schemeClr val="bg1"/>
              </a:solidFill>
            </a:endParaRPr>
          </a:p>
        </p:txBody>
      </p:sp>
    </p:spTree>
    <p:extLst>
      <p:ext uri="{BB962C8B-B14F-4D97-AF65-F5344CB8AC3E}">
        <p14:creationId xmlns:p14="http://schemas.microsoft.com/office/powerpoint/2010/main" val="478817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gobierno de la ciudad de me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gobierno de la ciudad de mex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50" name="AutoShape 2" descr="Resultado de imagen para logo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1412776"/>
            <a:ext cx="6502111" cy="3449167"/>
          </a:xfrm>
          <a:prstGeom prst="rect">
            <a:avLst/>
          </a:prstGeom>
        </p:spPr>
      </p:pic>
      <p:sp>
        <p:nvSpPr>
          <p:cNvPr id="2" name="1 CuadroTexto"/>
          <p:cNvSpPr txBox="1"/>
          <p:nvPr/>
        </p:nvSpPr>
        <p:spPr>
          <a:xfrm>
            <a:off x="3496331" y="4941168"/>
            <a:ext cx="4409428" cy="646331"/>
          </a:xfrm>
          <a:prstGeom prst="rect">
            <a:avLst/>
          </a:prstGeom>
          <a:noFill/>
        </p:spPr>
        <p:txBody>
          <a:bodyPr wrap="square" rtlCol="0">
            <a:spAutoFit/>
          </a:bodyPr>
          <a:lstStyle/>
          <a:p>
            <a:r>
              <a:rPr lang="en-US" dirty="0" smtClean="0"/>
              <a:t>Image of the Popocatépetl volcano activity report</a:t>
            </a:r>
            <a:endParaRPr lang="es-MX" dirty="0"/>
          </a:p>
        </p:txBody>
      </p:sp>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23</a:t>
            </a:fld>
            <a:endParaRPr lang="es-MX" b="1" dirty="0">
              <a:solidFill>
                <a:schemeClr val="bg1"/>
              </a:solidFill>
            </a:endParaRPr>
          </a:p>
        </p:txBody>
      </p:sp>
    </p:spTree>
    <p:extLst>
      <p:ext uri="{BB962C8B-B14F-4D97-AF65-F5344CB8AC3E}">
        <p14:creationId xmlns:p14="http://schemas.microsoft.com/office/powerpoint/2010/main" val="54579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gobierno de la ciudad de me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gobierno de la ciudad de mex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50" name="AutoShape 2" descr="Resultado de imagen para logo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 name="CuadroTexto 7"/>
          <p:cNvSpPr txBox="1"/>
          <p:nvPr/>
        </p:nvSpPr>
        <p:spPr>
          <a:xfrm>
            <a:off x="307975" y="1484784"/>
            <a:ext cx="8656513"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Common Alerting Protocol allows clear and precise information to be sent to people who are at risk so that they have the opportunity to protect themselves.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 In emergency situations, short, standardized and regionalized messages are required to make the alert effective communication. </a:t>
            </a:r>
          </a:p>
          <a:p>
            <a:pPr marL="285750" indent="-285750"/>
            <a:endParaRPr lang="en-US" sz="2000" dirty="0" smtClean="0"/>
          </a:p>
          <a:p>
            <a:pPr marL="285750" indent="-285750">
              <a:buFont typeface="Arial" panose="020B0604020202020204" pitchFamily="34" charset="0"/>
              <a:buChar char="•"/>
            </a:pPr>
            <a:r>
              <a:rPr lang="en-US" sz="2000" dirty="0" smtClean="0"/>
              <a:t>There is no point in an early warning if the population does not know how to act when they receive it. Therefore, strengthening the response capacity is essential. </a:t>
            </a:r>
          </a:p>
          <a:p>
            <a:pPr marL="285750" indent="-285750"/>
            <a:endParaRPr lang="en-US" sz="2000" dirty="0" smtClean="0"/>
          </a:p>
          <a:p>
            <a:pPr marL="285750" indent="-285750">
              <a:buFont typeface="Arial" panose="020B0604020202020204" pitchFamily="34" charset="0"/>
              <a:buChar char="•"/>
            </a:pPr>
            <a:r>
              <a:rPr lang="en-US" sz="2000" dirty="0" smtClean="0"/>
              <a:t>Alerts should only reach people for whom the phenomenon represents a hazard.</a:t>
            </a:r>
            <a:endParaRPr lang="es-MX" sz="2000" dirty="0" smtClean="0"/>
          </a:p>
        </p:txBody>
      </p:sp>
      <p:sp>
        <p:nvSpPr>
          <p:cNvPr id="9" name="CuadroTexto 8"/>
          <p:cNvSpPr txBox="1"/>
          <p:nvPr/>
        </p:nvSpPr>
        <p:spPr>
          <a:xfrm>
            <a:off x="971600" y="692696"/>
            <a:ext cx="7128792" cy="584775"/>
          </a:xfrm>
          <a:prstGeom prst="rect">
            <a:avLst/>
          </a:prstGeom>
          <a:noFill/>
        </p:spPr>
        <p:txBody>
          <a:bodyPr wrap="square" rtlCol="0">
            <a:spAutoFit/>
          </a:bodyPr>
          <a:lstStyle/>
          <a:p>
            <a:pPr algn="ctr"/>
            <a:r>
              <a:rPr lang="es-MX" sz="3200" dirty="0" smtClean="0"/>
              <a:t>Final </a:t>
            </a:r>
            <a:r>
              <a:rPr lang="es-MX" sz="3200" dirty="0" err="1" smtClean="0"/>
              <a:t>thoughts</a:t>
            </a:r>
            <a:endParaRPr lang="en-US" sz="3200" b="1" dirty="0"/>
          </a:p>
        </p:txBody>
      </p:sp>
      <p:sp>
        <p:nvSpPr>
          <p:cNvPr id="2" name="Marcador de número de diapositiva 1"/>
          <p:cNvSpPr>
            <a:spLocks noGrp="1"/>
          </p:cNvSpPr>
          <p:nvPr>
            <p:ph type="sldNum" sz="quarter" idx="12"/>
          </p:nvPr>
        </p:nvSpPr>
        <p:spPr>
          <a:xfrm>
            <a:off x="6830888" y="6460559"/>
            <a:ext cx="2133600" cy="365125"/>
          </a:xfrm>
        </p:spPr>
        <p:txBody>
          <a:bodyPr/>
          <a:lstStyle/>
          <a:p>
            <a:fld id="{3BEF8008-2793-4B33-AD05-B19B9520372E}" type="slidenum">
              <a:rPr lang="es-MX"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t>24</a:t>
            </a:fld>
            <a:endParaRPr lang="es-MX"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67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gobierno de la ciudad de me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gobierno de la ciudad de mex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Picture 7" descr="Resultado de imagen para secretaria de gestion integral del riesgo y proteccion civ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06" y="2924944"/>
            <a:ext cx="7306112" cy="856283"/>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4479632" y="5157192"/>
            <a:ext cx="184730" cy="646331"/>
          </a:xfrm>
          <a:prstGeom prst="rect">
            <a:avLst/>
          </a:prstGeom>
          <a:noFill/>
        </p:spPr>
        <p:txBody>
          <a:bodyPr wrap="none" rtlCol="0">
            <a:spAutoFit/>
          </a:bodyPr>
          <a:lstStyle/>
          <a:p>
            <a:pPr algn="ctr"/>
            <a:endParaRPr lang="es-MX" dirty="0" smtClean="0"/>
          </a:p>
          <a:p>
            <a:pPr algn="ctr"/>
            <a:endParaRPr lang="es-MX" dirty="0" smtClean="0"/>
          </a:p>
        </p:txBody>
      </p:sp>
      <p:sp>
        <p:nvSpPr>
          <p:cNvPr id="2" name="Marcador de número de diapositiva 1"/>
          <p:cNvSpPr>
            <a:spLocks noGrp="1"/>
          </p:cNvSpPr>
          <p:nvPr>
            <p:ph type="sldNum" sz="quarter" idx="12"/>
          </p:nvPr>
        </p:nvSpPr>
        <p:spPr/>
        <p:txBody>
          <a:bodyPr/>
          <a:lstStyle/>
          <a:p>
            <a:fld id="{3BEF8008-2793-4B33-AD05-B19B9520372E}" type="slidenum">
              <a:rPr lang="es-MX" smtClean="0">
                <a:solidFill>
                  <a:schemeClr val="bg1"/>
                </a:solidFill>
              </a:rPr>
              <a:pPr/>
              <a:t>25</a:t>
            </a:fld>
            <a:endParaRPr lang="es-MX" dirty="0">
              <a:solidFill>
                <a:schemeClr val="bg1"/>
              </a:solidFill>
            </a:endParaRPr>
          </a:p>
        </p:txBody>
      </p:sp>
    </p:spTree>
    <p:extLst>
      <p:ext uri="{BB962C8B-B14F-4D97-AF65-F5344CB8AC3E}">
        <p14:creationId xmlns:p14="http://schemas.microsoft.com/office/powerpoint/2010/main" val="372016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155575" y="908720"/>
            <a:ext cx="8736905" cy="4524315"/>
          </a:xfrm>
          <a:prstGeom prst="rect">
            <a:avLst/>
          </a:prstGeom>
        </p:spPr>
        <p:txBody>
          <a:bodyPr wrap="square">
            <a:spAutoFit/>
          </a:bodyPr>
          <a:lstStyle/>
          <a:p>
            <a:pPr algn="just"/>
            <a:r>
              <a:rPr lang="en-US" dirty="0" smtClean="0"/>
              <a:t>The Alert System is promoted through information and communication technologies. This must be clear and timely based on knowledge of the risk and monitoring of the potential danger, taking into account:</a:t>
            </a:r>
          </a:p>
          <a:p>
            <a:pPr algn="just"/>
            <a:endParaRPr lang="en-US" dirty="0" smtClean="0"/>
          </a:p>
          <a:p>
            <a:pPr algn="just"/>
            <a:r>
              <a:rPr lang="en-US" dirty="0" smtClean="0"/>
              <a:t> 1.- The previous knowledge of the risk for which the alert will be made, based on the Atlas of Dangers and Risks of Mexico City, which includes the analysis and evaluation of the characteristics of the disturbing phenomenon, such as intensity, probability of occurrence, vulnerabilities, identification of geographical areas and communities that could be affected.</a:t>
            </a:r>
          </a:p>
          <a:p>
            <a:pPr algn="just"/>
            <a:endParaRPr lang="en-US" dirty="0" smtClean="0"/>
          </a:p>
          <a:p>
            <a:pPr algn="just"/>
            <a:r>
              <a:rPr lang="en-US" dirty="0" smtClean="0"/>
              <a:t>2.- The equipment for measuring, monitoring, transmission, acquisition and processing of the information that is required, as well as the systems to disseminate alerts.</a:t>
            </a:r>
          </a:p>
          <a:p>
            <a:pPr algn="just"/>
            <a:endParaRPr lang="en-US" dirty="0" smtClean="0"/>
          </a:p>
          <a:p>
            <a:pPr algn="just"/>
            <a:r>
              <a:rPr lang="en-US" dirty="0" smtClean="0"/>
              <a:t> 3.- The dissemination and communication mechanisms to disseminate alerts to the population at risk and to the authorities. </a:t>
            </a:r>
          </a:p>
          <a:p>
            <a:pPr algn="just"/>
            <a:endParaRPr lang="en-US" dirty="0" smtClean="0"/>
          </a:p>
          <a:p>
            <a:pPr algn="just"/>
            <a:r>
              <a:rPr lang="en-US" dirty="0" smtClean="0"/>
              <a:t>4.- Actions and procedures to optimize an adequate response to alerts.</a:t>
            </a:r>
            <a:endParaRPr lang="es-MX" dirty="0"/>
          </a:p>
        </p:txBody>
      </p:sp>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3</a:t>
            </a:fld>
            <a:endParaRPr lang="es-MX" b="1">
              <a:solidFill>
                <a:schemeClr val="bg1"/>
              </a:solidFill>
            </a:endParaRPr>
          </a:p>
        </p:txBody>
      </p:sp>
    </p:spTree>
    <p:extLst>
      <p:ext uri="{BB962C8B-B14F-4D97-AF65-F5344CB8AC3E}">
        <p14:creationId xmlns:p14="http://schemas.microsoft.com/office/powerpoint/2010/main" val="145378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307975" y="1263863"/>
            <a:ext cx="4264023" cy="3477875"/>
          </a:xfrm>
          <a:prstGeom prst="rect">
            <a:avLst/>
          </a:prstGeom>
        </p:spPr>
        <p:txBody>
          <a:bodyPr wrap="square">
            <a:spAutoFit/>
          </a:bodyPr>
          <a:lstStyle/>
          <a:p>
            <a:pPr algn="just"/>
            <a:endParaRPr lang="es-MX" sz="2000" dirty="0" smtClean="0">
              <a:latin typeface="+mj-lt"/>
              <a:cs typeface="Arial" pitchFamily="34" charset="0"/>
            </a:endParaRPr>
          </a:p>
          <a:p>
            <a:pPr algn="just"/>
            <a:endParaRPr lang="es-MX" sz="2000" dirty="0">
              <a:latin typeface="+mj-lt"/>
              <a:cs typeface="Arial" pitchFamily="34" charset="0"/>
            </a:endParaRPr>
          </a:p>
          <a:p>
            <a:pPr algn="just"/>
            <a:r>
              <a:rPr lang="en-US" sz="2000" dirty="0" smtClean="0"/>
              <a:t>The population of Mexico City has an Early Warning System. </a:t>
            </a:r>
          </a:p>
          <a:p>
            <a:pPr algn="just"/>
            <a:endParaRPr lang="en-US" sz="2000" dirty="0" smtClean="0"/>
          </a:p>
          <a:p>
            <a:pPr algn="just"/>
            <a:r>
              <a:rPr lang="en-US" sz="2000" dirty="0" smtClean="0"/>
              <a:t>This is defined as a set of elements that provides timely and effective information, allowing individuals exposed to a threat to take actions to avoid or reduce their risk, as well as prepare for an effective response.</a:t>
            </a:r>
            <a:endParaRPr lang="es-MX" sz="2000" dirty="0" smtClean="0">
              <a:latin typeface="+mj-lt"/>
              <a:cs typeface="Arial" pitchFamily="34" charset="0"/>
            </a:endParaRPr>
          </a:p>
        </p:txBody>
      </p:sp>
      <p:sp>
        <p:nvSpPr>
          <p:cNvPr id="8" name="7 Rectángulo"/>
          <p:cNvSpPr/>
          <p:nvPr/>
        </p:nvSpPr>
        <p:spPr>
          <a:xfrm>
            <a:off x="1835696" y="692696"/>
            <a:ext cx="6192688" cy="830997"/>
          </a:xfrm>
          <a:prstGeom prst="rect">
            <a:avLst/>
          </a:prstGeom>
        </p:spPr>
        <p:txBody>
          <a:bodyPr wrap="square">
            <a:spAutoFit/>
          </a:bodyPr>
          <a:lstStyle/>
          <a:p>
            <a:pPr algn="just"/>
            <a:r>
              <a:rPr lang="en-US" sz="2400" dirty="0" smtClean="0"/>
              <a:t>EARLY WARNING SYSTEM OF THE MEXICO CITY</a:t>
            </a:r>
            <a:endParaRPr lang="es-MX" sz="2400" b="1" dirty="0">
              <a:cs typeface="Arial" pitchFamily="34" charset="0"/>
            </a:endParaRPr>
          </a:p>
          <a:p>
            <a:pPr algn="just"/>
            <a:endParaRPr lang="es-MX" sz="2400" b="1" dirty="0">
              <a:cs typeface="Arial" pitchFamily="34" charset="0"/>
            </a:endParaRPr>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1706527"/>
            <a:ext cx="3689663" cy="3656483"/>
          </a:xfrm>
          <a:prstGeom prst="rect">
            <a:avLst/>
          </a:prstGeom>
        </p:spPr>
      </p:pic>
      <p:sp>
        <p:nvSpPr>
          <p:cNvPr id="10" name="Marcador de número de diapositiva 9"/>
          <p:cNvSpPr>
            <a:spLocks noGrp="1"/>
          </p:cNvSpPr>
          <p:nvPr>
            <p:ph type="sldNum" sz="quarter" idx="12"/>
          </p:nvPr>
        </p:nvSpPr>
        <p:spPr/>
        <p:txBody>
          <a:bodyPr/>
          <a:lstStyle/>
          <a:p>
            <a:fld id="{3BEF8008-2793-4B33-AD05-B19B9520372E}" type="slidenum">
              <a:rPr lang="es-MX" smtClean="0">
                <a:solidFill>
                  <a:schemeClr val="bg1"/>
                </a:solidFill>
              </a:rPr>
              <a:pPr/>
              <a:t>4</a:t>
            </a:fld>
            <a:endParaRPr lang="es-MX" dirty="0">
              <a:solidFill>
                <a:schemeClr val="bg1"/>
              </a:solidFill>
            </a:endParaRPr>
          </a:p>
        </p:txBody>
      </p:sp>
    </p:spTree>
    <p:extLst>
      <p:ext uri="{BB962C8B-B14F-4D97-AF65-F5344CB8AC3E}">
        <p14:creationId xmlns:p14="http://schemas.microsoft.com/office/powerpoint/2010/main" val="2725887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3 CuadroTexto"/>
          <p:cNvSpPr txBox="1"/>
          <p:nvPr/>
        </p:nvSpPr>
        <p:spPr>
          <a:xfrm>
            <a:off x="1496479" y="620688"/>
            <a:ext cx="6603913" cy="461665"/>
          </a:xfrm>
          <a:prstGeom prst="rect">
            <a:avLst/>
          </a:prstGeom>
          <a:solidFill>
            <a:schemeClr val="bg1"/>
          </a:solidFill>
        </p:spPr>
        <p:txBody>
          <a:bodyPr wrap="square" rtlCol="0">
            <a:spAutoFit/>
          </a:bodyPr>
          <a:lstStyle/>
          <a:p>
            <a:pPr indent="-457200" algn="ctr"/>
            <a:endParaRPr lang="en-US" sz="2400" b="1" dirty="0" smtClean="0"/>
          </a:p>
        </p:txBody>
      </p:sp>
      <p:sp>
        <p:nvSpPr>
          <p:cNvPr id="3" name="CuadroTexto 2"/>
          <p:cNvSpPr txBox="1"/>
          <p:nvPr/>
        </p:nvSpPr>
        <p:spPr>
          <a:xfrm>
            <a:off x="539552" y="620688"/>
            <a:ext cx="8136904" cy="523220"/>
          </a:xfrm>
          <a:prstGeom prst="rect">
            <a:avLst/>
          </a:prstGeom>
          <a:noFill/>
        </p:spPr>
        <p:txBody>
          <a:bodyPr wrap="square" rtlCol="0">
            <a:spAutoFit/>
          </a:bodyPr>
          <a:lstStyle/>
          <a:p>
            <a:pPr algn="ctr"/>
            <a:r>
              <a:rPr lang="en-US" sz="2800" dirty="0" smtClean="0"/>
              <a:t>Components of Early Warning Systems</a:t>
            </a:r>
            <a:endParaRPr lang="en-US" sz="2800" b="1" dirty="0"/>
          </a:p>
        </p:txBody>
      </p:sp>
      <p:graphicFrame>
        <p:nvGraphicFramePr>
          <p:cNvPr id="12" name="Diagrama 11"/>
          <p:cNvGraphicFramePr/>
          <p:nvPr>
            <p:extLst>
              <p:ext uri="{D42A27DB-BD31-4B8C-83A1-F6EECF244321}">
                <p14:modId xmlns:p14="http://schemas.microsoft.com/office/powerpoint/2010/main" val="4008561879"/>
              </p:ext>
            </p:extLst>
          </p:nvPr>
        </p:nvGraphicFramePr>
        <p:xfrm>
          <a:off x="251520" y="1143908"/>
          <a:ext cx="8136904" cy="519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Marcador de número de diapositiva 1"/>
          <p:cNvSpPr>
            <a:spLocks noGrp="1"/>
          </p:cNvSpPr>
          <p:nvPr>
            <p:ph type="sldNum" sz="quarter" idx="12"/>
          </p:nvPr>
        </p:nvSpPr>
        <p:spPr/>
        <p:txBody>
          <a:bodyPr/>
          <a:lstStyle/>
          <a:p>
            <a:fld id="{3BEF8008-2793-4B33-AD05-B19B9520372E}" type="slidenum">
              <a:rPr lang="es-MX" b="1" smtClean="0">
                <a:solidFill>
                  <a:schemeClr val="bg1"/>
                </a:solidFill>
              </a:rPr>
              <a:pPr/>
              <a:t>5</a:t>
            </a:fld>
            <a:endParaRPr lang="es-MX" b="1">
              <a:solidFill>
                <a:schemeClr val="bg1"/>
              </a:solidFill>
            </a:endParaRPr>
          </a:p>
        </p:txBody>
      </p:sp>
    </p:spTree>
    <p:extLst>
      <p:ext uri="{BB962C8B-B14F-4D97-AF65-F5344CB8AC3E}">
        <p14:creationId xmlns:p14="http://schemas.microsoft.com/office/powerpoint/2010/main" val="4170614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155575" y="620688"/>
            <a:ext cx="8584505" cy="646331"/>
          </a:xfrm>
          <a:prstGeom prst="rect">
            <a:avLst/>
          </a:prstGeom>
          <a:noFill/>
        </p:spPr>
        <p:txBody>
          <a:bodyPr wrap="square" rtlCol="0">
            <a:spAutoFit/>
          </a:bodyPr>
          <a:lstStyle/>
          <a:p>
            <a:endParaRPr lang="es-MX" dirty="0"/>
          </a:p>
          <a:p>
            <a:endParaRPr lang="es-MX" dirty="0" smtClean="0"/>
          </a:p>
        </p:txBody>
      </p:sp>
      <p:sp>
        <p:nvSpPr>
          <p:cNvPr id="12" name="11 Rectángulo"/>
          <p:cNvSpPr/>
          <p:nvPr/>
        </p:nvSpPr>
        <p:spPr>
          <a:xfrm>
            <a:off x="155575" y="692696"/>
            <a:ext cx="8852178" cy="474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smtClean="0"/>
              <a:t>MEXICAN SEISMIC ALERT SYSTEM</a:t>
            </a:r>
            <a:endParaRPr lang="es-MX" b="1" dirty="0">
              <a:solidFill>
                <a:schemeClr val="tx1"/>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188" y="1861633"/>
            <a:ext cx="33035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4067944" y="1970913"/>
            <a:ext cx="4867801" cy="2246769"/>
          </a:xfrm>
          <a:prstGeom prst="rect">
            <a:avLst/>
          </a:prstGeom>
        </p:spPr>
        <p:txBody>
          <a:bodyPr wrap="square">
            <a:spAutoFit/>
          </a:bodyPr>
          <a:lstStyle/>
          <a:p>
            <a:pPr algn="just"/>
            <a:r>
              <a:rPr lang="en-US" sz="2000" dirty="0" smtClean="0"/>
              <a:t>After the earthquakes of September 19, 1985, local government authorities with the Center for Instrumentation and Seismic Registration, A.C. (CIRES), installed a network of 78 seismometers in Mexico City to monitor telluric movements from the seismic gap of Guerrero.</a:t>
            </a:r>
            <a:endParaRPr lang="es-MX" sz="2000" dirty="0"/>
          </a:p>
        </p:txBody>
      </p:sp>
      <p:sp>
        <p:nvSpPr>
          <p:cNvPr id="13" name="12 Rectángulo"/>
          <p:cNvSpPr/>
          <p:nvPr/>
        </p:nvSpPr>
        <p:spPr>
          <a:xfrm>
            <a:off x="1901117" y="3143002"/>
            <a:ext cx="868487" cy="261610"/>
          </a:xfrm>
          <a:prstGeom prst="rect">
            <a:avLst/>
          </a:prstGeom>
        </p:spPr>
        <p:txBody>
          <a:bodyPr wrap="square">
            <a:spAutoFit/>
          </a:bodyPr>
          <a:lstStyle/>
          <a:p>
            <a:r>
              <a:rPr lang="es-MX" sz="1100" b="1" dirty="0"/>
              <a:t>Guerrero</a:t>
            </a:r>
          </a:p>
        </p:txBody>
      </p:sp>
      <p:sp>
        <p:nvSpPr>
          <p:cNvPr id="14" name="13 Rectángulo"/>
          <p:cNvSpPr/>
          <p:nvPr/>
        </p:nvSpPr>
        <p:spPr>
          <a:xfrm>
            <a:off x="2555776" y="2780928"/>
            <a:ext cx="720080" cy="261610"/>
          </a:xfrm>
          <a:prstGeom prst="rect">
            <a:avLst/>
          </a:prstGeom>
        </p:spPr>
        <p:txBody>
          <a:bodyPr wrap="square">
            <a:spAutoFit/>
          </a:bodyPr>
          <a:lstStyle/>
          <a:p>
            <a:r>
              <a:rPr lang="es-MX" sz="1100" b="1" dirty="0"/>
              <a:t>Morelos</a:t>
            </a:r>
          </a:p>
        </p:txBody>
      </p:sp>
      <p:sp>
        <p:nvSpPr>
          <p:cNvPr id="15" name="14 Rectángulo"/>
          <p:cNvSpPr/>
          <p:nvPr/>
        </p:nvSpPr>
        <p:spPr>
          <a:xfrm>
            <a:off x="2219771" y="2215897"/>
            <a:ext cx="1326004" cy="276999"/>
          </a:xfrm>
          <a:prstGeom prst="rect">
            <a:avLst/>
          </a:prstGeom>
        </p:spPr>
        <p:txBody>
          <a:bodyPr wrap="none">
            <a:spAutoFit/>
          </a:bodyPr>
          <a:lstStyle/>
          <a:p>
            <a:r>
              <a:rPr lang="es-MX" sz="1200" b="1" dirty="0"/>
              <a:t>Ciudad de México</a:t>
            </a:r>
          </a:p>
        </p:txBody>
      </p:sp>
      <p:sp>
        <p:nvSpPr>
          <p:cNvPr id="4" name="Marcador de número de diapositiva 3"/>
          <p:cNvSpPr>
            <a:spLocks noGrp="1"/>
          </p:cNvSpPr>
          <p:nvPr>
            <p:ph type="sldNum" sz="quarter" idx="12"/>
          </p:nvPr>
        </p:nvSpPr>
        <p:spPr/>
        <p:txBody>
          <a:bodyPr/>
          <a:lstStyle/>
          <a:p>
            <a:fld id="{3BEF8008-2793-4B33-AD05-B19B9520372E}" type="slidenum">
              <a:rPr lang="es-MX" b="1" smtClean="0">
                <a:solidFill>
                  <a:schemeClr val="bg1"/>
                </a:solidFill>
              </a:rPr>
              <a:pPr/>
              <a:t>6</a:t>
            </a:fld>
            <a:endParaRPr lang="es-MX" b="1">
              <a:solidFill>
                <a:schemeClr val="bg1"/>
              </a:solidFill>
            </a:endParaRPr>
          </a:p>
        </p:txBody>
      </p:sp>
    </p:spTree>
    <p:extLst>
      <p:ext uri="{BB962C8B-B14F-4D97-AF65-F5344CB8AC3E}">
        <p14:creationId xmlns:p14="http://schemas.microsoft.com/office/powerpoint/2010/main" val="388710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307975" y="1314863"/>
            <a:ext cx="8584505" cy="1200329"/>
          </a:xfrm>
          <a:prstGeom prst="rect">
            <a:avLst/>
          </a:prstGeom>
          <a:noFill/>
        </p:spPr>
        <p:txBody>
          <a:bodyPr wrap="square" rtlCol="0">
            <a:spAutoFit/>
          </a:bodyPr>
          <a:lstStyle/>
          <a:p>
            <a:pPr algn="just"/>
            <a:r>
              <a:rPr lang="en-US" dirty="0" smtClean="0"/>
              <a:t>The Mexico City Seismic Alert System aims to notify the proximity of a telluric movement that could put the population and physical infrastructure of the city at risk. This system monitors day and night the occurrence of earthquakes in the coastal regions of Jalisco, Colima, Michoacán, Guerrero, Oaxaca and Puebla.</a:t>
            </a:r>
            <a:endParaRPr lang="es-MX" dirty="0"/>
          </a:p>
        </p:txBody>
      </p:sp>
      <p:sp>
        <p:nvSpPr>
          <p:cNvPr id="10" name="9 Rectángulo"/>
          <p:cNvSpPr/>
          <p:nvPr/>
        </p:nvSpPr>
        <p:spPr>
          <a:xfrm>
            <a:off x="155575" y="692696"/>
            <a:ext cx="8736905" cy="474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smtClean="0"/>
              <a:t>MEXICAN SEISMIC ALERT SYSTEM</a:t>
            </a:r>
            <a:endParaRPr lang="es-MX" b="1" dirty="0">
              <a:solidFill>
                <a:schemeClr val="tx1"/>
              </a:solidFill>
            </a:endParaRPr>
          </a:p>
        </p:txBody>
      </p:sp>
      <p:pic>
        <p:nvPicPr>
          <p:cNvPr id="4" name="Imagen 3"/>
          <p:cNvPicPr>
            <a:picLocks noChangeAspect="1"/>
          </p:cNvPicPr>
          <p:nvPr/>
        </p:nvPicPr>
        <p:blipFill>
          <a:blip r:embed="rId4" cstate="print"/>
          <a:stretch>
            <a:fillRect/>
          </a:stretch>
        </p:blipFill>
        <p:spPr>
          <a:xfrm>
            <a:off x="971600" y="3047036"/>
            <a:ext cx="7416823" cy="3321948"/>
          </a:xfrm>
          <a:prstGeom prst="rect">
            <a:avLst/>
          </a:prstGeom>
        </p:spPr>
      </p:pic>
      <p:sp>
        <p:nvSpPr>
          <p:cNvPr id="8" name="Marcador de número de diapositiva 7"/>
          <p:cNvSpPr>
            <a:spLocks noGrp="1"/>
          </p:cNvSpPr>
          <p:nvPr>
            <p:ph type="sldNum" sz="quarter" idx="12"/>
          </p:nvPr>
        </p:nvSpPr>
        <p:spPr/>
        <p:txBody>
          <a:bodyPr/>
          <a:lstStyle/>
          <a:p>
            <a:fld id="{3BEF8008-2793-4B33-AD05-B19B9520372E}" type="slidenum">
              <a:rPr lang="es-MX" b="1" smtClean="0">
                <a:solidFill>
                  <a:schemeClr val="bg1"/>
                </a:solidFill>
              </a:rPr>
              <a:pPr/>
              <a:t>7</a:t>
            </a:fld>
            <a:endParaRPr lang="es-MX" b="1">
              <a:solidFill>
                <a:schemeClr val="bg1"/>
              </a:solidFill>
            </a:endParaRPr>
          </a:p>
        </p:txBody>
      </p:sp>
    </p:spTree>
    <p:extLst>
      <p:ext uri="{BB962C8B-B14F-4D97-AF65-F5344CB8AC3E}">
        <p14:creationId xmlns:p14="http://schemas.microsoft.com/office/powerpoint/2010/main" val="4201407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CuadroTexto"/>
          <p:cNvSpPr txBox="1"/>
          <p:nvPr/>
        </p:nvSpPr>
        <p:spPr>
          <a:xfrm>
            <a:off x="307975" y="606124"/>
            <a:ext cx="5776193" cy="369332"/>
          </a:xfrm>
          <a:prstGeom prst="rect">
            <a:avLst/>
          </a:prstGeom>
          <a:noFill/>
        </p:spPr>
        <p:txBody>
          <a:bodyPr wrap="square" rtlCol="0">
            <a:spAutoFit/>
          </a:bodyPr>
          <a:lstStyle/>
          <a:p>
            <a:pPr algn="ctr"/>
            <a:r>
              <a:rPr lang="es-MX" dirty="0" smtClean="0"/>
              <a:t>MEXICAN SEISMIC ALERT SYSTEM</a:t>
            </a:r>
            <a:endParaRPr lang="es-MX" b="1" dirty="0"/>
          </a:p>
        </p:txBody>
      </p:sp>
      <p:sp>
        <p:nvSpPr>
          <p:cNvPr id="9" name="8 CuadroTexto"/>
          <p:cNvSpPr txBox="1"/>
          <p:nvPr/>
        </p:nvSpPr>
        <p:spPr>
          <a:xfrm>
            <a:off x="291284" y="1035757"/>
            <a:ext cx="8584505" cy="4801314"/>
          </a:xfrm>
          <a:prstGeom prst="rect">
            <a:avLst/>
          </a:prstGeom>
          <a:noFill/>
        </p:spPr>
        <p:txBody>
          <a:bodyPr wrap="square" rtlCol="0">
            <a:spAutoFit/>
          </a:bodyPr>
          <a:lstStyle/>
          <a:p>
            <a:pPr algn="just"/>
            <a:r>
              <a:rPr lang="en-US" dirty="0" smtClean="0"/>
              <a:t>The seismic alert can be identified through the speakers of the city's video surveillance cameras, or the radio receivers installed in public and private buildings or schools.</a:t>
            </a:r>
          </a:p>
          <a:p>
            <a:pPr algn="just"/>
            <a:endParaRPr lang="en-US" dirty="0" smtClean="0"/>
          </a:p>
          <a:p>
            <a:pPr algn="just"/>
            <a:endParaRPr lang="en-US" dirty="0" smtClean="0"/>
          </a:p>
          <a:p>
            <a:pPr algn="just"/>
            <a:endParaRPr lang="es-MX" dirty="0"/>
          </a:p>
          <a:p>
            <a:endParaRPr lang="es-MX" dirty="0"/>
          </a:p>
          <a:p>
            <a:endParaRPr lang="es-MX" dirty="0"/>
          </a:p>
          <a:p>
            <a:endParaRPr lang="es-MX" dirty="0" smtClean="0"/>
          </a:p>
          <a:p>
            <a:endParaRPr lang="es-MX" dirty="0" smtClean="0"/>
          </a:p>
          <a:p>
            <a:endParaRPr lang="es-MX" dirty="0"/>
          </a:p>
          <a:p>
            <a:endParaRPr lang="es-MX" dirty="0"/>
          </a:p>
          <a:p>
            <a:endParaRPr lang="es-MX" dirty="0" smtClean="0"/>
          </a:p>
          <a:p>
            <a:pPr algn="just"/>
            <a:endParaRPr lang="es-MX" dirty="0" smtClean="0"/>
          </a:p>
          <a:p>
            <a:pPr algn="just"/>
            <a:r>
              <a:rPr lang="en-US" dirty="0" smtClean="0"/>
              <a:t>The seismic alert is activated when an earthquake of significant magnitude occurs in the region covered with the SASMEX sensors, in the states of Jalisco, Colima, Michoacán, Guerrero, Oaxaca and Puebla, also when two or more nearby sensors confirm that the magnitude of the Earthquake can cause damage.</a:t>
            </a:r>
            <a:endParaRPr lang="es-MX" dirty="0" smtClean="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83" y="2132856"/>
            <a:ext cx="3192339" cy="20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150" y="1962052"/>
            <a:ext cx="3886919" cy="218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número de diapositiva 3"/>
          <p:cNvSpPr>
            <a:spLocks noGrp="1"/>
          </p:cNvSpPr>
          <p:nvPr>
            <p:ph type="sldNum" sz="quarter" idx="12"/>
          </p:nvPr>
        </p:nvSpPr>
        <p:spPr/>
        <p:txBody>
          <a:bodyPr/>
          <a:lstStyle/>
          <a:p>
            <a:fld id="{3BEF8008-2793-4B33-AD05-B19B9520372E}" type="slidenum">
              <a:rPr lang="es-MX" b="1" smtClean="0">
                <a:solidFill>
                  <a:schemeClr val="bg1"/>
                </a:solidFill>
              </a:rPr>
              <a:pPr/>
              <a:t>8</a:t>
            </a:fld>
            <a:endParaRPr lang="es-MX" b="1" dirty="0">
              <a:solidFill>
                <a:schemeClr val="bg1"/>
              </a:solidFill>
            </a:endParaRPr>
          </a:p>
        </p:txBody>
      </p:sp>
    </p:spTree>
    <p:extLst>
      <p:ext uri="{BB962C8B-B14F-4D97-AF65-F5344CB8AC3E}">
        <p14:creationId xmlns:p14="http://schemas.microsoft.com/office/powerpoint/2010/main" val="2956482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Rectángulo"/>
          <p:cNvSpPr/>
          <p:nvPr/>
        </p:nvSpPr>
        <p:spPr>
          <a:xfrm>
            <a:off x="391950" y="836712"/>
            <a:ext cx="8360097" cy="2031325"/>
          </a:xfrm>
          <a:prstGeom prst="rect">
            <a:avLst/>
          </a:prstGeom>
        </p:spPr>
        <p:txBody>
          <a:bodyPr wrap="square">
            <a:spAutoFit/>
          </a:bodyPr>
          <a:lstStyle/>
          <a:p>
            <a:pPr algn="just"/>
            <a:endParaRPr lang="en-US" dirty="0" smtClean="0"/>
          </a:p>
          <a:p>
            <a:pPr algn="just"/>
            <a:r>
              <a:rPr lang="es-MX" dirty="0" smtClean="0"/>
              <a:t>Air </a:t>
            </a:r>
            <a:r>
              <a:rPr lang="es-MX" dirty="0" err="1" smtClean="0"/>
              <a:t>quality</a:t>
            </a:r>
            <a:endParaRPr lang="es-MX" dirty="0" smtClean="0"/>
          </a:p>
          <a:p>
            <a:pPr algn="just"/>
            <a:r>
              <a:rPr lang="es-MX" dirty="0" smtClean="0"/>
              <a:t/>
            </a:r>
            <a:br>
              <a:rPr lang="es-MX" dirty="0" smtClean="0"/>
            </a:br>
            <a:r>
              <a:rPr lang="en-US" dirty="0" smtClean="0"/>
              <a:t>The monitoring is carried out by the Ministry of Environment of the Government of Mexico City, it serves to report on the deterioration of air quality due to the presence of polluting substances, as well as prolonged exposure to solar radiation, which has negative effects in health and in the environment.</a:t>
            </a:r>
            <a:endParaRPr lang="es-MX"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780928"/>
            <a:ext cx="5314181" cy="292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número de diapositiva 3"/>
          <p:cNvSpPr>
            <a:spLocks noGrp="1"/>
          </p:cNvSpPr>
          <p:nvPr>
            <p:ph type="sldNum" sz="quarter" idx="12"/>
          </p:nvPr>
        </p:nvSpPr>
        <p:spPr/>
        <p:txBody>
          <a:bodyPr/>
          <a:lstStyle/>
          <a:p>
            <a:fld id="{3BEF8008-2793-4B33-AD05-B19B9520372E}" type="slidenum">
              <a:rPr lang="es-MX" b="1" smtClean="0">
                <a:solidFill>
                  <a:schemeClr val="bg1"/>
                </a:solidFill>
              </a:rPr>
              <a:pPr/>
              <a:t>9</a:t>
            </a:fld>
            <a:endParaRPr lang="es-MX" b="1">
              <a:solidFill>
                <a:schemeClr val="bg1"/>
              </a:solidFill>
            </a:endParaRPr>
          </a:p>
        </p:txBody>
      </p:sp>
    </p:spTree>
    <p:extLst>
      <p:ext uri="{BB962C8B-B14F-4D97-AF65-F5344CB8AC3E}">
        <p14:creationId xmlns:p14="http://schemas.microsoft.com/office/powerpoint/2010/main" val="427625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3873</TotalTime>
  <Words>1396</Words>
  <Application>Microsoft Office PowerPoint</Application>
  <PresentationFormat>On-screen Show (4:3)</PresentationFormat>
  <Paragraphs>170</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InvitadoC5</dc:creator>
  <cp:lastModifiedBy>Admin</cp:lastModifiedBy>
  <cp:revision>268</cp:revision>
  <cp:lastPrinted>2019-09-03T19:41:46Z</cp:lastPrinted>
  <dcterms:created xsi:type="dcterms:W3CDTF">2019-07-18T16:04:15Z</dcterms:created>
  <dcterms:modified xsi:type="dcterms:W3CDTF">2019-10-25T15:29:33Z</dcterms:modified>
</cp:coreProperties>
</file>