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8" r:id="rId3"/>
    <p:sldId id="314" r:id="rId4"/>
    <p:sldId id="315" r:id="rId5"/>
    <p:sldId id="313" r:id="rId6"/>
    <p:sldId id="267" r:id="rId7"/>
    <p:sldId id="317" r:id="rId8"/>
    <p:sldId id="319" r:id="rId9"/>
    <p:sldId id="265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0862" autoAdjust="0"/>
  </p:normalViewPr>
  <p:slideViewPr>
    <p:cSldViewPr snapToGrid="0">
      <p:cViewPr varScale="1">
        <p:scale>
          <a:sx n="45" d="100"/>
          <a:sy n="45" d="100"/>
        </p:scale>
        <p:origin x="1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3C13F23-3EE9-4F4E-97D4-0316514CBFB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DF61985-6A0B-4CA9-933A-2240655B8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3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1985-6A0B-4CA9-933A-2240655B8B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3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93FAD-27BA-4CEF-9D5A-8A94918683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3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1985-6A0B-4CA9-933A-2240655B8B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90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EBE58-1431-47C5-B1B3-3D487AC10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6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1985-6A0B-4CA9-933A-2240655B8B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8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8"/>
            <a:ext cx="5852160" cy="20824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1985-6A0B-4CA9-933A-2240655B8B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2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EBE58-1431-47C5-B1B3-3D487AC10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2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93FAD-27BA-4CEF-9D5A-8A94918683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61985-6A0B-4CA9-933A-2240655B8B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6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B611E-85BA-410C-840A-0BC7028DC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2B250-F85B-444E-98E2-F4D58DE9E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E914E-B477-40D5-A0BB-BF73E55D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7051BE-E1E3-4CD9-A3BE-943BDFC4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D217E-ED8B-473E-A907-967634B3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4E2FB-A0BF-4FD0-9BD8-42FA96BA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684D46-88FE-4382-8EB9-53322645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47F10-F858-4B52-A75A-08F5609A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B4C2A-6002-45A3-89E3-37CBD5CB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A74731-5138-41DB-A453-1BF8F4C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2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7C9EEB-A9E1-40B1-A59C-6CCCCD1DA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5A05B1-DE4A-4398-B1C0-B680F7966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52BBE-004D-40A2-91EB-1D224E7F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FEA900-EE09-451A-A54C-94D5325D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BCDEB0-D7F7-45BA-8B07-09B7FF36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3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04DC-88EC-4CBE-BB7A-129CEF4CFB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25"/>
          <p:cNvSpPr>
            <a:spLocks noChangeShapeType="1"/>
          </p:cNvSpPr>
          <p:nvPr userDrawn="1"/>
        </p:nvSpPr>
        <p:spPr bwMode="auto">
          <a:xfrm flipH="1">
            <a:off x="527051" y="6524625"/>
            <a:ext cx="11040533" cy="0"/>
          </a:xfrm>
          <a:prstGeom prst="line">
            <a:avLst/>
          </a:prstGeom>
          <a:noFill/>
          <a:ln w="22225" cap="rnd">
            <a:solidFill>
              <a:srgbClr val="C0C0C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830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BA794-5D9D-41EA-A561-C1642EB9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8D708A-44B9-4E7F-B5C8-7E77196F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D230F8-2D16-4B7E-B52B-2A4F2E60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82A3D9-1D2D-45CF-AF3D-B52C7ED9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BCF0EC-21D5-4086-9BF1-CF40AFE5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B15BA-9AB0-4143-949A-272B5044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58219C-95C2-4E06-B6D5-7A98AADA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8A784-AA1F-4B09-BAFE-94C089C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59D6F5-8B54-4385-8F66-A01469D1C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9681F-565A-4412-BB87-03152A1C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2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AC94F-5FC6-4A9D-976D-5A14FADB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09C5DD-9E5E-4155-ABD2-396A9F8AB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BF8AA5-59FE-41A0-8689-4148BB08C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F91845-238D-45E8-BB0E-CC620F25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B7F91B-D756-40A8-81F2-EF57E156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CB8A7-D374-4831-BD97-AE7C298A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8EC63-A345-4D37-89BF-01E04439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9BCA0F-DC7F-4214-AE17-8293F82E4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2B04B1-FC9F-4CFC-B6DC-C5D064AEA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586D39-CB3D-4F24-BFA6-8E9333ED7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CEE2F6-94E3-4B8A-9345-89613AA1B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E1B4CA-77E8-4B53-A8EC-FAE99BEE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770C97-A037-4F0F-AB62-EF04E27C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A16966-991F-4E4B-A061-A0F6BE88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9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5968F-F2E3-4A52-A2B1-D049A466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531D25-4FD4-4F53-A656-7229873C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7FD05F-61F8-42E9-8D2E-1C6AEDB5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50D2DC-952B-4E77-A16B-EA2870E0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6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503BC4-48B7-457B-BFF6-BC6BD6D0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56861B-41C6-4A03-B937-B312692D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658430-ADAF-45F8-BB38-7A27F144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1DB51-FC43-49AE-B598-78DE8353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9E20C-16A5-44A1-900A-6C1AE1E7E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787D2C-90A5-4EC3-8471-A8A6694D6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494F47-C8B5-4AF8-8343-58EB7D86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66127B-AB27-4718-AF80-7157B3BA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C075E-0E44-428A-94F6-C8B226BC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85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CADB5-2A11-41E9-A5EC-D4358165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DE67D1-39A6-47B5-AA9D-8410F5717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A9FEC-4624-4C1E-897E-A9C72A175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82FCF8-EC60-4DD2-9F14-6FC10AAD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08FDC-601E-4877-BA8B-057C36A5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92E582-B2AE-4082-B725-C20DB857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5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AFE9BA-90D1-4E6C-9EA6-FC1FE3A4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49897C-F399-491E-B1BE-3DE6AC6E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79C9D-2002-4694-8C03-261A432D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3F9E7-EA76-4EF4-AFCA-0827A6AFEC81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1866A-53E8-4CDE-BED8-690BCF333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A105D-9ADD-4BD6-AC28-5A999C45E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8B40-961F-4E98-B99E-C2B78C463A9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676FFD-7866-4B7E-BA87-48FB98202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25742" r="17179" b="24752"/>
          <a:stretch/>
        </p:blipFill>
        <p:spPr>
          <a:xfrm>
            <a:off x="49953" y="5176"/>
            <a:ext cx="724638" cy="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u.int/net4/ITU-D/CDS/sg/rgqlist.asp?lg=1&amp;sp=2014&amp;rgq=D14-SG02-RGQ05.2&amp;stg=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718E3-050D-4BBF-AFF8-538DDD7B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926" y="1122363"/>
            <a:ext cx="11105148" cy="23876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CAP </a:t>
            </a:r>
            <a:r>
              <a:rPr lang="en-US" dirty="0" smtClean="0">
                <a:solidFill>
                  <a:schemeClr val="tx2"/>
                </a:solidFill>
              </a:rPr>
              <a:t>implementation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role of ITU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AD7E28-45B3-4FA6-A9DF-B7B577703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359" y="486952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Vanessa </a:t>
            </a:r>
            <a:r>
              <a:rPr lang="en-US" dirty="0" smtClean="0"/>
              <a:t>Gray</a:t>
            </a:r>
          </a:p>
          <a:p>
            <a:r>
              <a:rPr lang="en-US" dirty="0" smtClean="0"/>
              <a:t>Head, Least Developed Countries, Small Island Developing States &amp; Emergency Telecommunications</a:t>
            </a:r>
          </a:p>
          <a:p>
            <a:r>
              <a:rPr lang="en-US" dirty="0" smtClean="0"/>
              <a:t>Telecommunication Development Bureau, ITU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95470" y="257917"/>
            <a:ext cx="1118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 Implementation </a:t>
            </a:r>
            <a:r>
              <a:rPr lang="en-US" dirty="0" smtClean="0"/>
              <a:t>Workshop, 31 October – 1 November 2018, Hong Kong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219" y="-148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ITU: Committed to help the world communicate</a:t>
            </a:r>
            <a:endParaRPr 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defTabSz="685800" eaLnBrk="0" fontAlgn="base" hangingPunct="0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0E438A"/>
              </a:buClr>
              <a:buSzPct val="110000"/>
              <a:buNone/>
              <a:defRPr/>
            </a:pPr>
            <a:r>
              <a:rPr lang="en-US" sz="3000" kern="0" dirty="0">
                <a:solidFill>
                  <a:srgbClr val="0099CC"/>
                </a:solidFill>
                <a:latin typeface="Verdana"/>
              </a:rPr>
              <a:t/>
            </a:r>
            <a:br>
              <a:rPr lang="en-US" sz="3000" kern="0" dirty="0">
                <a:solidFill>
                  <a:srgbClr val="0099CC"/>
                </a:solidFill>
                <a:latin typeface="Verdana"/>
              </a:rPr>
            </a:b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861438" y="1468359"/>
            <a:ext cx="1428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3E8EDE"/>
                </a:solidFill>
                <a:latin typeface="Arial Narrow" panose="020B0606020202030204" pitchFamily="34" charset="0"/>
                <a:cs typeface="Myriad Pro Cond"/>
              </a:rPr>
              <a:t>193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483" y="2490377"/>
            <a:ext cx="10746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Myriad Pro Cond"/>
              </a:rPr>
              <a:t>MEMBER STATES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3258" y="1468359"/>
            <a:ext cx="1428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3E8EDE"/>
                </a:solidFill>
                <a:latin typeface="Arial Narrow" panose="020B0606020202030204" pitchFamily="34" charset="0"/>
                <a:cs typeface="Myriad Pro Cond"/>
              </a:rPr>
              <a:t>800</a:t>
            </a:r>
            <a:endParaRPr lang="en-US" sz="6600" b="1" dirty="0">
              <a:solidFill>
                <a:srgbClr val="3E8EDE"/>
              </a:solidFill>
              <a:latin typeface="Arial Narrow" panose="020B0606020202030204" pitchFamily="34" charset="0"/>
              <a:cs typeface="Myriad Pro C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7080" y="2528358"/>
            <a:ext cx="10397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Myriad Pro Cond"/>
              </a:rPr>
              <a:t>SECTOR</a:t>
            </a:r>
          </a:p>
          <a:p>
            <a:pPr algn="ctr">
              <a:lnSpc>
                <a:spcPct val="80000"/>
              </a:lnSpc>
            </a:pPr>
            <a:r>
              <a:rPr lang="en-US" sz="1350" dirty="0" smtClean="0">
                <a:solidFill>
                  <a:prstClr val="black"/>
                </a:solidFill>
                <a:latin typeface="Arial Narrow" panose="020B0606020202030204" pitchFamily="34" charset="0"/>
                <a:cs typeface="Myriad Pro Cond"/>
              </a:rPr>
              <a:t>MEMBERS &amp; ADADEMIA </a:t>
            </a:r>
            <a:endParaRPr lang="en-US" sz="1350" dirty="0">
              <a:solidFill>
                <a:prstClr val="black"/>
              </a:solidFill>
              <a:latin typeface="Arial Narrow" panose="020B0606020202030204" pitchFamily="34" charset="0"/>
              <a:cs typeface="Myriad Pro Con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38800" r="5073" b="29001"/>
          <a:stretch/>
        </p:blipFill>
        <p:spPr>
          <a:xfrm>
            <a:off x="3431704" y="3410998"/>
            <a:ext cx="5670630" cy="1242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17080" y="3501009"/>
            <a:ext cx="1775460" cy="1084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sector has specific mandate, but all work cohesively towards connecting the world</a:t>
            </a:r>
            <a:endParaRPr lang="en-GB" sz="13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0460" y="3167237"/>
            <a:ext cx="151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ITU-T  X.1303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52013" b="20469"/>
          <a:stretch/>
        </p:blipFill>
        <p:spPr>
          <a:xfrm>
            <a:off x="3497588" y="5381207"/>
            <a:ext cx="5168896" cy="1282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4885" y="5003884"/>
            <a:ext cx="975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 and to help achieve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Development Goals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through the use of ICTs</a:t>
            </a:r>
          </a:p>
        </p:txBody>
      </p:sp>
    </p:spTree>
    <p:extLst>
      <p:ext uri="{BB962C8B-B14F-4D97-AF65-F5344CB8AC3E}">
        <p14:creationId xmlns:p14="http://schemas.microsoft.com/office/powerpoint/2010/main" val="7831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1E52C216-EF4C-4C93-8201-4DFC8066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74295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2017 WAS THE SECOND HOTTEST YEAR ON RECORD</a:t>
            </a:r>
            <a:endParaRPr lang="en-GB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335636-F452-4845-8024-B70E32C3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697987"/>
            <a:ext cx="10739438" cy="5909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79131" y="6488668"/>
            <a:ext cx="374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NASA Earth Observatory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0249"/>
            <a:ext cx="10515600" cy="807721"/>
          </a:xfrm>
        </p:spPr>
        <p:txBody>
          <a:bodyPr>
            <a:noAutofit/>
          </a:bodyPr>
          <a:lstStyle/>
          <a:p>
            <a:r>
              <a:rPr lang="en-US" sz="3600" cap="all" dirty="0" smtClean="0"/>
              <a:t>Emergency telecommunications matter </a:t>
            </a:r>
            <a:br>
              <a:rPr lang="en-US" sz="3600" cap="all" dirty="0" smtClean="0"/>
            </a:br>
            <a:r>
              <a:rPr lang="en-US" sz="3600" cap="all" dirty="0" smtClean="0"/>
              <a:t>… more than ever</a:t>
            </a:r>
            <a:endParaRPr lang="en-US" sz="3600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2544"/>
            <a:ext cx="10515600" cy="3505201"/>
          </a:xfrm>
        </p:spPr>
        <p:txBody>
          <a:bodyPr>
            <a:normAutofit/>
          </a:bodyPr>
          <a:lstStyle/>
          <a:p>
            <a:r>
              <a:rPr lang="en-GB" dirty="0" smtClean="0"/>
              <a:t>Disasters have devastating effects on peoples’ lives</a:t>
            </a:r>
          </a:p>
          <a:p>
            <a:r>
              <a:rPr lang="en-US" dirty="0" smtClean="0"/>
              <a:t>Climate change makes things worse</a:t>
            </a:r>
          </a:p>
          <a:p>
            <a:r>
              <a:rPr lang="en-US" dirty="0" smtClean="0"/>
              <a:t>ICTs offer ever growing opportunities to predict, to track, to warn and to save </a:t>
            </a:r>
            <a:r>
              <a:rPr lang="en-US" dirty="0" smtClean="0"/>
              <a:t>lives: More </a:t>
            </a:r>
            <a:r>
              <a:rPr lang="en-US" dirty="0"/>
              <a:t>people are part of the growing information society (covered by a mobile network, using the </a:t>
            </a:r>
            <a:r>
              <a:rPr lang="en-US" dirty="0" smtClean="0"/>
              <a:t>Internet etc.)</a:t>
            </a:r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01461"/>
            <a:ext cx="7209359" cy="17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SAVING LIVES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Use ICTs </a:t>
            </a:r>
            <a:r>
              <a:rPr lang="en-US" dirty="0"/>
              <a:t>to </a:t>
            </a:r>
            <a:r>
              <a:rPr lang="en-US" dirty="0" smtClean="0"/>
              <a:t>for alerting, and to increase disaster </a:t>
            </a:r>
            <a:r>
              <a:rPr lang="en-US" dirty="0"/>
              <a:t>resilience </a:t>
            </a:r>
            <a:endParaRPr lang="en-US" dirty="0" smtClean="0"/>
          </a:p>
          <a:p>
            <a:pPr lvl="0"/>
            <a:r>
              <a:rPr lang="en-US" dirty="0" smtClean="0"/>
              <a:t>Raise </a:t>
            </a:r>
            <a:r>
              <a:rPr lang="en-US" dirty="0"/>
              <a:t>awareness </a:t>
            </a:r>
            <a:r>
              <a:rPr lang="en-US" dirty="0" smtClean="0"/>
              <a:t>in </a:t>
            </a:r>
            <a:r>
              <a:rPr lang="en-US" dirty="0"/>
              <a:t>the use of ICT for disaster response and mitigation</a:t>
            </a:r>
          </a:p>
          <a:p>
            <a:pPr lvl="0"/>
            <a:r>
              <a:rPr lang="en-US" dirty="0"/>
              <a:t>Promote the implementation of early warning systems </a:t>
            </a:r>
            <a:endParaRPr lang="en-US" dirty="0" smtClean="0"/>
          </a:p>
          <a:p>
            <a:pPr lvl="0"/>
            <a:r>
              <a:rPr lang="en-US" dirty="0" smtClean="0"/>
              <a:t>Support </a:t>
            </a:r>
            <a:r>
              <a:rPr lang="en-US" dirty="0"/>
              <a:t>countries in the preparation of national disaster response in the areas of regulation, policy and to develop national emergency telecommunication </a:t>
            </a:r>
            <a:r>
              <a:rPr lang="en-US" dirty="0" smtClean="0"/>
              <a:t>plans</a:t>
            </a:r>
          </a:p>
          <a:p>
            <a:pPr lvl="0"/>
            <a:r>
              <a:rPr lang="en-US" dirty="0" smtClean="0"/>
              <a:t>Carry </a:t>
            </a:r>
            <a:r>
              <a:rPr lang="en-US" dirty="0"/>
              <a:t>out research and identify new </a:t>
            </a:r>
            <a:r>
              <a:rPr lang="en-US" dirty="0" smtClean="0"/>
              <a:t>technologies</a:t>
            </a:r>
            <a:r>
              <a:rPr lang="en-US" b="1" dirty="0" smtClean="0"/>
              <a:t>, </a:t>
            </a:r>
            <a:r>
              <a:rPr lang="en-US" dirty="0" smtClean="0"/>
              <a:t>trends, best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A00F-D7FC-4D86-BB9D-92DA82A08D9D}" type="slidenum">
              <a:rPr lang="en-US" smtClean="0"/>
              <a:t>5</a:t>
            </a:fld>
            <a:endParaRPr lang="en-US"/>
          </a:p>
        </p:txBody>
      </p:sp>
      <p:pic>
        <p:nvPicPr>
          <p:cNvPr id="7170" name="Picture 2" descr="https://www.itu.int/en/ITU-D/PublishingImages/DevelopmentActivities/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32" y="159111"/>
            <a:ext cx="851026" cy="85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779761-B173-450C-8893-327E064B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691" y="0"/>
            <a:ext cx="1672736" cy="21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926718-D73F-47FA-9381-7384EB2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all" dirty="0"/>
              <a:t>Report on Disruptive Technologies </a:t>
            </a:r>
            <a:r>
              <a:rPr lang="en-US" sz="3600" cap="all" dirty="0" smtClean="0"/>
              <a:t>for </a:t>
            </a:r>
            <a:r>
              <a:rPr lang="en-US" sz="3600" cap="all" dirty="0"/>
              <a:t>Disaster Management</a:t>
            </a:r>
            <a:endParaRPr lang="en-GB" sz="3600" cap="al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61A3BBC-8670-4767-A631-A1DB14270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ICT development/trends: 5G, AI, </a:t>
            </a:r>
            <a:r>
              <a:rPr lang="en-US" dirty="0" err="1" smtClean="0"/>
              <a:t>IoT</a:t>
            </a:r>
            <a:r>
              <a:rPr lang="en-US" dirty="0" smtClean="0"/>
              <a:t>, big data, robotics, drone technology</a:t>
            </a:r>
          </a:p>
          <a:p>
            <a:r>
              <a:rPr lang="en-US" dirty="0" smtClean="0"/>
              <a:t>Case studies: Opportunities &amp; benefits</a:t>
            </a:r>
          </a:p>
          <a:p>
            <a:r>
              <a:rPr lang="en-US" dirty="0" smtClean="0"/>
              <a:t>Challenges, relevance and sustainability</a:t>
            </a:r>
          </a:p>
          <a:p>
            <a:r>
              <a:rPr lang="en-US" dirty="0" smtClean="0"/>
              <a:t>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Guidelines on </a:t>
            </a:r>
            <a:br>
              <a:rPr lang="en-US" dirty="0" smtClean="0"/>
            </a:br>
            <a:r>
              <a:rPr lang="en-US" dirty="0" smtClean="0"/>
              <a:t>National Emergency Telecommunication Plans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xmlns="" id="{A9953072-5FD6-44F8-A546-E320D6094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81" y="1825625"/>
            <a:ext cx="5917019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Purpose:</a:t>
            </a:r>
          </a:p>
          <a:p>
            <a:r>
              <a:rPr lang="en-US" dirty="0" smtClean="0"/>
              <a:t>Better coordination for disaster management</a:t>
            </a:r>
          </a:p>
          <a:p>
            <a:r>
              <a:rPr lang="en-US" dirty="0" smtClean="0"/>
              <a:t>Processes/procedures to identify national needs</a:t>
            </a:r>
          </a:p>
          <a:p>
            <a:r>
              <a:rPr lang="en-US" dirty="0" smtClean="0"/>
              <a:t>Framework for national consultation and cooperation</a:t>
            </a:r>
          </a:p>
          <a:p>
            <a:r>
              <a:rPr lang="en-US" dirty="0" smtClean="0"/>
              <a:t>Multi-stakeholder roles and responsibilities</a:t>
            </a:r>
          </a:p>
          <a:p>
            <a:r>
              <a:rPr lang="en-US" dirty="0" smtClean="0"/>
              <a:t>Implementation of policy/legislation requirements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CAP as best practice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63856" cy="43513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Structure of Guidelines:</a:t>
            </a:r>
          </a:p>
          <a:p>
            <a:pPr lvl="0"/>
            <a:r>
              <a:rPr lang="en-US" dirty="0" smtClean="0"/>
              <a:t>Topology of disasters</a:t>
            </a:r>
          </a:p>
          <a:p>
            <a:pPr lvl="0"/>
            <a:r>
              <a:rPr lang="en-US" dirty="0" smtClean="0"/>
              <a:t>Phases of disaster management</a:t>
            </a:r>
          </a:p>
          <a:p>
            <a:pPr lvl="0"/>
            <a:r>
              <a:rPr lang="en-US" dirty="0" smtClean="0"/>
              <a:t>International cooperation and coordination</a:t>
            </a:r>
          </a:p>
          <a:p>
            <a:pPr lvl="0"/>
            <a:r>
              <a:rPr lang="en-US" dirty="0" smtClean="0"/>
              <a:t>National disaster management</a:t>
            </a:r>
          </a:p>
          <a:p>
            <a:pPr lvl="0"/>
            <a:r>
              <a:rPr lang="en-US" dirty="0" smtClean="0"/>
              <a:t>Telecommunications/ICTs for disaster management</a:t>
            </a:r>
          </a:p>
          <a:p>
            <a:pPr lvl="0"/>
            <a:r>
              <a:rPr lang="en-US" dirty="0" smtClean="0"/>
              <a:t>ICT legislation and regulation</a:t>
            </a:r>
          </a:p>
          <a:p>
            <a:pPr lvl="0"/>
            <a:r>
              <a:rPr lang="en-US" dirty="0" smtClean="0"/>
              <a:t>Capacity development and drills</a:t>
            </a:r>
          </a:p>
          <a:p>
            <a:pPr lvl="0"/>
            <a:r>
              <a:rPr lang="en-US" dirty="0" smtClean="0"/>
              <a:t>Support for people with disabilities</a:t>
            </a:r>
          </a:p>
          <a:p>
            <a:pPr lvl="0"/>
            <a:r>
              <a:rPr lang="en-US" dirty="0" smtClean="0"/>
              <a:t>NETP: step by step guide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74" y="0"/>
            <a:ext cx="2083982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Awareness </a:t>
            </a:r>
            <a:r>
              <a:rPr lang="en-US" dirty="0" smtClean="0"/>
              <a:t>raising &amp; capacity building</a:t>
            </a:r>
            <a:endParaRPr lang="en-US" dirty="0"/>
          </a:p>
          <a:p>
            <a:pPr lvl="1"/>
            <a:r>
              <a:rPr lang="en-US" dirty="0"/>
              <a:t>Capacity building workshops &amp; training</a:t>
            </a:r>
          </a:p>
          <a:p>
            <a:pPr lvl="1"/>
            <a:r>
              <a:rPr lang="en-US" dirty="0"/>
              <a:t>Emergency telecommunication/disaster </a:t>
            </a:r>
            <a:r>
              <a:rPr lang="en-US" dirty="0" smtClean="0"/>
              <a:t>management events</a:t>
            </a:r>
          </a:p>
          <a:p>
            <a:pPr lvl="1"/>
            <a:r>
              <a:rPr lang="en-US" dirty="0" smtClean="0"/>
              <a:t>Guidelines on national emergency telecommunication plans</a:t>
            </a:r>
          </a:p>
          <a:p>
            <a:r>
              <a:rPr lang="en-US" dirty="0" smtClean="0"/>
              <a:t>Better </a:t>
            </a:r>
            <a:r>
              <a:rPr lang="en-US" dirty="0"/>
              <a:t>coordination with ICT community</a:t>
            </a:r>
          </a:p>
          <a:p>
            <a:pPr lvl="1"/>
            <a:r>
              <a:rPr lang="en-US" dirty="0" smtClean="0"/>
              <a:t>Through ITU Membership: Telecommunication/ICT policy makers, regulators, private sector </a:t>
            </a:r>
          </a:p>
          <a:p>
            <a:r>
              <a:rPr lang="en-US" dirty="0" smtClean="0"/>
              <a:t>ITU Study Group Question </a:t>
            </a:r>
            <a:r>
              <a:rPr lang="en-US" b="1" dirty="0" smtClean="0">
                <a:hlinkClick r:id="rId3"/>
              </a:rPr>
              <a:t>5/2</a:t>
            </a:r>
            <a:r>
              <a:rPr lang="en-US" dirty="0" smtClean="0"/>
              <a:t>: Utilization of telecommunications/ICTs for disaster preparedness, mitigation and response</a:t>
            </a:r>
          </a:p>
          <a:p>
            <a:r>
              <a:rPr lang="en-US" dirty="0" smtClean="0"/>
              <a:t>Monitoring progress in CAP implementation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Re-CAP: ITU </a:t>
            </a:r>
            <a:r>
              <a:rPr lang="en-GB" sz="3600" dirty="0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&amp; CAP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D11904-2A91-44A2-AB8A-BC3A69E8D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075" y="781050"/>
            <a:ext cx="10675088" cy="771303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latin typeface="+mj-lt"/>
              </a:rPr>
              <a:t>GLOBAL </a:t>
            </a:r>
            <a:r>
              <a:rPr lang="en-US" sz="3600" dirty="0" smtClean="0">
                <a:latin typeface="+mj-lt"/>
              </a:rPr>
              <a:t>FORUM ON EMERGENCY TELECOMMUNICATIONS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27130D-EB5B-4A45-8056-1C3672E56BC1}"/>
              </a:ext>
            </a:extLst>
          </p:cNvPr>
          <p:cNvSpPr txBox="1"/>
          <p:nvPr/>
        </p:nvSpPr>
        <p:spPr>
          <a:xfrm>
            <a:off x="1373815" y="1827111"/>
            <a:ext cx="9543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Join us for GET-19!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Mauritius, 4-6 March 2019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3815" y="3727988"/>
            <a:ext cx="98626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Disaster </a:t>
            </a:r>
            <a:r>
              <a:rPr lang="en-US" sz="2800" dirty="0"/>
              <a:t>risk reduction </a:t>
            </a:r>
            <a:r>
              <a:rPr lang="en-US" sz="2800" dirty="0" smtClean="0"/>
              <a:t>strategies</a:t>
            </a:r>
          </a:p>
          <a:p>
            <a:r>
              <a:rPr lang="en-US" sz="2800" dirty="0" smtClean="0"/>
              <a:t>National </a:t>
            </a:r>
            <a:r>
              <a:rPr lang="en-US" sz="2800" dirty="0"/>
              <a:t>emergency telecommunication planning and </a:t>
            </a:r>
            <a:r>
              <a:rPr lang="en-US" sz="2800" dirty="0" smtClean="0"/>
              <a:t>policies</a:t>
            </a:r>
          </a:p>
          <a:p>
            <a:r>
              <a:rPr lang="en-US" sz="2800" dirty="0" smtClean="0"/>
              <a:t>Resilient infrastructure</a:t>
            </a:r>
          </a:p>
          <a:p>
            <a:r>
              <a:rPr lang="en-US" sz="2800" dirty="0" smtClean="0"/>
              <a:t>National coordination</a:t>
            </a:r>
          </a:p>
          <a:p>
            <a:r>
              <a:rPr lang="en-US" sz="2800" dirty="0" smtClean="0"/>
              <a:t>Early-warning </a:t>
            </a:r>
            <a:r>
              <a:rPr lang="en-US" sz="2800" dirty="0"/>
              <a:t>and monitoring </a:t>
            </a:r>
            <a:r>
              <a:rPr lang="en-US" sz="2800" dirty="0" smtClean="0"/>
              <a:t>systems </a:t>
            </a:r>
            <a:endParaRPr lang="en-US" sz="2800" dirty="0"/>
          </a:p>
          <a:p>
            <a:r>
              <a:rPr lang="en-US" sz="2800" dirty="0" smtClean="0"/>
              <a:t>Emerging </a:t>
            </a:r>
            <a:r>
              <a:rPr lang="en-US" sz="2800" dirty="0"/>
              <a:t>technologies and </a:t>
            </a:r>
            <a:r>
              <a:rPr lang="en-US" sz="2800" dirty="0" smtClean="0"/>
              <a:t>innovations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37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435</Words>
  <Application>Microsoft Office PowerPoint</Application>
  <PresentationFormat>Widescreen</PresentationFormat>
  <Paragraphs>81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Myriad Pro Cond</vt:lpstr>
      <vt:lpstr>SimSun</vt:lpstr>
      <vt:lpstr>Arial</vt:lpstr>
      <vt:lpstr>Arial Narrow</vt:lpstr>
      <vt:lpstr>Calibri</vt:lpstr>
      <vt:lpstr>Calibri Light</vt:lpstr>
      <vt:lpstr>Verdana</vt:lpstr>
      <vt:lpstr>Office Theme</vt:lpstr>
      <vt:lpstr>CAP implementation The role of ITU</vt:lpstr>
      <vt:lpstr>ITU: Committed to help the world communicate</vt:lpstr>
      <vt:lpstr>2017 WAS THE SECOND HOTTEST YEAR ON RECORD</vt:lpstr>
      <vt:lpstr>Emergency telecommunications matter  … more than ever</vt:lpstr>
      <vt:lpstr>SAVING LIVES</vt:lpstr>
      <vt:lpstr>Report on Disruptive Technologies for Disaster Management</vt:lpstr>
      <vt:lpstr>Global Guidelines on  National Emergency Telecommunication Plans</vt:lpstr>
      <vt:lpstr>Re-CAP: ITU &amp; CAP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Osmani, Orhan</dc:creator>
  <cp:lastModifiedBy>Gray, Vanessa</cp:lastModifiedBy>
  <cp:revision>57</cp:revision>
  <cp:lastPrinted>2018-10-30T18:39:37Z</cp:lastPrinted>
  <dcterms:created xsi:type="dcterms:W3CDTF">2018-09-20T08:31:56Z</dcterms:created>
  <dcterms:modified xsi:type="dcterms:W3CDTF">2018-10-31T03:41:35Z</dcterms:modified>
</cp:coreProperties>
</file>