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4"/>
  </p:notesMasterIdLst>
  <p:sldIdLst>
    <p:sldId id="349" r:id="rId2"/>
    <p:sldId id="363" r:id="rId3"/>
    <p:sldId id="364" r:id="rId4"/>
    <p:sldId id="309" r:id="rId5"/>
    <p:sldId id="359" r:id="rId6"/>
    <p:sldId id="338" r:id="rId7"/>
    <p:sldId id="334" r:id="rId8"/>
    <p:sldId id="344" r:id="rId9"/>
    <p:sldId id="319" r:id="rId10"/>
    <p:sldId id="355" r:id="rId11"/>
    <p:sldId id="366" r:id="rId12"/>
    <p:sldId id="368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00FF"/>
    <a:srgbClr val="EDF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08" autoAdjust="0"/>
    <p:restoredTop sz="96340" autoAdjust="0"/>
  </p:normalViewPr>
  <p:slideViewPr>
    <p:cSldViewPr snapToGrid="0" snapToObjects="1">
      <p:cViewPr>
        <p:scale>
          <a:sx n="120" d="100"/>
          <a:sy n="120" d="100"/>
        </p:scale>
        <p:origin x="-65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7A40-FEFD-445B-A9E7-F5FCF8EE7E3A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A297E-A5CB-402C-B95E-D45C54E82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2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FD9D02-426E-46C9-9EE9-0DE1EF8B2838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8AEBBE-F8B2-42CF-9895-E86A608384EB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CDBF60-6CC3-4B74-A60D-3486985E4346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A7E191-5F94-4FC1-B823-BD7CABF7FA06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856D55-EFBE-4F9B-8A5F-09D42CA22A9B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15/09/2017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4"/>
            <a:ext cx="9180000" cy="688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0660" y="584766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20-21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Sep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00" y="303273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CAP Implementation Workshop 2017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WMO Global Multi-hazard Alert System 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WWIS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 SWIC as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platforms to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disseminate weather warnings in CAP</a:t>
            </a:r>
          </a:p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0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27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147"/>
            <a:ext cx="7467600" cy="81957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Regional GMAS in Asia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25973"/>
            <a:ext cx="7467600" cy="5247979"/>
          </a:xfrm>
        </p:spPr>
        <p:txBody>
          <a:bodyPr>
            <a:normAutofit/>
          </a:bodyPr>
          <a:lstStyle/>
          <a:p>
            <a:r>
              <a:rPr lang="en-US" dirty="0"/>
              <a:t>RAII-16 approved the pilot project to enhance the capability of meteorological disaster risk reduction (Resolution 5.2/10)</a:t>
            </a:r>
          </a:p>
          <a:p>
            <a:r>
              <a:rPr lang="en-US" dirty="0"/>
              <a:t>To establish a regional system, based on the implementation of CAP and the experience in WMO WWIS and SWIC</a:t>
            </a:r>
          </a:p>
          <a:p>
            <a:r>
              <a:rPr lang="en-US" dirty="0"/>
              <a:t>To promote experience sharing among NMHSs in RAII in disaster risk reduction</a:t>
            </a:r>
          </a:p>
          <a:p>
            <a:r>
              <a:rPr lang="en-US" dirty="0"/>
              <a:t>To organize training courses</a:t>
            </a:r>
          </a:p>
          <a:p>
            <a:r>
              <a:rPr lang="en-US" dirty="0"/>
              <a:t>To provide assistance to relevant RAII members to improve operational capability in meteorological risk reduction</a:t>
            </a:r>
          </a:p>
          <a:p>
            <a:r>
              <a:rPr lang="en-US" dirty="0"/>
              <a:t>CMA and HKO as co-coordinators</a:t>
            </a:r>
          </a:p>
        </p:txBody>
      </p:sp>
    </p:spTree>
    <p:extLst>
      <p:ext uri="{BB962C8B-B14F-4D97-AF65-F5344CB8AC3E}">
        <p14:creationId xmlns:p14="http://schemas.microsoft.com/office/powerpoint/2010/main" val="16775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64419"/>
            <a:ext cx="7467600" cy="647963"/>
          </a:xfrm>
        </p:spPr>
        <p:txBody>
          <a:bodyPr/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0"/>
              </a:rPr>
              <a:t>Targets of RAII Pilot Project</a:t>
            </a:r>
            <a:r>
              <a:rPr lang="en-US" dirty="0"/>
              <a:t>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develop a prototype of Alert Hub for aggregating CAP alerts issued by NMHSs and an upgraded SWIC website for displaying the CAP alerts </a:t>
            </a:r>
            <a:r>
              <a:rPr lang="en-US" dirty="0" smtClean="0"/>
              <a:t>with GIS </a:t>
            </a:r>
            <a:r>
              <a:rPr lang="en-US" dirty="0"/>
              <a:t>interface by end of 2017</a:t>
            </a:r>
          </a:p>
          <a:p>
            <a:r>
              <a:rPr lang="en-US" dirty="0"/>
              <a:t>To develop a prototype website for sharing of advisory products among RAII members by mid-2018.  </a:t>
            </a:r>
          </a:p>
          <a:p>
            <a:r>
              <a:rPr lang="en-US" dirty="0"/>
              <a:t>To develop plans for training and development of advisory products for RAII members in early 2018</a:t>
            </a:r>
          </a:p>
        </p:txBody>
      </p:sp>
    </p:spTree>
    <p:extLst>
      <p:ext uri="{BB962C8B-B14F-4D97-AF65-F5344CB8AC3E}">
        <p14:creationId xmlns:p14="http://schemas.microsoft.com/office/powerpoint/2010/main" val="727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843" y="320686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WMO Global Multi-hazard Alert System (GMAS)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199" y="1659383"/>
            <a:ext cx="7917125" cy="4550643"/>
          </a:xfrm>
        </p:spPr>
        <p:txBody>
          <a:bodyPr>
            <a:normAutofit/>
          </a:bodyPr>
          <a:lstStyle/>
          <a:p>
            <a:r>
              <a:rPr lang="en-US" dirty="0"/>
              <a:t>Decision 3.2(1)/1 (EC-69) on GMAS</a:t>
            </a:r>
          </a:p>
          <a:p>
            <a:r>
              <a:rPr lang="en-US" dirty="0"/>
              <a:t>Vision</a:t>
            </a:r>
          </a:p>
          <a:p>
            <a:pPr lvl="1"/>
            <a:r>
              <a:rPr lang="en-US" dirty="0"/>
              <a:t>Recognized globally by decision makers as </a:t>
            </a:r>
            <a:r>
              <a:rPr lang="en-US" dirty="0">
                <a:solidFill>
                  <a:srgbClr val="FF0000"/>
                </a:solidFill>
              </a:rPr>
              <a:t>authoritative warnings and information</a:t>
            </a:r>
            <a:r>
              <a:rPr lang="en-US" dirty="0"/>
              <a:t> related to high-impact weather, water, ocean and climate events</a:t>
            </a:r>
          </a:p>
          <a:p>
            <a:r>
              <a:rPr lang="en-US" dirty="0"/>
              <a:t>Rational</a:t>
            </a:r>
          </a:p>
          <a:p>
            <a:pPr lvl="1"/>
            <a:r>
              <a:rPr lang="en-US" dirty="0"/>
              <a:t>Sendai framework – NMHSs and WMO agreed to do more to enhance services, strengthen regional and global collaboration to support </a:t>
            </a:r>
            <a:r>
              <a:rPr lang="en-US" dirty="0" smtClean="0"/>
              <a:t>Multi-Hazard Early Warning System (MHEWS)</a:t>
            </a:r>
            <a:endParaRPr lang="en-US" dirty="0"/>
          </a:p>
          <a:p>
            <a:pPr lvl="1"/>
            <a:r>
              <a:rPr lang="en-US" dirty="0"/>
              <a:t>To make warning information from all countries more easily available for decision makers</a:t>
            </a:r>
          </a:p>
        </p:txBody>
      </p:sp>
    </p:spTree>
    <p:extLst>
      <p:ext uri="{BB962C8B-B14F-4D97-AF65-F5344CB8AC3E}">
        <p14:creationId xmlns:p14="http://schemas.microsoft.com/office/powerpoint/2010/main" val="26149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WMO Global Multi-hazard Alert System (GMAS)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51149"/>
          </a:xfrm>
        </p:spPr>
        <p:txBody>
          <a:bodyPr/>
          <a:lstStyle/>
          <a:p>
            <a:r>
              <a:rPr lang="en-US" dirty="0"/>
              <a:t>Rational (Cont’d)</a:t>
            </a:r>
          </a:p>
          <a:p>
            <a:pPr lvl="1"/>
            <a:r>
              <a:rPr lang="en-US" dirty="0"/>
              <a:t>Share vital lessons learnt by </a:t>
            </a:r>
            <a:r>
              <a:rPr lang="en-US" dirty="0" smtClean="0"/>
              <a:t>NMHSs </a:t>
            </a:r>
            <a:r>
              <a:rPr lang="en-US" dirty="0"/>
              <a:t>in delivering vital multi-hazard services with global DRR community</a:t>
            </a:r>
          </a:p>
          <a:p>
            <a:pPr lvl="1"/>
            <a:r>
              <a:rPr lang="en-US" dirty="0"/>
              <a:t>Strengthen NMHSs as official authoritative source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global community receives the multi-hazard information from authoritative source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complex </a:t>
            </a:r>
            <a:r>
              <a:rPr lang="en-US" dirty="0" err="1"/>
              <a:t>hydrometeorological</a:t>
            </a:r>
            <a:r>
              <a:rPr lang="en-US" dirty="0"/>
              <a:t> language is translated into information which can be “actioned” by decision makers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7467600" cy="650395"/>
          </a:xfrm>
        </p:spPr>
        <p:txBody>
          <a:bodyPr>
            <a:normAutofit/>
          </a:bodyPr>
          <a:lstStyle/>
          <a:p>
            <a:r>
              <a:rPr lang="fr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WMO Alert Hub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9063" y="1001510"/>
            <a:ext cx="4089861" cy="1944405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WMO working with NOAA to develop an alert hub for free service to all alerts from Members (</a:t>
            </a:r>
            <a:r>
              <a:rPr lang="en-US" sz="1500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Partners: Open Commons Consortium, Amazon Web Services, IBM/TWC, Hong Kong Observatory, Honeycomb Networks</a:t>
            </a:r>
            <a:r>
              <a:rPr lang="en-US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  <a:p>
            <a:r>
              <a:rPr lang="en-US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Hub to provide one-stop platform for alerts issued by authorized agencies/institutions</a:t>
            </a:r>
          </a:p>
          <a:p>
            <a:r>
              <a:rPr lang="en-US" sz="15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Prototypes developed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9818" y="758779"/>
            <a:ext cx="3616037" cy="2261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3439" y="3020057"/>
            <a:ext cx="2952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b="1" i="1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Courtesy</a:t>
            </a:r>
            <a:r>
              <a:rPr lang="fr-CH" sz="1100" i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 Eliot Christian</a:t>
            </a:r>
            <a:endParaRPr lang="en-GB" sz="1100" i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23455" y="3184765"/>
            <a:ext cx="39984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HK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Other WMO Systems featuring Warnings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/>
          <a:stretch/>
        </p:blipFill>
        <p:spPr>
          <a:xfrm>
            <a:off x="4712543" y="649300"/>
            <a:ext cx="3750586" cy="2679372"/>
          </a:xfrm>
          <a:prstGeom prst="rect">
            <a:avLst/>
          </a:prstGeom>
        </p:spPr>
      </p:pic>
      <p:pic>
        <p:nvPicPr>
          <p:cNvPr id="10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93" y="4088283"/>
            <a:ext cx="4598025" cy="2642036"/>
          </a:xfrm>
          <a:prstGeom prst="rect">
            <a:avLst/>
          </a:prstGeom>
        </p:spPr>
      </p:pic>
      <p:pic>
        <p:nvPicPr>
          <p:cNvPr id="11" name="內容版面配置區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03" y="3615652"/>
            <a:ext cx="3532326" cy="31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7" y="167177"/>
            <a:ext cx="8247186" cy="682746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 Initial Idea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2523" r="3627" b="5489"/>
          <a:stretch/>
        </p:blipFill>
        <p:spPr>
          <a:xfrm>
            <a:off x="683740" y="1219200"/>
            <a:ext cx="7199870" cy="49427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4788" y="1674969"/>
            <a:ext cx="211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GMAS Inter-regional </a:t>
            </a:r>
          </a:p>
          <a:p>
            <a:pPr algn="ctr"/>
            <a:r>
              <a:rPr lang="en-US" altLang="zh-H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Display of Warnings </a:t>
            </a:r>
            <a:endParaRPr lang="zh-HK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00936"/>
            <a:ext cx="8229600" cy="596157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Severe weather information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centre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(SWIC)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" y="958332"/>
            <a:ext cx="4944141" cy="36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05647" y="992365"/>
            <a:ext cx="3126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Centralized </a:t>
            </a: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platform to provide </a:t>
            </a:r>
            <a:r>
              <a:rPr lang="en-US" altLang="zh-HK" sz="15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official authoritative </a:t>
            </a: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warnings and information issued by NMHSs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Contains advisories issued by RSMCs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Features warnings on tropical cyclones and worldwide information on severe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77" y="3550823"/>
            <a:ext cx="1749970" cy="11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48" y="3550823"/>
            <a:ext cx="1728716" cy="11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85022"/>
            <a:ext cx="1135662" cy="17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/>
          <a:stretch>
            <a:fillRect/>
          </a:stretch>
        </p:blipFill>
        <p:spPr bwMode="auto">
          <a:xfrm>
            <a:off x="1529362" y="4777084"/>
            <a:ext cx="1052748" cy="179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10" y="4785022"/>
            <a:ext cx="2805392" cy="17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305647" y="4176244"/>
            <a:ext cx="31262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Not all hazards 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Inconsistent content/format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5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Proliferation of warning websites from other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15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1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1586" y="-32986"/>
            <a:ext cx="745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Enabling CAP in </a:t>
            </a:r>
            <a:r>
              <a:rPr lang="en-US" altLang="zh-HK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SWIC </a:t>
            </a:r>
            <a:r>
              <a:rPr lang="en-US" altLang="zh-H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HK" sz="32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prototype</a:t>
            </a:r>
            <a:r>
              <a:rPr lang="en-US" altLang="zh-H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HK" sz="3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HK" sz="2400" b="1" cap="small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common platform to collate, display &amp; share warnings in CAP </a:t>
            </a:r>
            <a:r>
              <a:rPr lang="en-US" altLang="zh-HK" sz="2400" b="1" cap="small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format issued </a:t>
            </a:r>
            <a:r>
              <a:rPr lang="en-US" altLang="zh-HK" sz="2400" b="1" cap="small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by NMHSs</a:t>
            </a:r>
            <a:endParaRPr lang="zh-HK" altLang="en-US" sz="2400" b="1" cap="small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223320" y="2305572"/>
            <a:ext cx="1416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Cyclone</a:t>
            </a:r>
            <a:endParaRPr lang="zh-HK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566F0050-2425-4BE3-AE44-382721DE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6" y="1629981"/>
            <a:ext cx="2694502" cy="3645998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="" xmlns:a16="http://schemas.microsoft.com/office/drawing/2014/main" id="{62DD77C7-1BEA-4388-B84A-87DFF8B7BF2D}"/>
              </a:ext>
            </a:extLst>
          </p:cNvPr>
          <p:cNvSpPr txBox="1"/>
          <p:nvPr/>
        </p:nvSpPr>
        <p:spPr>
          <a:xfrm>
            <a:off x="3033721" y="1642645"/>
            <a:ext cx="1227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View</a:t>
            </a:r>
            <a:endParaRPr lang="zh-HK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="" xmlns:a16="http://schemas.microsoft.com/office/drawing/2014/main" id="{AF80FD53-F1A5-4995-9597-748B3684208B}"/>
              </a:ext>
            </a:extLst>
          </p:cNvPr>
          <p:cNvSpPr txBox="1"/>
          <p:nvPr/>
        </p:nvSpPr>
        <p:spPr>
          <a:xfrm>
            <a:off x="1064294" y="1257843"/>
            <a:ext cx="1057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View</a:t>
            </a:r>
            <a:endParaRPr lang="zh-HK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62DD77C7-1BEA-4388-B84A-87DFF8B7BF2D}"/>
              </a:ext>
            </a:extLst>
          </p:cNvPr>
          <p:cNvSpPr txBox="1"/>
          <p:nvPr/>
        </p:nvSpPr>
        <p:spPr>
          <a:xfrm>
            <a:off x="5273376" y="1947062"/>
            <a:ext cx="1183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altLang="zh-HK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zh-HK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98" y="1947062"/>
            <a:ext cx="2610110" cy="36459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21" y="2271837"/>
            <a:ext cx="2643396" cy="36553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B5E7DBB1-F270-4DFA-8CB8-AEDF07C6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62" y="2616305"/>
            <a:ext cx="2686838" cy="36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98939" y="137236"/>
            <a:ext cx="776128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HK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Enabling CAP in other applications</a:t>
            </a:r>
            <a:endParaRPr lang="en-US" altLang="zh-HK" sz="32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cap="small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E.g. in </a:t>
            </a:r>
            <a:r>
              <a:rPr lang="en-US" altLang="zh-HK" sz="2800" b="1" cap="small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WWIS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HK" sz="3000" b="1" cap="small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5" y="1267547"/>
            <a:ext cx="3631438" cy="50607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04" y="1267547"/>
            <a:ext cx="3946595" cy="5059826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 bwMode="auto">
          <a:xfrm rot="10800000">
            <a:off x="3064817" y="2389026"/>
            <a:ext cx="1299078" cy="3866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2000" y="2500313"/>
            <a:ext cx="1214438" cy="2143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Plans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5462" y="1123461"/>
            <a:ext cx="7590692" cy="457991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Upgrade </a:t>
            </a:r>
            <a:r>
              <a:rPr lang="en-US" sz="18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SWIC</a:t>
            </a:r>
            <a:r>
              <a:rPr lang="en-US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to become an online GIS-enable platform to aggregate, display and share authoritative warnings and alerts in CAP format from WMO Alert Hub and other industry standards</a:t>
            </a:r>
          </a:p>
          <a:p>
            <a:r>
              <a:rPr lang="en-US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example of display platform for the </a:t>
            </a:r>
            <a:r>
              <a:rPr lang="en-US" sz="18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GMAS</a:t>
            </a:r>
          </a:p>
          <a:p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Mature WMO Alert Hub aggregating official alerts and warnings from NMHSs and officially Registered Alerting Authorities (RAAs)</a:t>
            </a:r>
          </a:p>
          <a:p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Encourage NMHSs to adopt CAP format for their warnings and disseminate these warnings to WMO Alert Hub and thus </a:t>
            </a:r>
            <a:r>
              <a:rPr lang="en-US" altLang="zh-TW" sz="18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SWIC</a:t>
            </a:r>
          </a:p>
          <a:p>
            <a:r>
              <a:rPr lang="en-US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Enhance </a:t>
            </a:r>
            <a:r>
              <a:rPr lang="en-US" sz="18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WWIS</a:t>
            </a:r>
            <a:r>
              <a:rPr lang="en-US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to become a online GIS-enable platform for official weather observations, authoritative forecasts and warnings provided by NMHSs around the world</a:t>
            </a:r>
          </a:p>
          <a:p>
            <a:r>
              <a:rPr lang="en-US" altLang="zh-HK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implement RA II Pilot Project on </a:t>
            </a:r>
            <a:r>
              <a:rPr lang="en-US" altLang="zh-HK" sz="18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Regional GMAS </a:t>
            </a:r>
            <a:r>
              <a:rPr lang="en-US" altLang="zh-HK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(Resolution 5.2/10 (RA II-16)) </a:t>
            </a:r>
          </a:p>
          <a:p>
            <a:endParaRPr 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1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5658</TotalTime>
  <Words>586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壁窗</vt:lpstr>
      <vt:lpstr>PowerPoint Presentation</vt:lpstr>
      <vt:lpstr>WMO Global Multi-hazard Alert System (GMAS)</vt:lpstr>
      <vt:lpstr>WMO Global Multi-hazard Alert System (GMAS)</vt:lpstr>
      <vt:lpstr>WMO Alert Hub</vt:lpstr>
      <vt:lpstr>An Initial Idea</vt:lpstr>
      <vt:lpstr>Severe weather information centre (SWIC)</vt:lpstr>
      <vt:lpstr>PowerPoint Presentation</vt:lpstr>
      <vt:lpstr>PowerPoint Presentation</vt:lpstr>
      <vt:lpstr>Plans</vt:lpstr>
      <vt:lpstr>PowerPoint Presentation</vt:lpstr>
      <vt:lpstr>Regional GMAS in Asia</vt:lpstr>
      <vt:lpstr>Targets of RAII Pilot Project 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Miriam Andrioli</cp:lastModifiedBy>
  <cp:revision>218</cp:revision>
  <cp:lastPrinted>2017-09-15T07:25:08Z</cp:lastPrinted>
  <dcterms:created xsi:type="dcterms:W3CDTF">2016-08-16T14:01:49Z</dcterms:created>
  <dcterms:modified xsi:type="dcterms:W3CDTF">2017-09-15T08:05:12Z</dcterms:modified>
</cp:coreProperties>
</file>